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80" r:id="rId3"/>
    <p:sldMasterId id="2147483900" r:id="rId4"/>
    <p:sldMasterId id="2147483911" r:id="rId5"/>
    <p:sldMasterId id="2147483937" r:id="rId6"/>
    <p:sldMasterId id="2147483942" r:id="rId7"/>
    <p:sldMasterId id="2147483946" r:id="rId8"/>
    <p:sldMasterId id="2147483952" r:id="rId9"/>
  </p:sldMasterIdLst>
  <p:notesMasterIdLst>
    <p:notesMasterId r:id="rId27"/>
  </p:notesMasterIdLst>
  <p:handoutMasterIdLst>
    <p:handoutMasterId r:id="rId28"/>
  </p:handoutMasterIdLst>
  <p:sldIdLst>
    <p:sldId id="300" r:id="rId10"/>
    <p:sldId id="309" r:id="rId11"/>
    <p:sldId id="667" r:id="rId12"/>
    <p:sldId id="661" r:id="rId13"/>
    <p:sldId id="662" r:id="rId14"/>
    <p:sldId id="665" r:id="rId15"/>
    <p:sldId id="664" r:id="rId16"/>
    <p:sldId id="265" r:id="rId17"/>
    <p:sldId id="666" r:id="rId18"/>
    <p:sldId id="264" r:id="rId19"/>
    <p:sldId id="660" r:id="rId20"/>
    <p:sldId id="659" r:id="rId21"/>
    <p:sldId id="368" r:id="rId22"/>
    <p:sldId id="377" r:id="rId23"/>
    <p:sldId id="378" r:id="rId24"/>
    <p:sldId id="375" r:id="rId25"/>
    <p:sldId id="295" r:id="rId2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79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FBAF3F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7" autoAdjust="0"/>
    <p:restoredTop sz="78394" autoAdjust="0"/>
  </p:normalViewPr>
  <p:slideViewPr>
    <p:cSldViewPr snapToGrid="0">
      <p:cViewPr varScale="1">
        <p:scale>
          <a:sx n="87" d="100"/>
          <a:sy n="87" d="100"/>
        </p:scale>
        <p:origin x="27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 snapToGrid="0">
      <p:cViewPr varScale="1">
        <p:scale>
          <a:sx n="99" d="100"/>
          <a:sy n="99" d="100"/>
        </p:scale>
        <p:origin x="3594" y="72"/>
      </p:cViewPr>
      <p:guideLst>
        <p:guide orient="horz" pos="2886"/>
        <p:guide pos="2179"/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6FDE94A9-F8B7-4C40-B0D6-9CB9CEB08DB8}" type="datetimeFigureOut">
              <a:rPr lang="en-US"/>
              <a:t>9/13/2019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31483AE-9B1B-4FDB-BC08-E580074F430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0624A34-0498-45D2-82ED-4FB140504681}" type="datetimeFigureOut">
              <a:rPr lang="en-US"/>
              <a:t>9/13/2019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35666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F61A26A-6BB2-42BA-848F-9F1020F8163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0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6A-6BB2-42BA-848F-9F1020F8163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024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A26A-6BB2-42BA-848F-9F1020F8163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2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A26A-6BB2-42BA-848F-9F1020F8163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82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1A26A-6BB2-42BA-848F-9F1020F81639}" type="slidenum"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448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jpeg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tyles def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6000" y="260351"/>
            <a:ext cx="11160000" cy="49157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ctr">
              <a:buNone/>
              <a:defRPr sz="2400" b="1">
                <a:solidFill>
                  <a:srgbClr val="A800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6000" y="1061050"/>
            <a:ext cx="11160000" cy="4680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Clr>
                <a:srgbClr val="A8001B"/>
              </a:buClr>
              <a:buFont typeface="Wingdings" panose="05000000000000000000" pitchFamily="2" charset="2"/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Heading 1 – Arial | 18 | Bold, Body text – Arial | 18, Heading 2 – Arial | 18 | underlined, Heading 3 – Arial | 14 | underlined | all caps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4"/>
            <a:endParaRPr lang="en-US" dirty="0"/>
          </a:p>
        </p:txBody>
      </p:sp>
      <p:pic>
        <p:nvPicPr>
          <p:cNvPr id="2051" name="Picture 3" descr="V:\Departmental Folders\CRS\Image Library\Centre Branding Images\CRS logos\UoBCJBS CRS 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" y="6119667"/>
            <a:ext cx="2452255" cy="4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28253-55DD-489A-B157-990822339E92}"/>
              </a:ext>
            </a:extLst>
          </p:cNvPr>
          <p:cNvSpPr txBox="1"/>
          <p:nvPr userDrawn="1"/>
        </p:nvSpPr>
        <p:spPr>
          <a:xfrm>
            <a:off x="11354791" y="6391910"/>
            <a:ext cx="60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B4BDEC-2830-49E1-B588-606A3A2ACB1B}" type="slidenum"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6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Divider.pn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1"/>
            <a:ext cx="12202288" cy="6864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27" y="1727200"/>
            <a:ext cx="8810772" cy="10160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227" y="2795206"/>
            <a:ext cx="5762772" cy="182759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white"/>
                </a:solidFill>
              </a:rPr>
              <a:t>Company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9" y="429611"/>
            <a:ext cx="2619023" cy="6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5240867"/>
          </a:xfrm>
        </p:spPr>
        <p:txBody>
          <a:bodyPr/>
          <a:lstStyle>
            <a:lvl1pPr marL="457178" indent="-457178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50" indent="-380981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25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493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062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8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5240867"/>
          </a:xfrm>
        </p:spPr>
        <p:txBody>
          <a:bodyPr/>
          <a:lstStyle>
            <a:lvl1pPr marL="457178" indent="-457178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50" indent="-380981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25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493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062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493" y="6213082"/>
            <a:ext cx="2071307" cy="5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5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5240867"/>
          </a:xfrm>
        </p:spPr>
        <p:txBody>
          <a:bodyPr/>
          <a:lstStyle>
            <a:lvl1pPr marL="457178" indent="-457178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50" indent="-380981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25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493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062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86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30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0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5240867"/>
          </a:xfrm>
        </p:spPr>
        <p:txBody>
          <a:bodyPr/>
          <a:lstStyle>
            <a:lvl1pPr marL="457178" indent="-457178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50" indent="-380981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25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493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062" indent="-304784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4639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269068"/>
            <a:ext cx="12192000" cy="2319867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715"/>
            <a:ext cx="11277600" cy="58057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9200"/>
            <a:ext cx="11277600" cy="1845733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2667">
                <a:solidFill>
                  <a:schemeClr val="accent3"/>
                </a:solidFill>
              </a:defRPr>
            </a:lvl1pPr>
            <a:lvl2pPr marL="609570" indent="0">
              <a:buClr>
                <a:schemeClr val="accent1"/>
              </a:buClr>
              <a:buFont typeface="Arial" pitchFamily="34" charset="0"/>
              <a:buNone/>
              <a:defRPr sz="2400">
                <a:solidFill>
                  <a:schemeClr val="accent3"/>
                </a:solidFill>
              </a:defRPr>
            </a:lvl2pPr>
            <a:lvl3pPr marL="1219140" indent="0">
              <a:buClr>
                <a:schemeClr val="accent1"/>
              </a:buClr>
              <a:buFont typeface="Arial" pitchFamily="34" charset="0"/>
              <a:buNone/>
              <a:defRPr sz="2133">
                <a:solidFill>
                  <a:schemeClr val="accent3"/>
                </a:solidFill>
              </a:defRPr>
            </a:lvl3pPr>
            <a:lvl4pPr marL="1828709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4pPr>
            <a:lvl5pPr marL="2438278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2841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e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1548" y="3147867"/>
            <a:ext cx="7844253" cy="580572"/>
          </a:xfrm>
        </p:spPr>
        <p:txBody>
          <a:bodyPr anchor="b">
            <a:noAutofit/>
          </a:bodyPr>
          <a:lstStyle>
            <a:lvl1pPr>
              <a:defRPr sz="4800" i="1"/>
            </a:lvl1pPr>
          </a:lstStyle>
          <a:p>
            <a:r>
              <a:rPr lang="en-US" dirty="0"/>
              <a:t>Client quote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6092" y="3960572"/>
            <a:ext cx="5638341" cy="570241"/>
          </a:xfrm>
        </p:spPr>
        <p:txBody>
          <a:bodyPr>
            <a:noAutofit/>
          </a:bodyPr>
          <a:lstStyle>
            <a:lvl1pPr marL="0" indent="0" algn="r">
              <a:buClr>
                <a:schemeClr val="accent1"/>
              </a:buClr>
              <a:buFont typeface="Arial" pitchFamily="34" charset="0"/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Clr>
                <a:schemeClr val="accent1"/>
              </a:buClr>
              <a:buFont typeface="Arial" pitchFamily="34" charset="0"/>
              <a:buNone/>
              <a:defRPr sz="2400">
                <a:solidFill>
                  <a:schemeClr val="accent3"/>
                </a:solidFill>
              </a:defRPr>
            </a:lvl2pPr>
            <a:lvl3pPr marL="1219140" indent="0">
              <a:buClr>
                <a:schemeClr val="accent1"/>
              </a:buClr>
              <a:buFont typeface="Arial" pitchFamily="34" charset="0"/>
              <a:buNone/>
              <a:defRPr sz="2133">
                <a:solidFill>
                  <a:schemeClr val="accent3"/>
                </a:solidFill>
              </a:defRPr>
            </a:lvl3pPr>
            <a:lvl4pPr marL="1828709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4pPr>
            <a:lvl5pPr marL="2438278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  <p:pic>
        <p:nvPicPr>
          <p:cNvPr id="4" name="Picture 3" descr="QuoteMarkWhite.png"/>
          <p:cNvPicPr>
            <a:picLocks noChangeAspect="1"/>
          </p:cNvPicPr>
          <p:nvPr userDrawn="1"/>
        </p:nvPicPr>
        <p:blipFill>
          <a:blip r:embed="rId3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6" y="356973"/>
            <a:ext cx="3515360" cy="3401568"/>
          </a:xfrm>
          <a:prstGeom prst="rect">
            <a:avLst/>
          </a:prstGeom>
        </p:spPr>
      </p:pic>
      <p:pic>
        <p:nvPicPr>
          <p:cNvPr id="11" name="Picture 10" descr="LogRhythm®Logo_White_HE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228" y="5958703"/>
            <a:ext cx="2125952" cy="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3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lient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1548" y="3147867"/>
            <a:ext cx="7844253" cy="580572"/>
          </a:xfrm>
        </p:spPr>
        <p:txBody>
          <a:bodyPr anchor="b">
            <a:noAutofit/>
          </a:bodyPr>
          <a:lstStyle>
            <a:lvl1pPr>
              <a:defRPr sz="4800" i="1"/>
            </a:lvl1pPr>
          </a:lstStyle>
          <a:p>
            <a:r>
              <a:rPr lang="en-US" dirty="0"/>
              <a:t>Client quote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6092" y="3960572"/>
            <a:ext cx="5638341" cy="570241"/>
          </a:xfrm>
        </p:spPr>
        <p:txBody>
          <a:bodyPr>
            <a:noAutofit/>
          </a:bodyPr>
          <a:lstStyle>
            <a:lvl1pPr marL="0" indent="0" algn="r">
              <a:buClr>
                <a:schemeClr val="accent1"/>
              </a:buClr>
              <a:buFont typeface="Arial" pitchFamily="34" charset="0"/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Clr>
                <a:schemeClr val="accent1"/>
              </a:buClr>
              <a:buFont typeface="Arial" pitchFamily="34" charset="0"/>
              <a:buNone/>
              <a:defRPr sz="2400">
                <a:solidFill>
                  <a:schemeClr val="accent3"/>
                </a:solidFill>
              </a:defRPr>
            </a:lvl2pPr>
            <a:lvl3pPr marL="1219140" indent="0">
              <a:buClr>
                <a:schemeClr val="accent1"/>
              </a:buClr>
              <a:buFont typeface="Arial" pitchFamily="34" charset="0"/>
              <a:buNone/>
              <a:defRPr sz="2133">
                <a:solidFill>
                  <a:schemeClr val="accent3"/>
                </a:solidFill>
              </a:defRPr>
            </a:lvl3pPr>
            <a:lvl4pPr marL="1828709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4pPr>
            <a:lvl5pPr marL="2438278" indent="0">
              <a:buClr>
                <a:schemeClr val="accent1"/>
              </a:buClr>
              <a:buFont typeface="Arial" pitchFamily="34" charset="0"/>
              <a:buNone/>
              <a:defRPr sz="1867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  <p:pic>
        <p:nvPicPr>
          <p:cNvPr id="4" name="Picture 3" descr="QuoteMarkWhite.png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6" y="356973"/>
            <a:ext cx="3515360" cy="3401568"/>
          </a:xfrm>
          <a:prstGeom prst="rect">
            <a:avLst/>
          </a:prstGeom>
        </p:spPr>
      </p:pic>
      <p:pic>
        <p:nvPicPr>
          <p:cNvPr id="13" name="Picture 12" descr="LogRhythm®Logo_White_HE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228" y="5958703"/>
            <a:ext cx="2125952" cy="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4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8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9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567839" y="1574685"/>
            <a:ext cx="3477855" cy="1219200"/>
          </a:xfrm>
        </p:spPr>
        <p:txBody>
          <a:bodyPr>
            <a:noAutofit/>
          </a:bodyPr>
          <a:lstStyle>
            <a:lvl1pPr marL="156625" indent="-156625">
              <a:defRPr sz="1867"/>
            </a:lvl1pPr>
            <a:lvl2pPr marL="457178" indent="-154509">
              <a:defRPr sz="1867"/>
            </a:lvl2pPr>
            <a:lvl3pPr marL="842391" indent="-146043">
              <a:defRPr sz="1867"/>
            </a:lvl3pPr>
            <a:lvl4pPr marL="1145061" indent="-156625">
              <a:defRPr sz="1867"/>
            </a:lvl4pPr>
            <a:lvl5pPr marL="1445612" indent="-146043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03424" y="1061765"/>
            <a:ext cx="129580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Challenge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767" y="1061765"/>
            <a:ext cx="113364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734417" y="1061765"/>
            <a:ext cx="10082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Benefit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31569" y="1473657"/>
            <a:ext cx="3350055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219605" y="1473657"/>
            <a:ext cx="3350055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853407" y="1473657"/>
            <a:ext cx="3798559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209992" y="1575087"/>
            <a:ext cx="3414584" cy="1219200"/>
          </a:xfrm>
        </p:spPr>
        <p:txBody>
          <a:bodyPr>
            <a:noAutofit/>
          </a:bodyPr>
          <a:lstStyle>
            <a:lvl1pPr marL="156625" indent="-156625">
              <a:defRPr sz="1867"/>
            </a:lvl1pPr>
            <a:lvl2pPr marL="385214" indent="-156625">
              <a:defRPr sz="1867"/>
            </a:lvl2pPr>
            <a:lvl3pPr marL="685766" indent="-154509">
              <a:tabLst/>
              <a:defRPr sz="1867"/>
            </a:lvl3pPr>
            <a:lvl4pPr marL="1070980" indent="-228589">
              <a:defRPr sz="1867"/>
            </a:lvl4pPr>
            <a:lvl5pPr marL="1299569" indent="-15450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7835671" y="1582639"/>
            <a:ext cx="3825447" cy="1219200"/>
          </a:xfrm>
        </p:spPr>
        <p:txBody>
          <a:bodyPr>
            <a:noAutofit/>
          </a:bodyPr>
          <a:lstStyle>
            <a:lvl1pPr marL="156625" indent="-156625">
              <a:defRPr sz="1867"/>
            </a:lvl1pPr>
            <a:lvl2pPr marL="457178" indent="-154509">
              <a:defRPr sz="1867"/>
            </a:lvl2pPr>
            <a:lvl3pPr marL="759846" indent="-146043">
              <a:defRPr sz="1867"/>
            </a:lvl3pPr>
            <a:lvl4pPr marL="1070980" indent="-156625">
              <a:defRPr sz="1867"/>
            </a:lvl4pPr>
            <a:lvl5pPr marL="1373648" indent="-156625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06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 1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157422"/>
            <a:ext cx="12192000" cy="4700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21574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67">
                <a:solidFill>
                  <a:srgbClr val="1F497D"/>
                </a:solidFill>
              </a:defRPr>
            </a:lvl1pPr>
          </a:lstStyle>
          <a:p>
            <a:r>
              <a:rPr lang="en-US"/>
              <a:t>Drag and drop </a:t>
            </a:r>
            <a:r>
              <a:rPr lang="en-US" err="1"/>
              <a:t>icture</a:t>
            </a:r>
            <a:r>
              <a:rPr lang="en-US"/>
              <a:t>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09" y="154823"/>
            <a:ext cx="11662287" cy="580572"/>
          </a:xfrm>
          <a:solidFill>
            <a:schemeClr val="tx2">
              <a:alpha val="65000"/>
            </a:schemeClr>
          </a:solidFill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73605" y="2612431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5" indent="-156625">
              <a:defRPr sz="1867"/>
            </a:lvl1pPr>
            <a:lvl2pPr marL="457178" indent="-154509">
              <a:defRPr sz="1867"/>
            </a:lvl2pPr>
            <a:lvl3pPr marL="842391" indent="-146043">
              <a:defRPr sz="1867"/>
            </a:lvl3pPr>
            <a:lvl4pPr marL="1145061" indent="-156625">
              <a:defRPr sz="1867"/>
            </a:lvl4pPr>
            <a:lvl5pPr marL="1445612" indent="-146043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09190" y="2181441"/>
            <a:ext cx="14466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Challenge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099136" y="2181441"/>
            <a:ext cx="12672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039574" y="2183563"/>
            <a:ext cx="10082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Benefit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3605" y="2593331"/>
            <a:ext cx="3709912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199359" y="2593331"/>
            <a:ext cx="371629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199359" y="2612831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5" indent="-156625">
              <a:defRPr sz="1867"/>
            </a:lvl1pPr>
            <a:lvl2pPr marL="385214" indent="-156625">
              <a:defRPr sz="1867"/>
            </a:lvl2pPr>
            <a:lvl3pPr marL="685766" indent="-154509">
              <a:tabLst/>
              <a:defRPr sz="1867"/>
            </a:lvl3pPr>
            <a:lvl4pPr marL="1070980" indent="-228589">
              <a:defRPr sz="1867"/>
            </a:lvl4pPr>
            <a:lvl5pPr marL="1299569" indent="-15450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8140828" y="2622507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5" indent="-156625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1pPr>
            <a:lvl2pPr marL="457178" indent="-15450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2pPr>
            <a:lvl3pPr marL="759846" indent="-146043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3pPr>
            <a:lvl4pPr marL="1070980" indent="-156625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4pPr>
            <a:lvl5pPr marL="1373648" indent="-156625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40829" y="2593331"/>
            <a:ext cx="3711883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645" y="6414261"/>
            <a:ext cx="1264151" cy="3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1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657" y="1025156"/>
            <a:ext cx="11230576" cy="48612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17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5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0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4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3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9" descr="Divider.pn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0"/>
            <a:ext cx="12202288" cy="6864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27" y="1727200"/>
            <a:ext cx="8810772" cy="10160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227" y="2795205"/>
            <a:ext cx="5762772" cy="182759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7" y="429611"/>
            <a:ext cx="2619023" cy="6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84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240867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75" indent="-38099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62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547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131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93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30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0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1277600" cy="5240867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90575" indent="-38099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523962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547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131" indent="-304792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817" y="6550225"/>
            <a:ext cx="3363817" cy="276999"/>
          </a:xfrm>
          <a:prstGeom prst="rect">
            <a:avLst/>
          </a:prstGeom>
          <a:noFill/>
        </p:spPr>
        <p:txBody>
          <a:bodyPr wrap="square" lIns="60960" rIns="60960" rtlCol="0">
            <a:spAutoFit/>
          </a:bodyPr>
          <a:lstStyle/>
          <a:p>
            <a:fld id="{BD91DF17-3098-4A4D-91E1-CF0909094946}" type="slidenum">
              <a:rPr lang="en-US" sz="12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r>
              <a:rPr lang="en-US" sz="1200">
                <a:solidFill>
                  <a:prstClr val="white">
                    <a:lumMod val="85000"/>
                  </a:prstClr>
                </a:solidFill>
              </a:rPr>
              <a:t> |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83262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515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57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567838" y="1574685"/>
            <a:ext cx="3477855" cy="1219200"/>
          </a:xfrm>
        </p:spPr>
        <p:txBody>
          <a:bodyPr>
            <a:noAutofit/>
          </a:bodyPr>
          <a:lstStyle>
            <a:lvl1pPr marL="156629" indent="-156629">
              <a:defRPr sz="1867"/>
            </a:lvl1pPr>
            <a:lvl2pPr marL="457189" indent="-154513">
              <a:defRPr sz="1867"/>
            </a:lvl2pPr>
            <a:lvl3pPr marL="842412" indent="-146047">
              <a:defRPr sz="1867"/>
            </a:lvl3pPr>
            <a:lvl4pPr marL="1145089" indent="-156629">
              <a:defRPr sz="1867"/>
            </a:lvl4pPr>
            <a:lvl5pPr marL="1445648" indent="-14604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03423" y="1061765"/>
            <a:ext cx="129580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Challenge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766" y="1061765"/>
            <a:ext cx="113364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734415" y="1061765"/>
            <a:ext cx="10082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Benefit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31567" y="1473657"/>
            <a:ext cx="3350055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219603" y="1473657"/>
            <a:ext cx="3350055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853406" y="1473657"/>
            <a:ext cx="3798559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209992" y="1575087"/>
            <a:ext cx="3414584" cy="1219200"/>
          </a:xfrm>
        </p:spPr>
        <p:txBody>
          <a:bodyPr>
            <a:noAutofit/>
          </a:bodyPr>
          <a:lstStyle>
            <a:lvl1pPr marL="156629" indent="-156629">
              <a:defRPr sz="1867"/>
            </a:lvl1pPr>
            <a:lvl2pPr marL="385224" indent="-156629">
              <a:defRPr sz="1867"/>
            </a:lvl2pPr>
            <a:lvl3pPr marL="685783" indent="-154513">
              <a:tabLst/>
              <a:defRPr sz="1867"/>
            </a:lvl3pPr>
            <a:lvl4pPr marL="1071007" indent="-228594">
              <a:defRPr sz="1867"/>
            </a:lvl4pPr>
            <a:lvl5pPr marL="1299601" indent="-154513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7835670" y="1582639"/>
            <a:ext cx="3825447" cy="1219200"/>
          </a:xfrm>
        </p:spPr>
        <p:txBody>
          <a:bodyPr>
            <a:noAutofit/>
          </a:bodyPr>
          <a:lstStyle>
            <a:lvl1pPr marL="156629" indent="-156629">
              <a:defRPr sz="1867"/>
            </a:lvl1pPr>
            <a:lvl2pPr marL="457189" indent="-154513">
              <a:defRPr sz="1867"/>
            </a:lvl2pPr>
            <a:lvl3pPr marL="759865" indent="-146047">
              <a:defRPr sz="1867"/>
            </a:lvl3pPr>
            <a:lvl4pPr marL="1071007" indent="-156629">
              <a:defRPr sz="1867"/>
            </a:lvl4pPr>
            <a:lvl5pPr marL="1373683" indent="-156629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0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 1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157421"/>
            <a:ext cx="12192000" cy="4700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21574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67">
                <a:solidFill>
                  <a:srgbClr val="1F497D"/>
                </a:solidFill>
              </a:defRPr>
            </a:lvl1pPr>
          </a:lstStyle>
          <a:p>
            <a:r>
              <a:rPr lang="en-US"/>
              <a:t>Drag and drop </a:t>
            </a:r>
            <a:r>
              <a:rPr lang="en-US" err="1"/>
              <a:t>icture</a:t>
            </a:r>
            <a:r>
              <a:rPr lang="en-US"/>
              <a:t>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07" y="154822"/>
            <a:ext cx="11662287" cy="580572"/>
          </a:xfrm>
          <a:solidFill>
            <a:schemeClr val="tx2">
              <a:alpha val="65000"/>
            </a:schemeClr>
          </a:solidFill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73605" y="2612430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defRPr sz="1867"/>
            </a:lvl1pPr>
            <a:lvl2pPr marL="457189" indent="-154513">
              <a:defRPr sz="1867"/>
            </a:lvl2pPr>
            <a:lvl3pPr marL="842412" indent="-146047">
              <a:defRPr sz="1867"/>
            </a:lvl3pPr>
            <a:lvl4pPr marL="1145089" indent="-156629">
              <a:defRPr sz="1867"/>
            </a:lvl4pPr>
            <a:lvl5pPr marL="1445648" indent="-14604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09189" y="2181440"/>
            <a:ext cx="14466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Challenge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099134" y="2181440"/>
            <a:ext cx="12672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039573" y="2183563"/>
            <a:ext cx="10082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Benefit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3605" y="2593331"/>
            <a:ext cx="3709912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199359" y="2593331"/>
            <a:ext cx="371629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199359" y="2612831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defRPr sz="1867"/>
            </a:lvl1pPr>
            <a:lvl2pPr marL="385224" indent="-156629">
              <a:defRPr sz="1867"/>
            </a:lvl2pPr>
            <a:lvl3pPr marL="685783" indent="-154513">
              <a:tabLst/>
              <a:defRPr sz="1867"/>
            </a:lvl3pPr>
            <a:lvl4pPr marL="1071007" indent="-228594">
              <a:defRPr sz="1867"/>
            </a:lvl4pPr>
            <a:lvl5pPr marL="1299601" indent="-154513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8140828" y="2622507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1pPr>
            <a:lvl2pPr marL="457189" indent="-154513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2pPr>
            <a:lvl3pPr marL="759865" indent="-146047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3pPr>
            <a:lvl4pPr marL="1071007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4pPr>
            <a:lvl5pPr marL="1373683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40828" y="2593331"/>
            <a:ext cx="3711883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643" y="6414260"/>
            <a:ext cx="1264151" cy="31940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817" y="6550225"/>
            <a:ext cx="3363817" cy="276999"/>
          </a:xfrm>
          <a:prstGeom prst="rect">
            <a:avLst/>
          </a:prstGeom>
          <a:noFill/>
        </p:spPr>
        <p:txBody>
          <a:bodyPr wrap="square" lIns="60960" rIns="60960" rtlCol="0">
            <a:spAutoFit/>
          </a:bodyPr>
          <a:lstStyle/>
          <a:p>
            <a:fld id="{BD91DF17-3098-4A4D-91E1-CF0909094946}" type="slidenum">
              <a:rPr lang="en-US" sz="12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r>
              <a:rPr lang="en-US" sz="1200">
                <a:solidFill>
                  <a:prstClr val="white">
                    <a:lumMod val="85000"/>
                  </a:prstClr>
                </a:solidFill>
              </a:rPr>
              <a:t> |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91947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657" y="1219201"/>
            <a:ext cx="11230576" cy="48612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034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9/13/2019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se Study 1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21574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67">
                <a:solidFill>
                  <a:srgbClr val="1F497D"/>
                </a:solidFill>
              </a:defRPr>
            </a:lvl1pPr>
          </a:lstStyle>
          <a:p>
            <a:r>
              <a:rPr lang="en-US"/>
              <a:t>Drag and drop </a:t>
            </a:r>
            <a:r>
              <a:rPr lang="en-US" err="1"/>
              <a:t>icture</a:t>
            </a:r>
            <a:r>
              <a:rPr lang="en-US"/>
              <a:t>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07" y="154822"/>
            <a:ext cx="11662287" cy="580572"/>
          </a:xfrm>
          <a:solidFill>
            <a:schemeClr val="tx2">
              <a:alpha val="65000"/>
            </a:schemeClr>
          </a:solidFill>
        </p:spPr>
        <p:txBody>
          <a:bodyPr>
            <a:noAutofit/>
          </a:bodyPr>
          <a:lstStyle>
            <a:lvl1pPr marL="226478" indent="0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73605" y="2612430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defRPr sz="1867"/>
            </a:lvl1pPr>
            <a:lvl2pPr marL="457189" indent="-154513">
              <a:defRPr sz="1867"/>
            </a:lvl2pPr>
            <a:lvl3pPr marL="842412" indent="-146047">
              <a:defRPr sz="1867"/>
            </a:lvl3pPr>
            <a:lvl4pPr marL="1145089" indent="-156629">
              <a:defRPr sz="1867"/>
            </a:lvl4pPr>
            <a:lvl5pPr marL="1445648" indent="-146047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9189" y="2181440"/>
            <a:ext cx="14466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Challenge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099134" y="2181440"/>
            <a:ext cx="12672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039573" y="2183563"/>
            <a:ext cx="10082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>
                <a:solidFill>
                  <a:srgbClr val="1F497D"/>
                </a:solidFill>
              </a:rPr>
              <a:t>Benefit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3605" y="2593331"/>
            <a:ext cx="3709912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199359" y="2593331"/>
            <a:ext cx="371629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199359" y="2612831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defRPr sz="1867"/>
            </a:lvl1pPr>
            <a:lvl2pPr marL="385224" indent="-156629">
              <a:defRPr sz="1867"/>
            </a:lvl2pPr>
            <a:lvl3pPr marL="685783" indent="-154513">
              <a:tabLst/>
              <a:defRPr sz="1867"/>
            </a:lvl3pPr>
            <a:lvl4pPr marL="1071007" indent="-228594">
              <a:defRPr sz="1867"/>
            </a:lvl4pPr>
            <a:lvl5pPr marL="1299601" indent="-154513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8140828" y="2622507"/>
            <a:ext cx="3718560" cy="3690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56629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1pPr>
            <a:lvl2pPr marL="457189" indent="-154513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2pPr>
            <a:lvl3pPr marL="759865" indent="-146047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3pPr>
            <a:lvl4pPr marL="1071007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4pPr>
            <a:lvl5pPr marL="1373683" indent="-156629">
              <a:buClr>
                <a:schemeClr val="accent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40828" y="2593331"/>
            <a:ext cx="3711883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993" y="6399906"/>
            <a:ext cx="1413931" cy="35745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817" y="6550225"/>
            <a:ext cx="3363817" cy="276999"/>
          </a:xfrm>
          <a:prstGeom prst="rect">
            <a:avLst/>
          </a:prstGeom>
          <a:noFill/>
        </p:spPr>
        <p:txBody>
          <a:bodyPr wrap="square" lIns="60960" rIns="60960" rtlCol="0">
            <a:spAutoFit/>
          </a:bodyPr>
          <a:lstStyle/>
          <a:p>
            <a:fld id="{7A4A676C-CF8F-44E5-BCDA-2D7F0FEB70F3}" type="slidenum">
              <a:rPr lang="en-US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 |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97926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10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78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76698" tIns="39883" rIns="76698" bIns="39883"/>
          <a:lstStyle>
            <a:lvl1pPr>
              <a:lnSpc>
                <a:spcPct val="100000"/>
              </a:lnSpc>
              <a:defRPr/>
            </a:lvl1pPr>
            <a:lvl2pPr marL="616893" indent="-205631">
              <a:lnSpc>
                <a:spcPct val="100000"/>
              </a:lnSpc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017331" indent="-205631">
              <a:lnSpc>
                <a:spcPct val="100000"/>
              </a:lnSpc>
              <a:buFont typeface="Wingdings" charset="2"/>
              <a:buChar char="§"/>
              <a:defRPr sz="1600"/>
            </a:lvl3pPr>
            <a:lvl4pPr marL="1428592" indent="-205631">
              <a:lnSpc>
                <a:spcPct val="100000"/>
              </a:lnSpc>
              <a:buFont typeface="Wingdings" charset="2"/>
              <a:buChar char="§"/>
              <a:defRPr sz="1333"/>
            </a:lvl4pPr>
            <a:lvl5pPr marL="1839854" indent="-205631">
              <a:lnSpc>
                <a:spcPct val="100000"/>
              </a:lnSpc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268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2053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1491209"/>
          </a:xfrm>
        </p:spPr>
        <p:txBody>
          <a:bodyPr wrap="none" lIns="0" tIns="0" rIns="0" bIns="0" anchor="t" anchorCtr="0"/>
          <a:lstStyle>
            <a:lvl1pPr>
              <a:defRPr sz="4133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717484"/>
            <a:ext cx="112880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600" b="0">
                <a:solidFill>
                  <a:srgbClr val="4F2683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8923" y="3044958"/>
            <a:ext cx="11195696" cy="146289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" name="Picture 29" descr="rb5323_AnnualReport09-10.jpg"/>
          <p:cNvPicPr>
            <a:picLocks noChangeAspect="1"/>
          </p:cNvPicPr>
          <p:nvPr userDrawn="1"/>
        </p:nvPicPr>
        <p:blipFill>
          <a:blip r:embed="rId3" cstate="print"/>
          <a:srcRect t="28846"/>
          <a:stretch>
            <a:fillRect/>
          </a:stretch>
        </p:blipFill>
        <p:spPr>
          <a:xfrm>
            <a:off x="468923" y="2538413"/>
            <a:ext cx="2362715" cy="1034603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5" y="3192311"/>
            <a:ext cx="2362713" cy="388800"/>
          </a:xfrm>
          <a:prstGeom prst="rect">
            <a:avLst/>
          </a:prstGeom>
        </p:spPr>
      </p:pic>
      <p:pic>
        <p:nvPicPr>
          <p:cNvPr id="26" name="Picture 25" descr="rb5980_CapitaLondon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7429699" y="1700808"/>
            <a:ext cx="4330931" cy="1874520"/>
          </a:xfrm>
          <a:prstGeom prst="rect">
            <a:avLst/>
          </a:prstGeom>
        </p:spPr>
      </p:pic>
      <p:pic>
        <p:nvPicPr>
          <p:cNvPr id="31" name="Picture 30" descr="blue_overlay_righ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149" y="3190876"/>
            <a:ext cx="4320480" cy="390235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3958461" y="2238285"/>
            <a:ext cx="1177432" cy="806672"/>
            <a:chOff x="3368824" y="2214564"/>
            <a:chExt cx="1071562" cy="806672"/>
          </a:xfrm>
        </p:grpSpPr>
        <p:sp>
          <p:nvSpPr>
            <p:cNvPr id="33" name="Rounded Rectangle 32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6" name="Freeform 35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364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rb6211_CapitaCheltenham.jpg"/>
          <p:cNvPicPr preferRelativeResize="0">
            <a:picLocks/>
          </p:cNvPicPr>
          <p:nvPr userDrawn="1"/>
        </p:nvPicPr>
        <p:blipFill>
          <a:blip r:embed="rId2" cstate="print"/>
          <a:srcRect t="18384" b="16647"/>
          <a:stretch>
            <a:fillRect/>
          </a:stretch>
        </p:blipFill>
        <p:spPr>
          <a:xfrm>
            <a:off x="7152118" y="1700808"/>
            <a:ext cx="4512500" cy="1851840"/>
          </a:xfrm>
          <a:prstGeom prst="rect">
            <a:avLst/>
          </a:prstGeom>
        </p:spPr>
      </p:pic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1491209"/>
          </a:xfrm>
        </p:spPr>
        <p:txBody>
          <a:bodyPr wrap="none" lIns="0" tIns="0" rIns="0" bIns="0" anchor="t" anchorCtr="0"/>
          <a:lstStyle>
            <a:lvl1pPr>
              <a:defRPr sz="4133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717484"/>
            <a:ext cx="112880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600" b="0">
                <a:solidFill>
                  <a:srgbClr val="4F2683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Rectangle 16"/>
          <p:cNvSpPr/>
          <p:nvPr/>
        </p:nvSpPr>
        <p:spPr bwMode="auto">
          <a:xfrm>
            <a:off x="3" y="3189792"/>
            <a:ext cx="11664616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3392" y="3044958"/>
            <a:ext cx="11041227" cy="146289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8924" y="3189793"/>
            <a:ext cx="11195696" cy="60959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18" y="3190876"/>
            <a:ext cx="4512501" cy="390235"/>
          </a:xfrm>
          <a:prstGeom prst="rect">
            <a:avLst/>
          </a:prstGeom>
        </p:spPr>
      </p:pic>
      <p:pic>
        <p:nvPicPr>
          <p:cNvPr id="43" name="Picture 42" descr="rb4993_Dublinoffice.jpg"/>
          <p:cNvPicPr preferRelativeResize="0">
            <a:picLocks/>
          </p:cNvPicPr>
          <p:nvPr userDrawn="1"/>
        </p:nvPicPr>
        <p:blipFill>
          <a:blip r:embed="rId4" cstate="print"/>
          <a:srcRect t="9503" b="31405"/>
          <a:stretch>
            <a:fillRect/>
          </a:stretch>
        </p:blipFill>
        <p:spPr>
          <a:xfrm>
            <a:off x="468923" y="2540405"/>
            <a:ext cx="2362715" cy="1033016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5" y="3192311"/>
            <a:ext cx="2362713" cy="388800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3958461" y="2238285"/>
            <a:ext cx="1177432" cy="806672"/>
            <a:chOff x="3368824" y="2214564"/>
            <a:chExt cx="1071562" cy="806672"/>
          </a:xfrm>
        </p:grpSpPr>
        <p:sp>
          <p:nvSpPr>
            <p:cNvPr id="37" name="Rounded Rectangle 36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8" name="Freeform 37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" name="Freeform 39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10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1491209"/>
          </a:xfrm>
        </p:spPr>
        <p:txBody>
          <a:bodyPr wrap="none" lIns="0" tIns="0" rIns="0" bIns="0" anchor="t" anchorCtr="0"/>
          <a:lstStyle>
            <a:lvl1pPr>
              <a:defRPr sz="4133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717484"/>
            <a:ext cx="112880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600" b="0">
                <a:solidFill>
                  <a:srgbClr val="4F2683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9403" y="3044958"/>
            <a:ext cx="10907664" cy="146289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 descr="rb6054_CapitaSwindon.jpg"/>
          <p:cNvPicPr>
            <a:picLocks/>
          </p:cNvPicPr>
          <p:nvPr userDrawn="1"/>
        </p:nvPicPr>
        <p:blipFill>
          <a:blip r:embed="rId2" cstate="print"/>
          <a:srcRect t="19991" b="15041"/>
          <a:stretch>
            <a:fillRect/>
          </a:stretch>
        </p:blipFill>
        <p:spPr>
          <a:xfrm>
            <a:off x="7429699" y="1700808"/>
            <a:ext cx="4330931" cy="1872208"/>
          </a:xfrm>
          <a:prstGeom prst="rect">
            <a:avLst/>
          </a:prstGeom>
        </p:spPr>
      </p:pic>
      <p:pic>
        <p:nvPicPr>
          <p:cNvPr id="29" name="Picture 28" descr="rb5937_apple.jpg"/>
          <p:cNvPicPr>
            <a:picLocks noChangeAspect="1"/>
          </p:cNvPicPr>
          <p:nvPr userDrawn="1"/>
        </p:nvPicPr>
        <p:blipFill>
          <a:blip r:embed="rId3" cstate="print"/>
          <a:srcRect t="17739" b="11331"/>
          <a:stretch>
            <a:fillRect/>
          </a:stretch>
        </p:blipFill>
        <p:spPr>
          <a:xfrm>
            <a:off x="468925" y="2540002"/>
            <a:ext cx="2266703" cy="1031839"/>
          </a:xfrm>
          <a:prstGeom prst="rect">
            <a:avLst/>
          </a:prstGeom>
        </p:spPr>
      </p:pic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149" y="3190876"/>
            <a:ext cx="4320480" cy="390235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5" y="3192311"/>
            <a:ext cx="2266703" cy="388800"/>
          </a:xfrm>
          <a:prstGeom prst="rect">
            <a:avLst/>
          </a:prstGeom>
        </p:spPr>
      </p:pic>
      <p:pic>
        <p:nvPicPr>
          <p:cNvPr id="28" name="Picture 27" descr="impact_logo_FINAL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8627"/>
            <a:ext cx="1536171" cy="1536171"/>
          </a:xfrm>
          <a:prstGeom prst="rect">
            <a:avLst/>
          </a:prstGeom>
        </p:spPr>
      </p:pic>
      <p:pic>
        <p:nvPicPr>
          <p:cNvPr id="3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 userDrawn="1"/>
        </p:nvGrpSpPr>
        <p:grpSpPr>
          <a:xfrm>
            <a:off x="3958461" y="2238285"/>
            <a:ext cx="1177432" cy="806672"/>
            <a:chOff x="3368824" y="2214564"/>
            <a:chExt cx="1071562" cy="806672"/>
          </a:xfrm>
        </p:grpSpPr>
        <p:sp>
          <p:nvSpPr>
            <p:cNvPr id="38" name="Rounded Rectangle 37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9" name="Freeform 38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" name="Freeform 40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275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sert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68925" y="2468893"/>
            <a:ext cx="2266703" cy="1035216"/>
          </a:xfrm>
          <a:ln>
            <a:noFill/>
          </a:ln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248129" y="1700810"/>
            <a:ext cx="4442993" cy="182420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1491209"/>
          </a:xfrm>
        </p:spPr>
        <p:txBody>
          <a:bodyPr wrap="none" lIns="0" tIns="0" rIns="0" bIns="0" anchor="t" anchorCtr="0"/>
          <a:lstStyle>
            <a:lvl1pPr>
              <a:defRPr sz="4133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717484"/>
            <a:ext cx="112880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Rectangle 16"/>
          <p:cNvSpPr/>
          <p:nvPr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8923" y="3044958"/>
            <a:ext cx="11723077" cy="192021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3190876"/>
            <a:ext cx="4486672" cy="390235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5" y="3192311"/>
            <a:ext cx="2362713" cy="388800"/>
          </a:xfrm>
          <a:prstGeom prst="rect">
            <a:avLst/>
          </a:prstGeom>
        </p:spPr>
      </p:pic>
      <p:pic>
        <p:nvPicPr>
          <p:cNvPr id="28" name="Picture 27" descr="impact_logo_FIN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8627"/>
            <a:ext cx="1536171" cy="153617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 userDrawn="1"/>
        </p:nvGrpSpPr>
        <p:grpSpPr>
          <a:xfrm>
            <a:off x="3958461" y="2238285"/>
            <a:ext cx="1177432" cy="806672"/>
            <a:chOff x="3368824" y="2214564"/>
            <a:chExt cx="1071562" cy="806672"/>
          </a:xfrm>
        </p:grpSpPr>
        <p:sp>
          <p:nvSpPr>
            <p:cNvPr id="36" name="Rounded Rectangle 35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7" name="Freeform 36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9" name="Freeform 38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19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auto">
          <a:xfrm>
            <a:off x="468923" y="3044958"/>
            <a:ext cx="11723077" cy="192021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1491209"/>
          </a:xfrm>
        </p:spPr>
        <p:txBody>
          <a:bodyPr wrap="none" lIns="0" tIns="0" rIns="0" bIns="0" anchor="t" anchorCtr="0"/>
          <a:lstStyle>
            <a:lvl1pPr>
              <a:defRPr sz="4133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717484"/>
            <a:ext cx="112880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Rectangle 16"/>
          <p:cNvSpPr/>
          <p:nvPr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impact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8627"/>
            <a:ext cx="1536171" cy="1536171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 userDrawn="1"/>
        </p:nvGrpSpPr>
        <p:grpSpPr>
          <a:xfrm>
            <a:off x="9047027" y="2238285"/>
            <a:ext cx="1177432" cy="806672"/>
            <a:chOff x="3368824" y="2214564"/>
            <a:chExt cx="1071562" cy="806672"/>
          </a:xfrm>
        </p:grpSpPr>
        <p:sp>
          <p:nvSpPr>
            <p:cNvPr id="29" name="Rounded Rectangle 28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" name="Freeform 29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396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468923" y="3044958"/>
            <a:ext cx="11723077" cy="192021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384032" y="1700808"/>
            <a:ext cx="5328000" cy="187220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088000" cy="618193"/>
          </a:xfrm>
        </p:spPr>
        <p:txBody>
          <a:bodyPr wrap="none" lIns="0" tIns="0" rIns="0" bIns="0" anchor="t" anchorCtr="0"/>
          <a:lstStyle>
            <a:lvl1pPr>
              <a:defRPr sz="2667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160408" y="2137271"/>
            <a:ext cx="879475" cy="811676"/>
            <a:chOff x="2461320" y="2276872"/>
            <a:chExt cx="714573" cy="715665"/>
          </a:xfrm>
        </p:grpSpPr>
        <p:sp>
          <p:nvSpPr>
            <p:cNvPr id="13" name="Pie 12"/>
            <p:cNvSpPr/>
            <p:nvPr userDrawn="1"/>
          </p:nvSpPr>
          <p:spPr bwMode="auto">
            <a:xfrm>
              <a:off x="2461320" y="2276872"/>
              <a:ext cx="686718" cy="686718"/>
            </a:xfrm>
            <a:prstGeom prst="pie">
              <a:avLst>
                <a:gd name="adj1" fmla="val 5392949"/>
                <a:gd name="adj2" fmla="val 2293"/>
              </a:avLst>
            </a:prstGeom>
            <a:solidFill>
              <a:srgbClr val="4F2683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4" name="Pie 13"/>
            <p:cNvSpPr/>
            <p:nvPr userDrawn="1"/>
          </p:nvSpPr>
          <p:spPr bwMode="auto">
            <a:xfrm>
              <a:off x="2489175" y="2305819"/>
              <a:ext cx="686718" cy="686718"/>
            </a:xfrm>
            <a:prstGeom prst="pie">
              <a:avLst>
                <a:gd name="adj1" fmla="val 5489"/>
                <a:gd name="adj2" fmla="val 5384624"/>
              </a:avLst>
            </a:prstGeom>
            <a:solidFill>
              <a:srgbClr val="3CB6CE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12" name="Picture 11" descr="blue_overlay_rig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02" y="3190876"/>
            <a:ext cx="5339740" cy="390235"/>
          </a:xfrm>
          <a:prstGeom prst="rect">
            <a:avLst/>
          </a:prstGeom>
        </p:spPr>
      </p:pic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 descr="impact_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8627"/>
            <a:ext cx="1536171" cy="1536171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224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468923" y="3044958"/>
            <a:ext cx="11723077" cy="192021"/>
          </a:xfrm>
          <a:prstGeom prst="rect">
            <a:avLst/>
          </a:prstGeom>
          <a:solidFill>
            <a:srgbClr val="4F2683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" name="Rounded Rectangular Callout 20"/>
          <p:cNvSpPr/>
          <p:nvPr userDrawn="1"/>
        </p:nvSpPr>
        <p:spPr bwMode="auto">
          <a:xfrm>
            <a:off x="8304246" y="1700809"/>
            <a:ext cx="1852247" cy="1003300"/>
          </a:xfrm>
          <a:prstGeom prst="wedgeRoundRectCallout">
            <a:avLst>
              <a:gd name="adj1" fmla="val -33280"/>
              <a:gd name="adj2" fmla="val 73259"/>
              <a:gd name="adj3" fmla="val 16667"/>
            </a:avLst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" name="Rounded Rectangular Callout 21"/>
          <p:cNvSpPr/>
          <p:nvPr userDrawn="1"/>
        </p:nvSpPr>
        <p:spPr bwMode="auto">
          <a:xfrm>
            <a:off x="7673155" y="1357909"/>
            <a:ext cx="1246463" cy="676275"/>
          </a:xfrm>
          <a:prstGeom prst="wedgeRoundRectCallout">
            <a:avLst>
              <a:gd name="adj1" fmla="val 33183"/>
              <a:gd name="adj2" fmla="val 79832"/>
              <a:gd name="adj3" fmla="val 16667"/>
            </a:avLst>
          </a:prstGeom>
          <a:solidFill>
            <a:srgbClr val="4F2683">
              <a:alpha val="69804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8365" y="3645026"/>
            <a:ext cx="11289651" cy="618193"/>
          </a:xfrm>
        </p:spPr>
        <p:txBody>
          <a:bodyPr wrap="none" lIns="0" tIns="0" rIns="0" bIns="0" anchor="t" anchorCtr="0"/>
          <a:lstStyle>
            <a:lvl1pPr>
              <a:defRPr sz="2667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" y="3189792"/>
            <a:ext cx="11714283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68923" y="3189792"/>
            <a:ext cx="11242431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11711355" y="3190877"/>
            <a:ext cx="480647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103900" tIns="51951" rIns="103900" bIns="519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389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3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7" name="Picture 26" descr="impact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8627"/>
            <a:ext cx="1536171" cy="153617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05" y="384927"/>
            <a:ext cx="1786372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 userDrawn="1"/>
        </p:nvGrpSpPr>
        <p:grpSpPr>
          <a:xfrm>
            <a:off x="3958461" y="2238285"/>
            <a:ext cx="1177432" cy="806672"/>
            <a:chOff x="3368824" y="2214564"/>
            <a:chExt cx="1071562" cy="806672"/>
          </a:xfrm>
        </p:grpSpPr>
        <p:sp>
          <p:nvSpPr>
            <p:cNvPr id="30" name="Rounded Rectangle 29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" name="Freeform 30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CA005D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389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933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7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9/13/2019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0" y="1798639"/>
            <a:ext cx="4936067" cy="4176712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98639"/>
            <a:ext cx="4938184" cy="4176712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518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30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16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729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4100" y="1604797"/>
            <a:ext cx="4936067" cy="41767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3367" y="1604797"/>
            <a:ext cx="4938184" cy="4176712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0002" y="540000"/>
            <a:ext cx="11288015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8644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27381" y="1798639"/>
            <a:ext cx="11130888" cy="4176712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02" y="540000"/>
            <a:ext cx="11288015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9704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7381" y="1798639"/>
            <a:ext cx="11130888" cy="4176712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02" y="540000"/>
            <a:ext cx="11288015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7393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monitor_screen-grab_no fil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" y="0"/>
            <a:ext cx="12184743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2861" y="1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0" y="4340910"/>
            <a:ext cx="12192000" cy="18528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4716780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Transition Slide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236600" y="6460210"/>
            <a:ext cx="3860800" cy="366183"/>
          </a:xfrm>
        </p:spPr>
        <p:txBody>
          <a:bodyPr/>
          <a:lstStyle>
            <a:lvl1pPr algn="r">
              <a:defRPr>
                <a:solidFill>
                  <a:srgbClr val="55565A"/>
                </a:solidFill>
              </a:defRPr>
            </a:lvl1pPr>
          </a:lstStyle>
          <a:p>
            <a:r>
              <a:rPr lang="en-US"/>
              <a:t>2017 © Netskope.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55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2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 w Monitor-keyboard_screen gra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2884" cy="68670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2861" y="15119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12225744" cy="17490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4079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Transition Slide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17680" y="6460210"/>
            <a:ext cx="3860800" cy="366183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2017 © Netskope.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64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5" y="6720301"/>
            <a:ext cx="12192000" cy="13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819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9/13/2019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monitor_screen-grab_no fil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" y="0"/>
            <a:ext cx="12184743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2861" y="1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0" y="4340910"/>
            <a:ext cx="12192000" cy="18528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4716780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Transition Slide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236600" y="6460210"/>
            <a:ext cx="3860800" cy="366183"/>
          </a:xfrm>
        </p:spPr>
        <p:txBody>
          <a:bodyPr/>
          <a:lstStyle>
            <a:lvl1pPr algn="r">
              <a:defRPr>
                <a:solidFill>
                  <a:srgbClr val="55565A"/>
                </a:solidFill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166897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2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 w Monitor-keyboard_screen gra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2884" cy="68670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2861" y="15119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12225744" cy="17490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4079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Transition Slide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17680" y="6460210"/>
            <a:ext cx="3860800" cy="366183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974220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16190" y="808553"/>
            <a:ext cx="184731" cy="300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5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2943" y="1352597"/>
            <a:ext cx="11161831" cy="4957233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2pPr>
              <a:spcBef>
                <a:spcPts val="667"/>
              </a:spcBef>
              <a:defRPr/>
            </a:lvl2pPr>
            <a:lvl3pPr>
              <a:spcBef>
                <a:spcPts val="667"/>
              </a:spcBef>
              <a:defRPr/>
            </a:lvl3pPr>
            <a:lvl4pPr>
              <a:spcBef>
                <a:spcPts val="667"/>
              </a:spcBef>
              <a:defRPr/>
            </a:lvl4pPr>
            <a:lvl5pPr>
              <a:spcBef>
                <a:spcPts val="6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723441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2944" y="1351885"/>
            <a:ext cx="11149193" cy="4957233"/>
          </a:xfrm>
        </p:spPr>
        <p:txBody>
          <a:bodyPr/>
          <a:lstStyle>
            <a:lvl1pPr marL="302676" indent="-302676">
              <a:buFont typeface="Arial"/>
              <a:buChar char="•"/>
              <a:defRPr baseline="0"/>
            </a:lvl1pPr>
          </a:lstStyle>
          <a:p>
            <a:pPr lvl="0"/>
            <a:r>
              <a:rPr lang="en-US" dirty="0"/>
              <a:t>Click icons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883626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6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2943" y="1311371"/>
            <a:ext cx="5544581" cy="4920119"/>
          </a:xfrm>
        </p:spPr>
        <p:txBody>
          <a:bodyPr/>
          <a:lstStyle>
            <a:lvl1pPr marL="302676" marR="0" indent="-302676" algn="l" defTabSz="544245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267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681550" marR="0" indent="-302676" algn="l" defTabSz="544245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267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986342" marR="0" indent="-228594" algn="l" defTabSz="544245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267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3pPr>
            <a:lvl4pPr marL="1301718" marR="0" indent="-241294" algn="l" defTabSz="544245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267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447764" marR="0" indent="-152396" algn="l" defTabSz="544245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267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marL="302676" marR="0" lvl="0" indent="-302676" algn="l" defTabSz="5442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343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681550" marR="0" lvl="1" indent="-302676" algn="l" defTabSz="5442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4343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86342" marR="0" lvl="2" indent="-228594" algn="l" defTabSz="544245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343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301718" marR="0" lvl="3" indent="-241294" algn="l" defTabSz="544245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343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1447764" marR="0" lvl="4" indent="-152396" algn="l" defTabSz="544245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srgbClr val="4343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06847" y="1330947"/>
            <a:ext cx="5379787" cy="4920119"/>
          </a:xfr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132678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rgbClr val="55565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778174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louds-mtn-man_15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861" cy="4689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43308"/>
            <a:ext cx="10363200" cy="990600"/>
          </a:xfrm>
        </p:spPr>
        <p:txBody>
          <a:bodyPr lIns="91440" anchor="ctr" anchorCtr="1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en-US" dirty="0"/>
              <a:t>Title Slide 1 Layout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788972"/>
            <a:ext cx="12218556" cy="78757"/>
            <a:chOff x="-1" y="-3551"/>
            <a:chExt cx="9163917" cy="5906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-3551"/>
              <a:ext cx="3054639" cy="590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072851" y="6788972"/>
            <a:ext cx="8145704" cy="78757"/>
            <a:chOff x="3054638" y="-3551"/>
            <a:chExt cx="6109278" cy="5906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4732" y="-5554"/>
            <a:ext cx="12214861" cy="4694903"/>
          </a:xfrm>
          <a:prstGeom prst="rect">
            <a:avLst/>
          </a:prstGeom>
          <a:solidFill>
            <a:srgbClr val="EF823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pic>
        <p:nvPicPr>
          <p:cNvPr id="18" name="Picture 17" descr="circles.png"/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4733" y="0"/>
            <a:ext cx="4287316" cy="2294467"/>
          </a:xfrm>
          <a:prstGeom prst="rect">
            <a:avLst/>
          </a:prstGeom>
        </p:spPr>
      </p:pic>
      <p:pic>
        <p:nvPicPr>
          <p:cNvPr id="19" name="Picture 18" descr="NET_horizontal_full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89" y="786917"/>
            <a:ext cx="2804160" cy="4390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5824699"/>
            <a:ext cx="10363200" cy="4466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40541" y="6460210"/>
            <a:ext cx="386080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2018 © </a:t>
            </a:r>
            <a:r>
              <a:rPr lang="en-US" dirty="0" err="1"/>
              <a:t>Netskope</a:t>
            </a:r>
            <a:r>
              <a:rPr lang="en-US" dirty="0"/>
              <a:t> confidential.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970737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or Logos/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ircles.png"/>
          <p:cNvPicPr>
            <a:picLocks noChangeAspect="1"/>
          </p:cNvPicPr>
          <p:nvPr/>
        </p:nvPicPr>
        <p:blipFill rotWithShape="1">
          <a:blip r:embed="rId2" cstate="screen">
            <a:alphaModFix amt="2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4726" y="0"/>
            <a:ext cx="4287316" cy="229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8963" y="2590671"/>
            <a:ext cx="103632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Slide for Logos/Speakers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3323" y="3794795"/>
            <a:ext cx="8535459" cy="36576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333">
                <a:solidFill>
                  <a:schemeClr val="accent3"/>
                </a:solidFill>
              </a:defRPr>
            </a:lvl1pPr>
            <a:lvl2pPr marL="38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 descr="NET_horizontal_full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89" y="786917"/>
            <a:ext cx="2804160" cy="4390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40541" y="6460210"/>
            <a:ext cx="386080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2018 © </a:t>
            </a:r>
            <a:r>
              <a:rPr lang="en-US" dirty="0" err="1"/>
              <a:t>Netskope</a:t>
            </a:r>
            <a:r>
              <a:rPr lang="en-US" dirty="0"/>
              <a:t> confidential. All rights reserved.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6788972"/>
            <a:ext cx="12218556" cy="78757"/>
            <a:chOff x="-1" y="-3551"/>
            <a:chExt cx="9163917" cy="5906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-3551"/>
              <a:ext cx="3054639" cy="590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4726" y="0"/>
            <a:ext cx="4287316" cy="2294467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4072851" y="6788972"/>
            <a:ext cx="8145704" cy="78757"/>
            <a:chOff x="3054638" y="-3551"/>
            <a:chExt cx="6109278" cy="5906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35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tops_150dpi_no filte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120"/>
            <a:ext cx="12214861" cy="4635173"/>
          </a:xfrm>
          <a:prstGeom prst="rect">
            <a:avLst/>
          </a:prstGeom>
        </p:spPr>
      </p:pic>
      <p:pic>
        <p:nvPicPr>
          <p:cNvPr id="10" name="Picture 9" descr="circles.png"/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467"/>
            <a:ext cx="429204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234940"/>
            <a:ext cx="103632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6" name="Picture 15" descr="NET_horizontal_full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89" y="786917"/>
            <a:ext cx="2804160" cy="4390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40541" y="6460210"/>
            <a:ext cx="386080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22374"/>
            <a:ext cx="12214861" cy="4634428"/>
          </a:xfrm>
          <a:prstGeom prst="rect">
            <a:avLst/>
          </a:prstGeom>
          <a:solidFill>
            <a:srgbClr val="EF823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/>
        </p:nvGrpSpPr>
        <p:grpSpPr>
          <a:xfrm>
            <a:off x="-1" y="6788972"/>
            <a:ext cx="12218556" cy="78757"/>
            <a:chOff x="-1" y="-3551"/>
            <a:chExt cx="9163917" cy="5906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-3551"/>
              <a:ext cx="3054639" cy="590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072851" y="6788972"/>
            <a:ext cx="8145704" cy="78757"/>
            <a:chOff x="3054638" y="-3551"/>
            <a:chExt cx="6109278" cy="5906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8932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 monitor_screen-grab_no fil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" y="0"/>
            <a:ext cx="1218474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57" y="1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0" y="4340910"/>
            <a:ext cx="12192000" cy="18528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662439"/>
            <a:ext cx="10977033" cy="1143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37649" y="6460210"/>
            <a:ext cx="386080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2018 © Netskope confidential.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9/13/2019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 w Monitor-keyboard_screen gr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2884" cy="686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3240" y="15119"/>
            <a:ext cx="12214861" cy="6880375"/>
          </a:xfrm>
          <a:prstGeom prst="rect">
            <a:avLst/>
          </a:prstGeom>
          <a:solidFill>
            <a:srgbClr val="EF8233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-1" y="1"/>
            <a:ext cx="12225744" cy="17490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297872"/>
            <a:ext cx="10977033" cy="1143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237649" y="6460210"/>
            <a:ext cx="3860800" cy="366183"/>
          </a:xfrm>
        </p:spPr>
        <p:txBody>
          <a:bodyPr/>
          <a:lstStyle>
            <a:lvl1pPr algn="r">
              <a:defRPr>
                <a:solidFill>
                  <a:srgbClr val="C8C9C7"/>
                </a:solidFill>
              </a:defRPr>
            </a:lvl1pPr>
          </a:lstStyle>
          <a:p>
            <a:r>
              <a:rPr lang="en-US"/>
              <a:t>2018 © Netskope confidential.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76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6" y="81903"/>
            <a:ext cx="1115342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1800" y="1350434"/>
            <a:ext cx="11152717" cy="4806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873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31800" y="1352552"/>
            <a:ext cx="11152717" cy="48048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427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5" y="81903"/>
            <a:ext cx="1114918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© </a:t>
            </a:r>
            <a:r>
              <a:rPr lang="en-US" dirty="0" err="1"/>
              <a:t>Netskope</a:t>
            </a:r>
            <a:r>
              <a:rPr lang="en-US" dirty="0"/>
              <a:t> confidential. All rights reserved.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4302" y="1352551"/>
            <a:ext cx="5530621" cy="4802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034230" y="1352553"/>
            <a:ext cx="5555673" cy="480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16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5" y="81903"/>
            <a:ext cx="1114918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1800" y="1350434"/>
            <a:ext cx="5579533" cy="4806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87019" y="1350434"/>
            <a:ext cx="5397499" cy="4806951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3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2195" y="6460210"/>
            <a:ext cx="311678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299" y="1350434"/>
            <a:ext cx="5580035" cy="4033188"/>
          </a:xfrm>
        </p:spPr>
        <p:txBody>
          <a:bodyPr anchor="ctr" anchorCtr="0">
            <a:normAutofit/>
          </a:bodyPr>
          <a:lstStyle>
            <a:lvl1pPr marL="224361" indent="-224361">
              <a:defRPr sz="2667"/>
            </a:lvl1pPr>
            <a:lvl2pPr>
              <a:defRPr sz="2400"/>
            </a:lvl2pPr>
            <a:lvl3pPr>
              <a:defRPr sz="1867"/>
            </a:lvl3pPr>
          </a:lstStyle>
          <a:p>
            <a:pPr lvl="0"/>
            <a:r>
              <a:rPr lang="en-US" dirty="0"/>
              <a:t>Bullets and Photo Layout</a:t>
            </a:r>
            <a:br>
              <a:rPr lang="en-US" dirty="0"/>
            </a:b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87019" y="78307"/>
            <a:ext cx="6004981" cy="677969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5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8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08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53141"/>
            <a:ext cx="10977033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pic>
        <p:nvPicPr>
          <p:cNvPr id="5" name="Picture 4" descr="NET_horizontal_fullcol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89" y="561125"/>
            <a:ext cx="2804160" cy="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8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009749"/>
            <a:ext cx="10977033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pic>
        <p:nvPicPr>
          <p:cNvPr id="5" name="Picture 4" descr="NET_horizontal_fullcolo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89" y="561125"/>
            <a:ext cx="2804160" cy="4390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04019" y="3473502"/>
            <a:ext cx="5137519" cy="2389665"/>
          </a:xfrm>
        </p:spPr>
        <p:txBody>
          <a:bodyPr>
            <a:normAutofit/>
          </a:bodyPr>
          <a:lstStyle>
            <a:lvl1pPr marL="0" indent="0" algn="l">
              <a:buNone/>
              <a:defRPr sz="2933"/>
            </a:lvl1pPr>
            <a:lvl2pPr algn="l">
              <a:defRPr sz="2667">
                <a:solidFill>
                  <a:schemeClr val="accent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661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9/13/2019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9/13/2019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9/13/2019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0" y="6176211"/>
            <a:ext cx="12192000" cy="6817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94C8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215099"/>
            <a:ext cx="2350602" cy="642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02589" y="6356350"/>
            <a:ext cx="2689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cyber</a:t>
            </a:r>
            <a:r>
              <a:rPr lang="en-US" sz="1400" b="1" dirty="0" err="1">
                <a:solidFill>
                  <a:srgbClr val="FBAF3F"/>
                </a:solidFill>
                <a:latin typeface="Verdana" charset="0"/>
                <a:ea typeface="Verdana" charset="0"/>
                <a:cs typeface="Verdana" charset="0"/>
              </a:rPr>
              <a:t>risk</a:t>
            </a:r>
            <a:r>
              <a:rPr lang="en-US" sz="1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aware</a:t>
            </a:r>
            <a:r>
              <a:rPr lang="en-US" sz="14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.com</a:t>
            </a:r>
            <a:endParaRPr lang="en-US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9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823"/>
            <a:ext cx="11277600" cy="58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4381"/>
            <a:ext cx="11277600" cy="498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2" y="6459280"/>
            <a:ext cx="17161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333">
                <a:solidFill>
                  <a:prstClr val="black">
                    <a:tint val="75000"/>
                  </a:prstClr>
                </a:solidFill>
              </a:rPr>
              <a:t>Company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50909"/>
            <a:ext cx="711200" cy="323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825-3A13-449C-A368-6FA78D51C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493" y="6213082"/>
            <a:ext cx="2071307" cy="5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</p:sldLayoutIdLst>
  <p:txStyles>
    <p:titleStyle>
      <a:lvl1pPr algn="l" defTabSz="1219140" rtl="0" eaLnBrk="1" latinLnBrk="0" hangingPunct="1">
        <a:spcBef>
          <a:spcPct val="0"/>
        </a:spcBef>
        <a:buNone/>
        <a:defRPr sz="37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822"/>
            <a:ext cx="11277600" cy="58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4381"/>
            <a:ext cx="11277600" cy="498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493" y="6213081"/>
            <a:ext cx="2071307" cy="5233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817" y="6550225"/>
            <a:ext cx="3363817" cy="276999"/>
          </a:xfrm>
          <a:prstGeom prst="rect">
            <a:avLst/>
          </a:prstGeom>
          <a:noFill/>
        </p:spPr>
        <p:txBody>
          <a:bodyPr wrap="square" lIns="60960" rIns="60960" rtlCol="0">
            <a:spAutoFit/>
          </a:bodyPr>
          <a:lstStyle/>
          <a:p>
            <a:fld id="{BD91DF17-3098-4A4D-91E1-CF0909094946}" type="slidenum">
              <a:rPr lang="en-US" sz="12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r>
              <a:rPr lang="en-US" sz="1200">
                <a:solidFill>
                  <a:prstClr val="white">
                    <a:lumMod val="85000"/>
                  </a:prstClr>
                </a:solidFill>
              </a:rPr>
              <a:t> |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1187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</p:sldLayoutIdLst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02" y="540000"/>
            <a:ext cx="1128801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683" y="1798639"/>
            <a:ext cx="1124063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30304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rgbClr val="CA005D"/>
                </a:solidFill>
              </a:defRPr>
            </a:lvl1pPr>
          </a:lstStyle>
          <a:p>
            <a:fld id="{68E9E923-BE2F-B54C-8612-CEC3CBE68F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4F26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51948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10389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5584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207795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None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16893" indent="-205631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867">
          <a:solidFill>
            <a:schemeClr val="tx1"/>
          </a:solidFill>
          <a:latin typeface="+mn-lt"/>
          <a:ea typeface="+mn-ea"/>
          <a:cs typeface="+mn-cs"/>
        </a:defRPr>
      </a:lvl2pPr>
      <a:lvl3pPr marL="1015528" indent="-205631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424984" indent="-205631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333">
          <a:solidFill>
            <a:schemeClr val="tx1"/>
          </a:solidFill>
          <a:latin typeface="+mn-lt"/>
          <a:ea typeface="+mn-ea"/>
          <a:cs typeface="+mn-cs"/>
        </a:defRPr>
      </a:lvl4pPr>
      <a:lvl5pPr marL="1836246" indent="-205631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857185" indent="-259744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600">
          <a:solidFill>
            <a:srgbClr val="3EB1F1"/>
          </a:solidFill>
          <a:latin typeface="+mn-lt"/>
          <a:ea typeface="+mn-ea"/>
          <a:cs typeface="+mn-cs"/>
        </a:defRPr>
      </a:lvl6pPr>
      <a:lvl7pPr marL="3376673" indent="-259744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600">
          <a:solidFill>
            <a:srgbClr val="3EB1F1"/>
          </a:solidFill>
          <a:latin typeface="+mn-lt"/>
          <a:ea typeface="+mn-ea"/>
          <a:cs typeface="+mn-cs"/>
        </a:defRPr>
      </a:lvl7pPr>
      <a:lvl8pPr marL="3896161" indent="-259744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600">
          <a:solidFill>
            <a:srgbClr val="3EB1F1"/>
          </a:solidFill>
          <a:latin typeface="+mn-lt"/>
          <a:ea typeface="+mn-ea"/>
          <a:cs typeface="+mn-cs"/>
        </a:defRPr>
      </a:lvl8pPr>
      <a:lvl9pPr marL="4415650" indent="-259744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600">
          <a:solidFill>
            <a:srgbClr val="3EB1F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903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5" name="Picture 4" descr="Netskope HRZ Bar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4861" cy="81649"/>
          </a:xfrm>
          <a:prstGeom prst="rect">
            <a:avLst/>
          </a:prstGeom>
        </p:spPr>
      </p:pic>
      <p:pic>
        <p:nvPicPr>
          <p:cNvPr id="8" name="Picture 7" descr="NET_horizontal_fullcolor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4604"/>
            <a:ext cx="1265843" cy="1982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2017 © Netskope.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1" r:id="rId3"/>
  </p:sldLayoutIdLst>
  <p:hf hdr="0" dt="0"/>
  <p:txStyles>
    <p:titleStyle>
      <a:lvl1pPr algn="ctr" defTabSz="544245" rtl="0" eaLnBrk="1" latinLnBrk="0" hangingPunct="1">
        <a:spcBef>
          <a:spcPct val="0"/>
        </a:spcBef>
        <a:buNone/>
        <a:defRPr sz="3733" b="0" kern="1200" baseline="0">
          <a:solidFill>
            <a:schemeClr val="accent1"/>
          </a:solidFill>
          <a:latin typeface="Arial"/>
          <a:ea typeface="필기체"/>
          <a:cs typeface="Arial"/>
        </a:defRPr>
      </a:lvl1pPr>
    </p:titleStyle>
    <p:bodyStyle>
      <a:lvl1pPr marL="408184" indent="-408184" algn="l" defTabSz="54424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raphik Regular"/>
          <a:ea typeface="+mn-ea"/>
          <a:cs typeface="Graphik Regular"/>
        </a:defRPr>
      </a:lvl1pPr>
      <a:lvl2pPr marL="884398" indent="-340153" algn="l" defTabSz="54424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Graphik Regular"/>
          <a:ea typeface="+mn-ea"/>
          <a:cs typeface="Graphik Regular"/>
        </a:defRPr>
      </a:lvl2pPr>
      <a:lvl3pPr marL="1360613" indent="-272123" algn="l" defTabSz="544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raphik Regular"/>
          <a:ea typeface="+mn-ea"/>
          <a:cs typeface="Graphik Regular"/>
        </a:defRPr>
      </a:lvl3pPr>
      <a:lvl4pPr marL="1904858" indent="-272123" algn="l" defTabSz="54424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Graphik Regular"/>
          <a:ea typeface="+mn-ea"/>
          <a:cs typeface="Graphik Regular"/>
        </a:defRPr>
      </a:lvl4pPr>
      <a:lvl5pPr marL="2449103" indent="-272123" algn="l" defTabSz="544245" rtl="0" eaLnBrk="1" latinLnBrk="0" hangingPunct="1">
        <a:spcBef>
          <a:spcPct val="20000"/>
        </a:spcBef>
        <a:buFont typeface="Arial"/>
        <a:buChar char="»"/>
        <a:defRPr sz="1667" kern="1200" baseline="0">
          <a:solidFill>
            <a:schemeClr val="tx1"/>
          </a:solidFill>
          <a:latin typeface="Graphik Regular"/>
          <a:ea typeface="+mn-ea"/>
          <a:cs typeface="Graphik Regular"/>
        </a:defRPr>
      </a:lvl5pPr>
      <a:lvl6pPr marL="2993346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9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837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8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4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3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22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6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71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95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903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5" name="Picture 4" descr="Netskope HRZ Bar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4861" cy="81649"/>
          </a:xfrm>
          <a:prstGeom prst="rect">
            <a:avLst/>
          </a:prstGeom>
        </p:spPr>
      </p:pic>
      <p:pic>
        <p:nvPicPr>
          <p:cNvPr id="8" name="Picture 7" descr="NET_horizontal_fullcolor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4604"/>
            <a:ext cx="1265843" cy="1982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231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p:hf hdr="0" dt="0"/>
  <p:txStyles>
    <p:titleStyle>
      <a:lvl1pPr algn="ctr" defTabSz="544245" rtl="0" eaLnBrk="1" latinLnBrk="0" hangingPunct="1">
        <a:spcBef>
          <a:spcPct val="0"/>
        </a:spcBef>
        <a:buNone/>
        <a:defRPr sz="3733" b="0" kern="1200" baseline="0">
          <a:solidFill>
            <a:schemeClr val="accent1"/>
          </a:solidFill>
          <a:latin typeface="Arial"/>
          <a:ea typeface="필기체"/>
          <a:cs typeface="Arial"/>
        </a:defRPr>
      </a:lvl1pPr>
    </p:titleStyle>
    <p:bodyStyle>
      <a:lvl1pPr marL="408184" indent="-408184" algn="l" defTabSz="54424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raphik Regular"/>
          <a:ea typeface="+mn-ea"/>
          <a:cs typeface="Graphik Regular"/>
        </a:defRPr>
      </a:lvl1pPr>
      <a:lvl2pPr marL="884398" indent="-340153" algn="l" defTabSz="54424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Graphik Regular"/>
          <a:ea typeface="+mn-ea"/>
          <a:cs typeface="Graphik Regular"/>
        </a:defRPr>
      </a:lvl2pPr>
      <a:lvl3pPr marL="1360613" indent="-272123" algn="l" defTabSz="5442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raphik Regular"/>
          <a:ea typeface="+mn-ea"/>
          <a:cs typeface="Graphik Regular"/>
        </a:defRPr>
      </a:lvl3pPr>
      <a:lvl4pPr marL="1904858" indent="-272123" algn="l" defTabSz="54424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Graphik Regular"/>
          <a:ea typeface="+mn-ea"/>
          <a:cs typeface="Graphik Regular"/>
        </a:defRPr>
      </a:lvl4pPr>
      <a:lvl5pPr marL="2449103" indent="-272123" algn="l" defTabSz="544245" rtl="0" eaLnBrk="1" latinLnBrk="0" hangingPunct="1">
        <a:spcBef>
          <a:spcPct val="20000"/>
        </a:spcBef>
        <a:buFont typeface="Arial"/>
        <a:buChar char="»"/>
        <a:defRPr sz="1667" kern="1200" baseline="0">
          <a:solidFill>
            <a:schemeClr val="tx1"/>
          </a:solidFill>
          <a:latin typeface="Graphik Regular"/>
          <a:ea typeface="+mn-ea"/>
          <a:cs typeface="Graphik Regular"/>
        </a:defRPr>
      </a:lvl5pPr>
      <a:lvl6pPr marL="2993346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9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837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8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4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3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22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6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71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95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77" y="81649"/>
            <a:ext cx="11166593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7" y="1352597"/>
            <a:ext cx="11166593" cy="4931832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etskope HRZ Bar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4861" cy="81649"/>
          </a:xfrm>
          <a:prstGeom prst="rect">
            <a:avLst/>
          </a:prstGeom>
        </p:spPr>
      </p:pic>
      <p:pic>
        <p:nvPicPr>
          <p:cNvPr id="9" name="Picture 8" descr="NET_horizontal_fullcolor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4604"/>
            <a:ext cx="1265843" cy="19820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51602" y="6563784"/>
            <a:ext cx="2844271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2018 © Netskope.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7754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hf hdr="0" dt="0"/>
  <p:txStyles>
    <p:titleStyle>
      <a:lvl1pPr algn="l" defTabSz="544245" rtl="0" eaLnBrk="1" latinLnBrk="0" hangingPunct="1">
        <a:spcBef>
          <a:spcPct val="0"/>
        </a:spcBef>
        <a:buNone/>
        <a:defRPr sz="3733" b="0" kern="1200" baseline="0">
          <a:solidFill>
            <a:srgbClr val="55565A"/>
          </a:solidFill>
          <a:latin typeface="Arial"/>
          <a:ea typeface="필기체"/>
          <a:cs typeface="Arial"/>
        </a:defRPr>
      </a:lvl1pPr>
    </p:titleStyle>
    <p:bodyStyle>
      <a:lvl1pPr marL="302676" indent="-302676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•"/>
        <a:defRPr sz="3200" kern="1200">
          <a:solidFill>
            <a:srgbClr val="55565A"/>
          </a:solidFill>
          <a:latin typeface="Arial"/>
          <a:ea typeface="+mn-ea"/>
          <a:cs typeface="Arial"/>
        </a:defRPr>
      </a:lvl1pPr>
      <a:lvl2pPr marL="681550" indent="-302676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–"/>
        <a:defRPr sz="2667" kern="1200">
          <a:solidFill>
            <a:srgbClr val="55565A"/>
          </a:solidFill>
          <a:latin typeface="Arial"/>
          <a:ea typeface="+mn-ea"/>
          <a:cs typeface="Arial"/>
        </a:defRPr>
      </a:lvl2pPr>
      <a:lvl3pPr marL="986342" indent="-228594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•"/>
        <a:defRPr sz="2133" kern="1200">
          <a:solidFill>
            <a:srgbClr val="55565A"/>
          </a:solidFill>
          <a:latin typeface="Arial"/>
          <a:ea typeface="+mn-ea"/>
          <a:cs typeface="Arial"/>
        </a:defRPr>
      </a:lvl3pPr>
      <a:lvl4pPr marL="1301718" indent="-241294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–"/>
        <a:defRPr sz="1867" kern="1200">
          <a:solidFill>
            <a:srgbClr val="55565A"/>
          </a:solidFill>
          <a:latin typeface="Arial"/>
          <a:ea typeface="+mn-ea"/>
          <a:cs typeface="Arial"/>
        </a:defRPr>
      </a:lvl4pPr>
      <a:lvl5pPr marL="1447764" marR="0" indent="-152396" algn="l" defTabSz="544245" rtl="0" eaLnBrk="1" fontAlgn="auto" latinLnBrk="0" hangingPunct="1">
        <a:lnSpc>
          <a:spcPct val="90000"/>
        </a:lnSpc>
        <a:spcBef>
          <a:spcPts val="667"/>
        </a:spcBef>
        <a:spcAft>
          <a:spcPts val="267"/>
        </a:spcAft>
        <a:buClrTx/>
        <a:buSzTx/>
        <a:buFont typeface="Arial"/>
        <a:buChar char="•"/>
        <a:tabLst/>
        <a:defRPr sz="1667" kern="1200" baseline="0">
          <a:solidFill>
            <a:srgbClr val="55565A"/>
          </a:solidFill>
          <a:latin typeface="Arial"/>
          <a:ea typeface="+mn-ea"/>
          <a:cs typeface="Arial"/>
        </a:defRPr>
      </a:lvl5pPr>
      <a:lvl6pPr marL="2993346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9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837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8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4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3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22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6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71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95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096" y="81903"/>
            <a:ext cx="11153421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59" y="1350434"/>
            <a:ext cx="11153159" cy="4806951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NET_horizontal_fullcolor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4604"/>
            <a:ext cx="1265843" cy="19820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7101" y="6563784"/>
            <a:ext cx="606436" cy="159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EB9D90B-13CE-6F42-A557-7F519FE9A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6021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2018 © Netskope confidential. All rights reserved. 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" y="-4735"/>
            <a:ext cx="12218556" cy="78757"/>
            <a:chOff x="-1" y="-3551"/>
            <a:chExt cx="9163917" cy="59068"/>
          </a:xfrm>
          <a:effectLst/>
        </p:grpSpPr>
        <p:sp>
          <p:nvSpPr>
            <p:cNvPr id="11" name="Rectangle 10"/>
            <p:cNvSpPr/>
            <p:nvPr userDrawn="1"/>
          </p:nvSpPr>
          <p:spPr>
            <a:xfrm>
              <a:off x="-1" y="-3551"/>
              <a:ext cx="3054639" cy="590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-1" y="-4735"/>
            <a:ext cx="12218556" cy="78757"/>
            <a:chOff x="-1" y="-3551"/>
            <a:chExt cx="9163917" cy="59068"/>
          </a:xfrm>
          <a:effectLst/>
        </p:grpSpPr>
        <p:sp>
          <p:nvSpPr>
            <p:cNvPr id="17" name="Rectangle 16"/>
            <p:cNvSpPr/>
            <p:nvPr userDrawn="1"/>
          </p:nvSpPr>
          <p:spPr>
            <a:xfrm>
              <a:off x="-1" y="-3551"/>
              <a:ext cx="3054639" cy="590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4638" y="-3551"/>
              <a:ext cx="3054639" cy="590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109277" y="-3551"/>
              <a:ext cx="3054639" cy="59068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57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hf hdr="0" dt="0"/>
  <p:txStyles>
    <p:titleStyle>
      <a:lvl1pPr algn="l" defTabSz="544245" rtl="0" eaLnBrk="1" latinLnBrk="0" hangingPunct="1">
        <a:spcBef>
          <a:spcPct val="0"/>
        </a:spcBef>
        <a:buNone/>
        <a:defRPr sz="3733" b="0" kern="1200" baseline="0">
          <a:solidFill>
            <a:schemeClr val="tx2"/>
          </a:solidFill>
          <a:latin typeface="Arial"/>
          <a:ea typeface="필기체"/>
          <a:cs typeface="Arial"/>
        </a:defRPr>
      </a:lvl1pPr>
    </p:titleStyle>
    <p:bodyStyle>
      <a:lvl1pPr marL="304792" indent="-304792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•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683667" indent="-304792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–"/>
        <a:defRPr sz="2667" kern="1200">
          <a:solidFill>
            <a:schemeClr val="tx2"/>
          </a:solidFill>
          <a:latin typeface="Arial"/>
          <a:ea typeface="+mn-ea"/>
          <a:cs typeface="Arial"/>
        </a:defRPr>
      </a:lvl2pPr>
      <a:lvl3pPr marL="988459" indent="-228594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•"/>
        <a:tabLst/>
        <a:defRPr sz="2133" kern="1200">
          <a:solidFill>
            <a:schemeClr val="tx2"/>
          </a:solidFill>
          <a:latin typeface="Arial"/>
          <a:ea typeface="+mn-ea"/>
          <a:cs typeface="Arial"/>
        </a:defRPr>
      </a:lvl3pPr>
      <a:lvl4pPr marL="1301718" indent="-309026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–"/>
        <a:defRPr sz="1867" kern="1200">
          <a:solidFill>
            <a:schemeClr val="tx2"/>
          </a:solidFill>
          <a:latin typeface="Arial"/>
          <a:ea typeface="+mn-ea"/>
          <a:cs typeface="Arial"/>
        </a:defRPr>
      </a:lvl4pPr>
      <a:lvl5pPr marL="1447764" indent="-152396" algn="l" defTabSz="544245" rtl="0" eaLnBrk="1" latinLnBrk="0" hangingPunct="1">
        <a:lnSpc>
          <a:spcPct val="90000"/>
        </a:lnSpc>
        <a:spcBef>
          <a:spcPts val="667"/>
        </a:spcBef>
        <a:spcAft>
          <a:spcPts val="267"/>
        </a:spcAft>
        <a:buFont typeface="Arial"/>
        <a:buChar char="•"/>
        <a:defRPr sz="1600" kern="1200" baseline="0">
          <a:solidFill>
            <a:schemeClr val="tx2"/>
          </a:solidFill>
          <a:latin typeface="Arial"/>
          <a:ea typeface="+mn-ea"/>
          <a:cs typeface="Arial"/>
        </a:defRPr>
      </a:lvl5pPr>
      <a:lvl6pPr marL="2993346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9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837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82" indent="-272123" algn="l" defTabSz="544245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4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35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0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22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6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714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959" algn="l" defTabSz="544245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cid:E19EFA2E-6C27-48C1-8849-71DB5F0D0782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36.png"/><Relationship Id="rId5" Type="http://schemas.openxmlformats.org/officeDocument/2006/relationships/image" Target="cid:6A3C0087-D86D-45FF-8EEE-FA5B2C576A3C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cid:29FA5337-1174-4401-86A1-CF11BCD1E11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stephen@cyberriskaware.com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3999" y="1124530"/>
            <a:ext cx="9782287" cy="2387600"/>
          </a:xfrm>
        </p:spPr>
        <p:txBody>
          <a:bodyPr>
            <a:normAutofit/>
          </a:bodyPr>
          <a:lstStyle/>
          <a:p>
            <a:pPr algn="l"/>
            <a:r>
              <a:rPr lang="en-GB" sz="1400" dirty="0">
                <a:solidFill>
                  <a:srgbClr val="C00000"/>
                </a:solidFill>
              </a:rPr>
              <a:t>Hi DARRAGH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I WOULD LIKE TO KEEP THIS SIMPLE AND CLEAR – 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USE OUR NAME AND LOGO PROMINENTLY 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AND OUR UNDERSCORE  – “CREATING HUMAN FIREWALLS “ OR “CREATING YOUR HUMAN FIREWALL” </a:t>
            </a:r>
            <a:br>
              <a:rPr lang="en-GB" sz="1400" dirty="0">
                <a:solidFill>
                  <a:srgbClr val="C00000"/>
                </a:solidFill>
              </a:rPr>
            </a:b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AND IF YOU CAN DEVELOP A CLEAR AND EXPLICIT GRAPHIC TO ILLUSTRATE THE HUMAN FIREWALL USE THAT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 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WE NEED THIS TO BE CLEAR AS DAY – 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THEY HAVE TO TOTALLY GET IN THRU THE NEXT 2 SLIDES </a:t>
            </a:r>
            <a:br>
              <a:rPr lang="en-GB" sz="1400" dirty="0">
                <a:solidFill>
                  <a:srgbClr val="C00000"/>
                </a:solidFill>
              </a:rPr>
            </a:b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HUMANS ARE THE WEAKEST LINK</a:t>
            </a:r>
            <a:endParaRPr lang="en-IE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94C8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88815"/>
            <a:ext cx="11449210" cy="6591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991" y="6231751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cyber</a:t>
            </a:r>
            <a:r>
              <a:rPr lang="en-US" b="1" dirty="0" err="1">
                <a:solidFill>
                  <a:srgbClr val="FBAF3F"/>
                </a:solidFill>
                <a:latin typeface="Verdana" charset="0"/>
                <a:ea typeface="Verdana" charset="0"/>
                <a:cs typeface="Verdana" charset="0"/>
              </a:rPr>
              <a:t>risk</a:t>
            </a:r>
            <a:r>
              <a:rPr lang="en-US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aware</a:t>
            </a:r>
            <a:r>
              <a:rPr lang="en-US" sz="16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.com</a:t>
            </a:r>
            <a:endParaRPr lang="en-US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162" y="4195482"/>
            <a:ext cx="8443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“Workplace Behaviour: Activating your greatest security asset”</a:t>
            </a:r>
          </a:p>
          <a:p>
            <a:pPr algn="ctr"/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Presented by:  Stephen Burke </a:t>
            </a:r>
          </a:p>
          <a:p>
            <a:pPr algn="ctr"/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Founder and CEO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98" y="1845864"/>
            <a:ext cx="1489007" cy="1489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34" y="2131731"/>
            <a:ext cx="5257557" cy="1203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32C46-4594-4E9A-A35D-262905DE7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67" y="5535980"/>
            <a:ext cx="3812464" cy="11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585998" y="1459230"/>
            <a:ext cx="111601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“Security Culture </a:t>
            </a:r>
          </a:p>
          <a:p>
            <a:pPr algn="ctr">
              <a:lnSpc>
                <a:spcPct val="100000"/>
              </a:lnSpc>
            </a:pPr>
            <a:endParaRPr lang="en-GB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is what employees do</a:t>
            </a:r>
          </a:p>
          <a:p>
            <a:pPr algn="ctr">
              <a:lnSpc>
                <a:spcPct val="100000"/>
              </a:lnSpc>
            </a:pPr>
            <a:endParaRPr lang="en-GB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when the security team </a:t>
            </a:r>
          </a:p>
          <a:p>
            <a:pPr algn="ctr">
              <a:lnSpc>
                <a:spcPct val="100000"/>
              </a:lnSpc>
            </a:pPr>
            <a:endParaRPr lang="en-GB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isn’t looking” </a:t>
            </a:r>
            <a:endParaRPr lang="en-US" sz="44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115C05-167A-40F5-85D1-3EC57D6B10E6}"/>
              </a:ext>
            </a:extLst>
          </p:cNvPr>
          <p:cNvSpPr txBox="1">
            <a:spLocks/>
          </p:cNvSpPr>
          <p:nvPr/>
        </p:nvSpPr>
        <p:spPr>
          <a:xfrm>
            <a:off x="660584" y="272074"/>
            <a:ext cx="11160000" cy="49157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A800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/>
              <a:t>Workplace Behaviour Challenge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0C2D4-455D-4C82-9C77-32D7FD7A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1078367" y="1030559"/>
            <a:ext cx="1159037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Clicking on links and opening Email attachments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Reusing Passwords across accounts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Dept’s sharing accounts with passwords stored in XLS!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Password - Incrementing a number by 1 </a:t>
            </a:r>
            <a:r>
              <a:rPr lang="en-GB" sz="2800" b="1" dirty="0">
                <a:ea typeface="Verdana" charset="0"/>
                <a:sym typeface="Wingdings" panose="05000000000000000000" pitchFamily="2" charset="2"/>
              </a:rPr>
              <a:t>  (Yes, we know!)</a:t>
            </a:r>
            <a:endParaRPr lang="en-GB" sz="2800" b="1" dirty="0">
              <a:ea typeface="Verdana" charset="0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Downloading Free Software 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Unsafe Web Browsing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Risks when traveling “Outside the Office”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Weak Data Protection Practices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Little to no understanding of Security Policies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b="1" dirty="0">
              <a:ea typeface="Verdana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115C05-167A-40F5-85D1-3EC57D6B10E6}"/>
              </a:ext>
            </a:extLst>
          </p:cNvPr>
          <p:cNvSpPr txBox="1">
            <a:spLocks/>
          </p:cNvSpPr>
          <p:nvPr/>
        </p:nvSpPr>
        <p:spPr>
          <a:xfrm>
            <a:off x="660584" y="272074"/>
            <a:ext cx="11160000" cy="49157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A800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/>
              <a:t>Common Workplace Behaviour(s)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FDD7D-CB88-4454-A981-11EFC3A6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992397" y="1146615"/>
            <a:ext cx="115903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Security Awareness Program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b="1" dirty="0">
              <a:ea typeface="Verdana" charset="0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b="1" dirty="0">
              <a:ea typeface="Verdana" charset="0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b="1" dirty="0">
              <a:ea typeface="Verdana" charset="0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b="1" dirty="0">
              <a:ea typeface="Verdana" charset="0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ea typeface="Verdana" charset="0"/>
              </a:rPr>
              <a:t>Real-Time Delivery</a:t>
            </a:r>
          </a:p>
          <a:p>
            <a:pPr>
              <a:lnSpc>
                <a:spcPct val="100000"/>
              </a:lnSpc>
            </a:pPr>
            <a:r>
              <a:rPr lang="en-GB" sz="2800" b="1" dirty="0">
                <a:ea typeface="Verdana" charset="0"/>
              </a:rPr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115C05-167A-40F5-85D1-3EC57D6B10E6}"/>
              </a:ext>
            </a:extLst>
          </p:cNvPr>
          <p:cNvSpPr txBox="1">
            <a:spLocks/>
          </p:cNvSpPr>
          <p:nvPr/>
        </p:nvSpPr>
        <p:spPr>
          <a:xfrm>
            <a:off x="660584" y="272074"/>
            <a:ext cx="11160000" cy="49157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A800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/>
              <a:t>Activate Positive Behaviour Change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19F11-DB08-4BDB-BC91-287988960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42" y="1922150"/>
            <a:ext cx="1139927" cy="109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99033-EA98-4E97-88F8-97C9CFF56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06" y="1945148"/>
            <a:ext cx="1112607" cy="11126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13C4F1-A0CE-4E42-890A-A617C7F7BBD0}"/>
              </a:ext>
            </a:extLst>
          </p:cNvPr>
          <p:cNvGrpSpPr/>
          <p:nvPr/>
        </p:nvGrpSpPr>
        <p:grpSpPr>
          <a:xfrm>
            <a:off x="1558787" y="1943391"/>
            <a:ext cx="1213420" cy="1090920"/>
            <a:chOff x="2400244" y="2806433"/>
            <a:chExt cx="1464479" cy="1371601"/>
          </a:xfrm>
        </p:grpSpPr>
        <p:pic>
          <p:nvPicPr>
            <p:cNvPr id="9" name="68FC0F46-566D-4DAD-A540-5FC7C840B318" descr="cid:6A3C0087-D86D-45FF-8EEE-FA5B2C576A3C" title="Assessments">
              <a:extLst>
                <a:ext uri="{FF2B5EF4-FFF2-40B4-BE49-F238E27FC236}">
                  <a16:creationId xmlns:a16="http://schemas.microsoft.com/office/drawing/2014/main" id="{E318C877-F905-476D-B174-C79ACDC1A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681" y="2806433"/>
              <a:ext cx="1371601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42A601-AD1A-4305-ADFB-5C5493856C99}"/>
                </a:ext>
              </a:extLst>
            </p:cNvPr>
            <p:cNvSpPr txBox="1"/>
            <p:nvPr/>
          </p:nvSpPr>
          <p:spPr>
            <a:xfrm>
              <a:off x="2400244" y="2982731"/>
              <a:ext cx="1464479" cy="58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Knowledge</a:t>
              </a: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Assessments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D3830-5C8C-44E1-AF4B-C95AC13884DA}"/>
              </a:ext>
            </a:extLst>
          </p:cNvPr>
          <p:cNvGrpSpPr/>
          <p:nvPr/>
        </p:nvGrpSpPr>
        <p:grpSpPr>
          <a:xfrm>
            <a:off x="2819492" y="1949699"/>
            <a:ext cx="1136464" cy="1084612"/>
            <a:chOff x="3328606" y="2839976"/>
            <a:chExt cx="1354845" cy="1354845"/>
          </a:xfrm>
        </p:grpSpPr>
        <p:pic>
          <p:nvPicPr>
            <p:cNvPr id="12" name="0616240D-2369-4641-8538-2AA45BC23DE0" descr="cid:E19EFA2E-6C27-48C1-8849-71DB5F0D0782">
              <a:extLst>
                <a:ext uri="{FF2B5EF4-FFF2-40B4-BE49-F238E27FC236}">
                  <a16:creationId xmlns:a16="http://schemas.microsoft.com/office/drawing/2014/main" id="{A753C6E8-DF1B-4952-B88C-7EE6D4865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606" y="2839976"/>
              <a:ext cx="1354845" cy="135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1FCF24-3496-43B8-961D-63B6771E7D09}"/>
                </a:ext>
              </a:extLst>
            </p:cNvPr>
            <p:cNvSpPr txBox="1"/>
            <p:nvPr/>
          </p:nvSpPr>
          <p:spPr>
            <a:xfrm>
              <a:off x="3445746" y="3642848"/>
              <a:ext cx="1107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Phishing Tests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46E415-59A4-4585-8BC3-6C652DF6934C}"/>
              </a:ext>
            </a:extLst>
          </p:cNvPr>
          <p:cNvGrpSpPr/>
          <p:nvPr/>
        </p:nvGrpSpPr>
        <p:grpSpPr>
          <a:xfrm>
            <a:off x="4054215" y="1922150"/>
            <a:ext cx="1136465" cy="1133401"/>
            <a:chOff x="3968198" y="2294952"/>
            <a:chExt cx="1386464" cy="1338037"/>
          </a:xfrm>
        </p:grpSpPr>
        <p:pic>
          <p:nvPicPr>
            <p:cNvPr id="18" name="0892E061-FBFB-4E03-A331-CF61281DE0A2" descr="cid:29FA5337-1174-4401-86A1-CF11BCD1E111">
              <a:extLst>
                <a:ext uri="{FF2B5EF4-FFF2-40B4-BE49-F238E27FC236}">
                  <a16:creationId xmlns:a16="http://schemas.microsoft.com/office/drawing/2014/main" id="{9A81FB07-28C4-4E1B-8BAF-43024F226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12" y="2294952"/>
              <a:ext cx="1338037" cy="133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CEA314-E222-4A50-ACFC-29102C1039C1}"/>
                </a:ext>
              </a:extLst>
            </p:cNvPr>
            <p:cNvSpPr txBox="1"/>
            <p:nvPr/>
          </p:nvSpPr>
          <p:spPr>
            <a:xfrm>
              <a:off x="3968198" y="2752518"/>
              <a:ext cx="1386464" cy="58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“</a:t>
              </a:r>
              <a:r>
                <a:rPr lang="en-IE" sz="1200" dirty="0" err="1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SMiShing</a:t>
              </a:r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”</a:t>
              </a: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Tests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F97BAA-E2D1-4168-9894-B22E9A0F7301}"/>
              </a:ext>
            </a:extLst>
          </p:cNvPr>
          <p:cNvGrpSpPr/>
          <p:nvPr/>
        </p:nvGrpSpPr>
        <p:grpSpPr>
          <a:xfrm>
            <a:off x="7620598" y="1918218"/>
            <a:ext cx="1228676" cy="1093075"/>
            <a:chOff x="3965980" y="2294952"/>
            <a:chExt cx="1386464" cy="1338037"/>
          </a:xfrm>
        </p:grpSpPr>
        <p:pic>
          <p:nvPicPr>
            <p:cNvPr id="21" name="0892E061-FBFB-4E03-A331-CF61281DE0A2" descr="cid:29FA5337-1174-4401-86A1-CF11BCD1E111">
              <a:extLst>
                <a:ext uri="{FF2B5EF4-FFF2-40B4-BE49-F238E27FC236}">
                  <a16:creationId xmlns:a16="http://schemas.microsoft.com/office/drawing/2014/main" id="{9898DBB8-A813-4F70-9DE9-C6D278661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12" y="2294952"/>
              <a:ext cx="1338037" cy="133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3FE556-AD91-4372-90F9-89D85AE5DD6D}"/>
                </a:ext>
              </a:extLst>
            </p:cNvPr>
            <p:cNvSpPr txBox="1"/>
            <p:nvPr/>
          </p:nvSpPr>
          <p:spPr>
            <a:xfrm>
              <a:off x="3965980" y="2774212"/>
              <a:ext cx="1386464" cy="486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Policy </a:t>
              </a: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Snippets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66D7D4-052D-471C-A935-71D04F82DBCE}"/>
              </a:ext>
            </a:extLst>
          </p:cNvPr>
          <p:cNvGrpSpPr/>
          <p:nvPr/>
        </p:nvGrpSpPr>
        <p:grpSpPr>
          <a:xfrm>
            <a:off x="8810124" y="1910680"/>
            <a:ext cx="1422183" cy="1093075"/>
            <a:chOff x="3902595" y="2294952"/>
            <a:chExt cx="1595661" cy="1338037"/>
          </a:xfrm>
        </p:grpSpPr>
        <p:pic>
          <p:nvPicPr>
            <p:cNvPr id="24" name="0892E061-FBFB-4E03-A331-CF61281DE0A2" descr="cid:29FA5337-1174-4401-86A1-CF11BCD1E111">
              <a:extLst>
                <a:ext uri="{FF2B5EF4-FFF2-40B4-BE49-F238E27FC236}">
                  <a16:creationId xmlns:a16="http://schemas.microsoft.com/office/drawing/2014/main" id="{261F4560-43C4-47FC-85BB-22052CDC3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12" y="2294952"/>
              <a:ext cx="1338037" cy="133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F580D-F173-427D-A95C-011B012E3DEB}"/>
                </a:ext>
              </a:extLst>
            </p:cNvPr>
            <p:cNvSpPr txBox="1"/>
            <p:nvPr/>
          </p:nvSpPr>
          <p:spPr>
            <a:xfrm>
              <a:off x="3902595" y="2471127"/>
              <a:ext cx="1595661" cy="101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Compliance </a:t>
              </a: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&amp; Risk</a:t>
              </a:r>
            </a:p>
            <a:p>
              <a:pPr algn="ctr"/>
              <a:r>
                <a:rPr lang="en-IE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Reporting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A40223-B231-4B87-9405-19B61D00AEB4}"/>
              </a:ext>
            </a:extLst>
          </p:cNvPr>
          <p:cNvGrpSpPr/>
          <p:nvPr/>
        </p:nvGrpSpPr>
        <p:grpSpPr>
          <a:xfrm>
            <a:off x="5395700" y="3300326"/>
            <a:ext cx="4542086" cy="3448548"/>
            <a:chOff x="5395700" y="3300326"/>
            <a:chExt cx="4542086" cy="3448548"/>
          </a:xfrm>
        </p:grpSpPr>
        <p:pic>
          <p:nvPicPr>
            <p:cNvPr id="27" name="Picture 26" descr="Reat-Time IIntervention&#10;&#10;Training at Point of Need&#10;&#10;Fully contextualised Content based on Exhibited Risky Behavior&#10;&#10;&#10;">
              <a:extLst>
                <a:ext uri="{FF2B5EF4-FFF2-40B4-BE49-F238E27FC236}">
                  <a16:creationId xmlns:a16="http://schemas.microsoft.com/office/drawing/2014/main" id="{286D56F1-9C0E-47F1-95FB-7CFF1E57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700" y="3300326"/>
              <a:ext cx="4542086" cy="34485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A41F43-DC33-4476-867B-D013B5E9E18F}"/>
                </a:ext>
              </a:extLst>
            </p:cNvPr>
            <p:cNvSpPr txBox="1"/>
            <p:nvPr/>
          </p:nvSpPr>
          <p:spPr>
            <a:xfrm>
              <a:off x="5748072" y="3535165"/>
              <a:ext cx="3837343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300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Real Time Intervention Awareness </a:t>
              </a:r>
            </a:p>
            <a:p>
              <a:pPr algn="ctr"/>
              <a:endParaRPr lang="en-IE" sz="13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IE" sz="13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IE" sz="13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TRAIN STAFF AT POINT of NEED</a:t>
              </a:r>
            </a:p>
            <a:p>
              <a:pPr algn="ctr"/>
              <a:endParaRPr lang="en-IE" sz="13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IE" sz="13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instead of just </a:t>
              </a:r>
            </a:p>
            <a:p>
              <a:pPr algn="ctr"/>
              <a:endParaRPr lang="en-IE" sz="13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IE" sz="13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scheduling content </a:t>
              </a:r>
            </a:p>
            <a:p>
              <a:pPr algn="ctr"/>
              <a:endParaRPr lang="en-IE" sz="13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IE" sz="1200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Deliver fully contextualised content straight to staff based on exhibited risk behaviour.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B764809-139C-4B72-92BE-73FFBB1D6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2FED8-C261-427A-B838-A359EEC5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50" y="1042987"/>
            <a:ext cx="7524750" cy="3838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8DF0-FB3E-498E-A7A6-D855679102ED}"/>
              </a:ext>
            </a:extLst>
          </p:cNvPr>
          <p:cNvSpPr txBox="1"/>
          <p:nvPr/>
        </p:nvSpPr>
        <p:spPr>
          <a:xfrm>
            <a:off x="-73152" y="161947"/>
            <a:ext cx="12265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USER TRIES TO DOWNLOAD FREE SOFTWARE</a:t>
            </a:r>
            <a:endParaRPr lang="en-US" sz="35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89A33-08C4-423F-B612-5740E30EC5F9}"/>
              </a:ext>
            </a:extLst>
          </p:cNvPr>
          <p:cNvSpPr txBox="1"/>
          <p:nvPr/>
        </p:nvSpPr>
        <p:spPr>
          <a:xfrm>
            <a:off x="-122251" y="5439383"/>
            <a:ext cx="12265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What will the user do now ?</a:t>
            </a:r>
            <a:endParaRPr lang="en-US" sz="35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2E379-9B05-4427-AFD0-AC6B1B0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55" y="453535"/>
            <a:ext cx="5019786" cy="5665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8DF0-FB3E-498E-A7A6-D855679102ED}"/>
              </a:ext>
            </a:extLst>
          </p:cNvPr>
          <p:cNvSpPr txBox="1"/>
          <p:nvPr/>
        </p:nvSpPr>
        <p:spPr>
          <a:xfrm>
            <a:off x="-36576" y="52501"/>
            <a:ext cx="12265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USER TRIES TO DOWNLOAD FREE SOFTWARE</a:t>
            </a:r>
            <a:endParaRPr lang="en-US" sz="35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6EDEA-4E1E-43CC-B2BE-74392AD8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96" y="416609"/>
            <a:ext cx="4967151" cy="571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8DF0-FB3E-498E-A7A6-D855679102ED}"/>
              </a:ext>
            </a:extLst>
          </p:cNvPr>
          <p:cNvSpPr txBox="1"/>
          <p:nvPr/>
        </p:nvSpPr>
        <p:spPr>
          <a:xfrm>
            <a:off x="113885" y="-77044"/>
            <a:ext cx="12265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ACCESS SENSITIVE DATA THEN DROPBOX?</a:t>
            </a:r>
            <a:endParaRPr lang="en-US" sz="35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73BD07-E771-41AE-AB83-C377EB5B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3" y="648591"/>
            <a:ext cx="4253396" cy="5497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8DF0-FB3E-498E-A7A6-D855679102ED}"/>
              </a:ext>
            </a:extLst>
          </p:cNvPr>
          <p:cNvSpPr txBox="1"/>
          <p:nvPr/>
        </p:nvSpPr>
        <p:spPr>
          <a:xfrm>
            <a:off x="-36576" y="77092"/>
            <a:ext cx="12265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AUTOMATE STAFF ON-BOARDING</a:t>
            </a:r>
            <a:endParaRPr lang="en-US" sz="35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94C8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88815"/>
            <a:ext cx="11449210" cy="6591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013" y="6191735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cyber</a:t>
            </a:r>
            <a:r>
              <a:rPr lang="en-US" b="1" dirty="0" err="1">
                <a:solidFill>
                  <a:srgbClr val="FBAF3F"/>
                </a:solidFill>
                <a:latin typeface="Verdana" charset="0"/>
                <a:ea typeface="Verdana" charset="0"/>
                <a:cs typeface="Verdana" charset="0"/>
              </a:rPr>
              <a:t>risk</a:t>
            </a:r>
            <a:r>
              <a:rPr lang="en-US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aware</a:t>
            </a:r>
            <a:r>
              <a:rPr lang="en-US" sz="16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.com</a:t>
            </a:r>
            <a:endParaRPr lang="en-US" sz="1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98" y="969670"/>
            <a:ext cx="1489007" cy="14890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34" y="1255537"/>
            <a:ext cx="5257557" cy="120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rgbClr val="FBAF3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THANK YOU</a:t>
            </a: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4397532" y="4928790"/>
            <a:ext cx="3931920" cy="12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Stephen Burke;  Founder and CEO</a:t>
            </a:r>
          </a:p>
          <a:p>
            <a:r>
              <a:rPr lang="en-IE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E: </a:t>
            </a:r>
            <a:r>
              <a:rPr lang="en-IE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hlinkClick r:id="rId6"/>
              </a:rPr>
              <a:t>stephen@cyberriskaware.com</a:t>
            </a:r>
            <a:endParaRPr lang="en-IE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IE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T: +353-87-9583766</a:t>
            </a:r>
          </a:p>
          <a:p>
            <a:endParaRPr lang="en-IE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729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For further information please contact: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9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1A2D89-E115-4789-ABC1-07CEEC4A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54" y="608735"/>
            <a:ext cx="10515600" cy="81827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accent2"/>
                </a:solidFill>
              </a:rPr>
              <a:t>AGENDA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13190F6-60D9-4E78-BA8D-790E3D57F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914" y="1887415"/>
            <a:ext cx="10406886" cy="380413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C9022B0-FBB0-4D17-A3D4-C51794D9D123}"/>
              </a:ext>
            </a:extLst>
          </p:cNvPr>
          <p:cNvSpPr txBox="1">
            <a:spLocks/>
          </p:cNvSpPr>
          <p:nvPr/>
        </p:nvSpPr>
        <p:spPr>
          <a:xfrm>
            <a:off x="492868" y="2147975"/>
            <a:ext cx="11770468" cy="328301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>
                <a:latin typeface="Verdana" charset="0"/>
                <a:ea typeface="Verdana" charset="0"/>
                <a:cs typeface="Verdana" charset="0"/>
              </a:rPr>
              <a:t>Who or What do Cyber Criminals Target? </a:t>
            </a:r>
          </a:p>
          <a:p>
            <a:endParaRPr lang="en-IE" sz="2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IE" sz="2800" b="1" dirty="0">
                <a:latin typeface="Verdana" charset="0"/>
                <a:ea typeface="Verdana" charset="0"/>
                <a:cs typeface="Verdana" charset="0"/>
              </a:rPr>
              <a:t>What are most companies doing to defend the network?</a:t>
            </a:r>
          </a:p>
          <a:p>
            <a:endParaRPr lang="en-IE" sz="2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IE" sz="2800" b="1" dirty="0">
                <a:latin typeface="Verdana" charset="0"/>
                <a:ea typeface="Verdana" charset="0"/>
                <a:cs typeface="Verdana" charset="0"/>
              </a:rPr>
              <a:t>What is the greatest security asset at our disposal?</a:t>
            </a:r>
          </a:p>
          <a:p>
            <a:endParaRPr lang="en-IE" sz="2800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IE" sz="2800" b="1" dirty="0">
                <a:latin typeface="Verdana" charset="0"/>
                <a:ea typeface="Verdana" charset="0"/>
                <a:cs typeface="Verdana" charset="0"/>
              </a:rPr>
              <a:t>How to “activate your greatest security asset”?</a:t>
            </a:r>
          </a:p>
        </p:txBody>
      </p:sp>
    </p:spTree>
    <p:extLst>
      <p:ext uri="{BB962C8B-B14F-4D97-AF65-F5344CB8AC3E}">
        <p14:creationId xmlns:p14="http://schemas.microsoft.com/office/powerpoint/2010/main" val="11448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>
                <a:solidFill>
                  <a:schemeClr val="accent2"/>
                </a:solidFill>
              </a:rPr>
              <a:t>Quick show of hands …… Who agrees with the statement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364506" y="2161599"/>
            <a:ext cx="11160125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Security Budgets are mostly being spent on technical defenses! </a:t>
            </a: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85EE8-996C-4ACD-970F-5518553A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>
                <a:solidFill>
                  <a:schemeClr val="accent2"/>
                </a:solidFill>
              </a:rPr>
              <a:t>Quick show of hands …… Who agrees with the statement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364506" y="2161599"/>
            <a:ext cx="11160125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Cyber Criminals Target People, </a:t>
            </a:r>
          </a:p>
          <a:p>
            <a:pPr algn="ctr">
              <a:lnSpc>
                <a:spcPct val="100000"/>
              </a:lnSpc>
            </a:pPr>
            <a:r>
              <a:rPr lang="en-GB" sz="4400" b="1" u="sng" dirty="0">
                <a:latin typeface="Verdana" charset="0"/>
                <a:ea typeface="Verdana" charset="0"/>
                <a:cs typeface="Verdana" charset="0"/>
              </a:rPr>
              <a:t>NOT</a:t>
            </a: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system’s !</a:t>
            </a: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85EE8-996C-4ACD-970F-5518553A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/>
              <a:t>Cyber Criminals Are Targeting People 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656336" y="1120740"/>
            <a:ext cx="1116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1DBA9-43A2-4FAB-9E65-63B9CA1A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75" y="762090"/>
            <a:ext cx="7203796" cy="5429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8DB72-8428-4196-823B-99BE83321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192" y="373266"/>
            <a:ext cx="11160000" cy="491576"/>
          </a:xfrm>
        </p:spPr>
        <p:txBody>
          <a:bodyPr>
            <a:noAutofit/>
          </a:bodyPr>
          <a:lstStyle/>
          <a:p>
            <a:pPr algn="l"/>
            <a:r>
              <a:rPr lang="en-IE" sz="2800" dirty="0"/>
              <a:t>to great success …….. 99% of incidents had human involvement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656336" y="1120740"/>
            <a:ext cx="1116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29AD2-A8CF-4CBC-82AE-D218FEE8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79" y="864843"/>
            <a:ext cx="6585626" cy="5327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345D0-8376-4F71-BC66-D7EE9FE83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C5A3BD-3255-4538-9DA7-CEBF27263390}"/>
              </a:ext>
            </a:extLst>
          </p:cNvPr>
          <p:cNvGrpSpPr/>
          <p:nvPr/>
        </p:nvGrpSpPr>
        <p:grpSpPr>
          <a:xfrm>
            <a:off x="168685" y="-56367"/>
            <a:ext cx="11765279" cy="6174597"/>
            <a:chOff x="243841" y="-74537"/>
            <a:chExt cx="11765279" cy="61745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34A216-06D3-47AB-9FAF-B68DEE37B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5993" y="1223260"/>
              <a:ext cx="4876800" cy="48768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0BC807-94B5-4B88-880E-CAB6C80F5137}"/>
                </a:ext>
              </a:extLst>
            </p:cNvPr>
            <p:cNvGrpSpPr/>
            <p:nvPr/>
          </p:nvGrpSpPr>
          <p:grpSpPr>
            <a:xfrm>
              <a:off x="243841" y="2300468"/>
              <a:ext cx="4383217" cy="1980094"/>
              <a:chOff x="182880" y="1725350"/>
              <a:chExt cx="3287413" cy="148507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0377B5-C439-401B-BF7F-784C0009E88C}"/>
                  </a:ext>
                </a:extLst>
              </p:cNvPr>
              <p:cNvSpPr txBox="1"/>
              <p:nvPr/>
            </p:nvSpPr>
            <p:spPr>
              <a:xfrm>
                <a:off x="182880" y="1725350"/>
                <a:ext cx="2514600" cy="148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dirty="0">
                    <a:solidFill>
                      <a:srgbClr val="007DC3"/>
                    </a:solidFill>
                    <a:latin typeface="Calibri"/>
                  </a:rPr>
                  <a:t>The Malicious Insider</a:t>
                </a: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Rogues employees</a:t>
                </a: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Criminal actor employees</a:t>
                </a: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5F77A702-77BE-46E8-A78A-0220A083A9B6}"/>
                  </a:ext>
                </a:extLst>
              </p:cNvPr>
              <p:cNvSpPr/>
              <p:nvPr/>
            </p:nvSpPr>
            <p:spPr>
              <a:xfrm>
                <a:off x="2647333" y="2135163"/>
                <a:ext cx="822960" cy="4114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EC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2F7B9B-43E6-487B-AA2A-9109A460165E}"/>
                </a:ext>
              </a:extLst>
            </p:cNvPr>
            <p:cNvGrpSpPr/>
            <p:nvPr/>
          </p:nvGrpSpPr>
          <p:grpSpPr>
            <a:xfrm>
              <a:off x="4423751" y="-74537"/>
              <a:ext cx="3852672" cy="2338711"/>
              <a:chOff x="3291655" y="91406"/>
              <a:chExt cx="2889504" cy="175403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58794-0DBC-4BA2-8FB0-8C6854A908E5}"/>
                  </a:ext>
                </a:extLst>
              </p:cNvPr>
              <p:cNvSpPr txBox="1"/>
              <p:nvPr/>
            </p:nvSpPr>
            <p:spPr>
              <a:xfrm>
                <a:off x="3291655" y="91406"/>
                <a:ext cx="2889504" cy="93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dirty="0">
                    <a:solidFill>
                      <a:srgbClr val="007DC3"/>
                    </a:solidFill>
                    <a:latin typeface="Calibri"/>
                  </a:rPr>
                  <a:t>The Compromised Insider</a:t>
                </a:r>
              </a:p>
              <a:p>
                <a:pPr marL="309026" indent="-232828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Malware victims</a:t>
                </a:r>
              </a:p>
              <a:p>
                <a:pPr marL="309026" indent="-232828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Impersonated users</a:t>
                </a:r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3FBDB72B-96A9-4E2A-8F69-D73042078A5E}"/>
                  </a:ext>
                </a:extLst>
              </p:cNvPr>
              <p:cNvSpPr/>
              <p:nvPr/>
            </p:nvSpPr>
            <p:spPr>
              <a:xfrm rot="5400000">
                <a:off x="4155657" y="1228219"/>
                <a:ext cx="822960" cy="4114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79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1DFB68-2C38-406E-BB49-E6AC2FD1779C}"/>
                </a:ext>
              </a:extLst>
            </p:cNvPr>
            <p:cNvGrpSpPr/>
            <p:nvPr/>
          </p:nvGrpSpPr>
          <p:grpSpPr>
            <a:xfrm>
              <a:off x="7564944" y="2300466"/>
              <a:ext cx="4444176" cy="1610761"/>
              <a:chOff x="5673708" y="1725350"/>
              <a:chExt cx="3333132" cy="1208071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0E18296-BCB4-468F-82D2-FAAB3F7BE2D5}"/>
                  </a:ext>
                </a:extLst>
              </p:cNvPr>
              <p:cNvSpPr/>
              <p:nvPr/>
            </p:nvSpPr>
            <p:spPr>
              <a:xfrm rot="10800000">
                <a:off x="5673708" y="2135164"/>
                <a:ext cx="822960" cy="4114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F2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48CC1-0A78-4E87-A890-0646EA5950E6}"/>
                  </a:ext>
                </a:extLst>
              </p:cNvPr>
              <p:cNvSpPr txBox="1"/>
              <p:nvPr/>
            </p:nvSpPr>
            <p:spPr>
              <a:xfrm>
                <a:off x="6492240" y="1725350"/>
                <a:ext cx="2514600" cy="120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dirty="0">
                    <a:solidFill>
                      <a:srgbClr val="007DC3"/>
                    </a:solidFill>
                    <a:latin typeface="Calibri"/>
                  </a:rPr>
                  <a:t>The Accidental Insider</a:t>
                </a:r>
                <a:endParaRPr lang="en-US" sz="2667" b="1" dirty="0">
                  <a:solidFill>
                    <a:prstClr val="white"/>
                  </a:solidFill>
                  <a:latin typeface="Calibri"/>
                </a:endParaRP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Inadvertent actors</a:t>
                </a: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solidFill>
                      <a:srgbClr val="0070C0"/>
                    </a:solidFill>
                    <a:latin typeface="Calibri"/>
                  </a:rPr>
                  <a:t>Convenience seekers</a:t>
                </a:r>
              </a:p>
              <a:p>
                <a:pPr marL="309026" indent="-230712" defTabSz="1219170">
                  <a:buFont typeface="Arial" panose="020B0604020202020204" pitchFamily="34" charset="0"/>
                  <a:buChar char="•"/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B7F2E4-414E-42E4-A8C4-C0E3D4049AF6}"/>
                </a:ext>
              </a:extLst>
            </p:cNvPr>
            <p:cNvSpPr txBox="1"/>
            <p:nvPr/>
          </p:nvSpPr>
          <p:spPr>
            <a:xfrm>
              <a:off x="4494147" y="5279722"/>
              <a:ext cx="3352800" cy="5027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>
                <a:defRPr/>
              </a:pPr>
              <a:r>
                <a:rPr lang="en-US" sz="2667" b="1" i="1" dirty="0">
                  <a:solidFill>
                    <a:srgbClr val="007DC3"/>
                  </a:solidFill>
                  <a:latin typeface="Calibri"/>
                </a:rPr>
                <a:t>Insider Threats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EFC5ED0-B57F-447E-B553-905CAC27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/>
              <a:t>Yet companies keep investing in Technical </a:t>
            </a:r>
            <a:r>
              <a:rPr lang="en-IE" sz="2800" dirty="0" err="1"/>
              <a:t>Defense’s</a:t>
            </a:r>
            <a:r>
              <a:rPr lang="en-IE" sz="2800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FF46E-EC86-4AE9-9CD6-6754E5C5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927"/>
            <a:ext cx="12192000" cy="544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9DFDD-FA89-4E05-9078-BB598AC86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3B7-B452-4CB9-AC01-2A542FD9E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>
                <a:solidFill>
                  <a:schemeClr val="accent2"/>
                </a:solidFill>
              </a:rPr>
              <a:t>Our Greatest Security Asset is our ……. 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787C-C072-48F2-9F59-E5E099115809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656336" y="1120740"/>
            <a:ext cx="11160125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“Create a human firewall.</a:t>
            </a: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A network of human sensors.”</a:t>
            </a:r>
          </a:p>
          <a:p>
            <a:pPr algn="ctr">
              <a:lnSpc>
                <a:spcPct val="100000"/>
              </a:lnSpc>
            </a:pPr>
            <a:r>
              <a:rPr lang="en-GB" sz="4400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EE932-5662-406E-B4B6-79196F38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03" y="2401307"/>
            <a:ext cx="4165794" cy="4050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85EE8-996C-4ACD-970F-5518553A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1982"/>
            <a:ext cx="1219200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rg Chart 04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cida Sans-Book Antiqua">
      <a:majorFont>
        <a:latin typeface="Lucida Sans"/>
        <a:ea typeface=""/>
        <a:cs typeface=""/>
      </a:majorFont>
      <a:minorFont>
        <a:latin typeface="Book Antiqu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cida Sans-Book Antiqua">
      <a:majorFont>
        <a:latin typeface="Lucida Sans"/>
        <a:ea typeface=""/>
        <a:cs typeface=""/>
      </a:majorFont>
      <a:minorFont>
        <a:latin typeface="Book Antiqu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ight Mode">
  <a:themeElements>
    <a:clrScheme name="Custom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C3"/>
      </a:accent1>
      <a:accent2>
        <a:srgbClr val="002D56"/>
      </a:accent2>
      <a:accent3>
        <a:srgbClr val="BFBFBF"/>
      </a:accent3>
      <a:accent4>
        <a:srgbClr val="E59C19"/>
      </a:accent4>
      <a:accent5>
        <a:srgbClr val="BE4718"/>
      </a:accent5>
      <a:accent6>
        <a:srgbClr val="001C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Rhythm_Corporate_PowerPoint_Template_FINAL_04-2015V3" id="{F2A972B0-9BFF-9148-A451-E93BA89C505A}" vid="{13FB4675-9377-5243-A37D-1B0AB37B0A1C}"/>
    </a:ext>
  </a:extLst>
</a:theme>
</file>

<file path=ppt/theme/theme3.xml><?xml version="1.0" encoding="utf-8"?>
<a:theme xmlns:a="http://schemas.openxmlformats.org/drawingml/2006/main" name="1_Night Mode">
  <a:themeElements>
    <a:clrScheme name="Custom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C3"/>
      </a:accent1>
      <a:accent2>
        <a:srgbClr val="002D56"/>
      </a:accent2>
      <a:accent3>
        <a:srgbClr val="BFBFBF"/>
      </a:accent3>
      <a:accent4>
        <a:srgbClr val="E59C19"/>
      </a:accent4>
      <a:accent5>
        <a:srgbClr val="BE4718"/>
      </a:accent5>
      <a:accent6>
        <a:srgbClr val="001C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Rhythm_Corporate_PowerPoint_Template_FINAL_04-2015V3" id="{F2A972B0-9BFF-9148-A451-E93BA89C505A}" vid="{13FB4675-9377-5243-A37D-1B0AB37B0A1C}"/>
    </a:ext>
  </a:extLst>
</a:theme>
</file>

<file path=ppt/theme/theme4.xml><?xml version="1.0" encoding="utf-8"?>
<a:theme xmlns:a="http://schemas.openxmlformats.org/drawingml/2006/main" name="Capita A4 PowerPoint Template - ('12) New Brand (Group Marketing Update) 0.4">
  <a:themeElements>
    <a:clrScheme name="Custom 9">
      <a:dk1>
        <a:srgbClr val="005B82"/>
      </a:dk1>
      <a:lt1>
        <a:srgbClr val="FFFFFF"/>
      </a:lt1>
      <a:dk2>
        <a:srgbClr val="3CB6CE"/>
      </a:dk2>
      <a:lt2>
        <a:srgbClr val="FFFFFF"/>
      </a:lt2>
      <a:accent1>
        <a:srgbClr val="747678"/>
      </a:accent1>
      <a:accent2>
        <a:srgbClr val="F0AB00"/>
      </a:accent2>
      <a:accent3>
        <a:srgbClr val="A1C6CF"/>
      </a:accent3>
      <a:accent4>
        <a:srgbClr val="4F2683"/>
      </a:accent4>
      <a:accent5>
        <a:srgbClr val="91004B"/>
      </a:accent5>
      <a:accent6>
        <a:srgbClr val="7AB800"/>
      </a:accent6>
      <a:hlink>
        <a:srgbClr val="005B82"/>
      </a:hlink>
      <a:folHlink>
        <a:srgbClr val="005B82"/>
      </a:folHlink>
    </a:clrScheme>
    <a:fontScheme name="Capita Slide Master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FF99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apit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3">
        <a:dk1>
          <a:srgbClr val="005B82"/>
        </a:dk1>
        <a:lt1>
          <a:srgbClr val="FFFFFF"/>
        </a:lt1>
        <a:dk2>
          <a:srgbClr val="3DB7E4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14">
        <a:dk1>
          <a:srgbClr val="005B82"/>
        </a:dk1>
        <a:lt1>
          <a:srgbClr val="FFFFFF"/>
        </a:lt1>
        <a:dk2>
          <a:srgbClr val="005B82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skope Light Transition Slides">
  <a:themeElements>
    <a:clrScheme name="Netskope palette">
      <a:dk1>
        <a:srgbClr val="101820"/>
      </a:dk1>
      <a:lt1>
        <a:srgbClr val="FFFFFF"/>
      </a:lt1>
      <a:dk2>
        <a:srgbClr val="55565A"/>
      </a:dk2>
      <a:lt2>
        <a:srgbClr val="C8C9C7"/>
      </a:lt2>
      <a:accent1>
        <a:srgbClr val="FF8200"/>
      </a:accent1>
      <a:accent2>
        <a:srgbClr val="97999B"/>
      </a:accent2>
      <a:accent3>
        <a:srgbClr val="00A9CE"/>
      </a:accent3>
      <a:accent4>
        <a:srgbClr val="FFA300"/>
      </a:accent4>
      <a:accent5>
        <a:srgbClr val="B1B3B3"/>
      </a:accent5>
      <a:accent6>
        <a:srgbClr val="9ADBE8"/>
      </a:accent6>
      <a:hlink>
        <a:srgbClr val="00B2A9"/>
      </a:hlink>
      <a:folHlink>
        <a:srgbClr val="FF8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0622" tIns="65311" rIns="130622" bIns="65311" rtlCol="0">
        <a:spAutoFit/>
      </a:bodyPr>
      <a:lstStyle>
        <a:defPPr algn="ctr">
          <a:defRPr sz="2000" dirty="0" err="1" smtClean="0">
            <a:solidFill>
              <a:schemeClr val="accent6">
                <a:lumMod val="75000"/>
              </a:schemeClr>
            </a:solidFill>
            <a:latin typeface="Graphik Regular"/>
            <a:cs typeface="Graphik Regular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Netskope Light Transition Slides">
  <a:themeElements>
    <a:clrScheme name="Netskope palette">
      <a:dk1>
        <a:srgbClr val="101820"/>
      </a:dk1>
      <a:lt1>
        <a:srgbClr val="FFFFFF"/>
      </a:lt1>
      <a:dk2>
        <a:srgbClr val="55565A"/>
      </a:dk2>
      <a:lt2>
        <a:srgbClr val="C8C9C7"/>
      </a:lt2>
      <a:accent1>
        <a:srgbClr val="FF8200"/>
      </a:accent1>
      <a:accent2>
        <a:srgbClr val="97999B"/>
      </a:accent2>
      <a:accent3>
        <a:srgbClr val="00A9CE"/>
      </a:accent3>
      <a:accent4>
        <a:srgbClr val="FFA300"/>
      </a:accent4>
      <a:accent5>
        <a:srgbClr val="B1B3B3"/>
      </a:accent5>
      <a:accent6>
        <a:srgbClr val="9ADBE8"/>
      </a:accent6>
      <a:hlink>
        <a:srgbClr val="00B2A9"/>
      </a:hlink>
      <a:folHlink>
        <a:srgbClr val="FF8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0622" tIns="65311" rIns="130622" bIns="65311" rtlCol="0">
        <a:spAutoFit/>
      </a:bodyPr>
      <a:lstStyle>
        <a:defPPr algn="ctr">
          <a:defRPr sz="2000" dirty="0" err="1" smtClean="0">
            <a:solidFill>
              <a:schemeClr val="accent6">
                <a:lumMod val="75000"/>
              </a:schemeClr>
            </a:solidFill>
            <a:latin typeface="Graphik Regular"/>
            <a:cs typeface="Graphik Regular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Netskope Light Slide Layouts">
  <a:themeElements>
    <a:clrScheme name="Netskope palette">
      <a:dk1>
        <a:srgbClr val="101820"/>
      </a:dk1>
      <a:lt1>
        <a:srgbClr val="FFFFFF"/>
      </a:lt1>
      <a:dk2>
        <a:srgbClr val="55565A"/>
      </a:dk2>
      <a:lt2>
        <a:srgbClr val="C8C9C7"/>
      </a:lt2>
      <a:accent1>
        <a:srgbClr val="FF8200"/>
      </a:accent1>
      <a:accent2>
        <a:srgbClr val="97999B"/>
      </a:accent2>
      <a:accent3>
        <a:srgbClr val="00A9CE"/>
      </a:accent3>
      <a:accent4>
        <a:srgbClr val="FFA300"/>
      </a:accent4>
      <a:accent5>
        <a:srgbClr val="B1B3B3"/>
      </a:accent5>
      <a:accent6>
        <a:srgbClr val="9ADBE8"/>
      </a:accent6>
      <a:hlink>
        <a:srgbClr val="00B2A9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8200"/>
        </a:solidFill>
        <a:ln w="9525">
          <a:noFill/>
          <a:miter lim="800000"/>
          <a:headEnd/>
          <a:tailEnd/>
        </a:ln>
      </a:spPr>
      <a:bodyPr lIns="91440" rIns="0" rtlCol="0" anchor="ctr"/>
      <a:lstStyle>
        <a:defPPr algn="l">
          <a:spcBef>
            <a:spcPts val="300"/>
          </a:spcBef>
          <a:defRPr sz="10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 w="19050" cmpd="sng">
          <a:solidFill>
            <a:schemeClr val="accent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0622" tIns="65311" rIns="130622" bIns="65311" rtlCol="0">
        <a:spAutoFit/>
      </a:bodyPr>
      <a:lstStyle>
        <a:defPPr>
          <a:defRPr sz="1000" dirty="0" smtClean="0">
            <a:solidFill>
              <a:schemeClr val="tx2"/>
            </a:solidFill>
            <a:latin typeface="Graphik Regular"/>
            <a:cs typeface="Graphik Regular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Netskope 2017">
  <a:themeElements>
    <a:clrScheme name="Netskope palette">
      <a:dk1>
        <a:srgbClr val="101820"/>
      </a:dk1>
      <a:lt1>
        <a:srgbClr val="FFFFFF"/>
      </a:lt1>
      <a:dk2>
        <a:srgbClr val="55565A"/>
      </a:dk2>
      <a:lt2>
        <a:srgbClr val="C8C9C7"/>
      </a:lt2>
      <a:accent1>
        <a:srgbClr val="FF8200"/>
      </a:accent1>
      <a:accent2>
        <a:srgbClr val="97999B"/>
      </a:accent2>
      <a:accent3>
        <a:srgbClr val="00A9CE"/>
      </a:accent3>
      <a:accent4>
        <a:srgbClr val="FFA300"/>
      </a:accent4>
      <a:accent5>
        <a:srgbClr val="B1B3B3"/>
      </a:accent5>
      <a:accent6>
        <a:srgbClr val="9ADBE8"/>
      </a:accent6>
      <a:hlink>
        <a:srgbClr val="00B2A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8200"/>
        </a:solidFill>
        <a:ln w="9525">
          <a:noFill/>
          <a:miter lim="800000"/>
          <a:headEnd/>
          <a:tailEnd/>
        </a:ln>
      </a:spPr>
      <a:bodyPr lIns="91440" rIns="0" rtlCol="0" anchor="ctr"/>
      <a:lstStyle>
        <a:defPPr algn="l">
          <a:spcBef>
            <a:spcPts val="300"/>
          </a:spcBef>
          <a:defRPr sz="1000" dirty="0" smtClean="0">
            <a:solidFill>
              <a:schemeClr val="bg1"/>
            </a:solidFill>
            <a:latin typeface="Arial"/>
            <a:cs typeface="Arial"/>
          </a:defRPr>
        </a:defPPr>
      </a:lstStyle>
    </a:spDef>
    <a:lnDef>
      <a:spPr>
        <a:ln w="19050" cmpd="sng">
          <a:solidFill>
            <a:schemeClr val="accent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30622" tIns="65311" rIns="130622" bIns="65311" rtlCol="0">
        <a:spAutoFit/>
      </a:bodyPr>
      <a:lstStyle>
        <a:defPPr>
          <a:defRPr sz="1000" dirty="0" err="1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cida Sans-Book Antiqua">
      <a:majorFont>
        <a:latin typeface="Lucida Sans"/>
        <a:ea typeface=""/>
        <a:cs typeface=""/>
      </a:majorFont>
      <a:minorFont>
        <a:latin typeface="Book Antiqu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43D0FD-0BC7-4AF3-A999-0D2CE6787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Organization Chart Slide (multicolor on black), widescreen</Template>
  <TotalTime>0</TotalTime>
  <Words>367</Words>
  <Application>Microsoft Office PowerPoint</Application>
  <PresentationFormat>Widescreen</PresentationFormat>
  <Paragraphs>106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 Rounded MT Bold</vt:lpstr>
      <vt:lpstr>Book Antiqua</vt:lpstr>
      <vt:lpstr>Calibri</vt:lpstr>
      <vt:lpstr>Graphik Regular</vt:lpstr>
      <vt:lpstr>Lucida Sans</vt:lpstr>
      <vt:lpstr>Verdana</vt:lpstr>
      <vt:lpstr>Wingdings</vt:lpstr>
      <vt:lpstr>Org Chart 04 16x9</vt:lpstr>
      <vt:lpstr>2_Night Mode</vt:lpstr>
      <vt:lpstr>1_Night Mode</vt:lpstr>
      <vt:lpstr>Capita A4 PowerPoint Template - ('12) New Brand (Group Marketing Update) 0.4</vt:lpstr>
      <vt:lpstr>1_Netskope Light Transition Slides</vt:lpstr>
      <vt:lpstr>Netskope Light Transition Slides</vt:lpstr>
      <vt:lpstr>Netskope Light Slide Layouts</vt:lpstr>
      <vt:lpstr>Netskope 2017</vt:lpstr>
      <vt:lpstr>Hi DARRAGH I WOULD LIKE TO KEEP THIS SIMPLE AND CLEAR –  USE OUR NAME AND LOGO PROMINENTLY  AND OUR UNDERSCORE  – “CREATING HUMAN FIREWALLS “ OR “CREATING YOUR HUMAN FIREWALL”   AND IF YOU CAN DEVELOP A CLEAR AND EXPLICIT GRAPHIC TO ILLUSTRATE THE HUMAN FIREWALL USE THAT   WE NEED THIS TO BE CLEAR AS DAY –  THEY HAVE TO TOTALLY GET IN THRU THE NEXT 2 SLIDES   HUMANS ARE THE WEAKEST LINK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2015-09-17T10:45:39Z</dcterms:created>
  <dcterms:modified xsi:type="dcterms:W3CDTF">2019-09-13T12:43:01Z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TC028891549991</vt:lpwstr>
  </property>
</Properties>
</file>