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462" r:id="rId5"/>
  </p:sldMasterIdLst>
  <p:notesMasterIdLst>
    <p:notesMasterId r:id="rId15"/>
  </p:notesMasterIdLst>
  <p:handoutMasterIdLst>
    <p:handoutMasterId r:id="rId16"/>
  </p:handoutMasterIdLst>
  <p:sldIdLst>
    <p:sldId id="268" r:id="rId6"/>
    <p:sldId id="286" r:id="rId7"/>
    <p:sldId id="287" r:id="rId8"/>
    <p:sldId id="288" r:id="rId9"/>
    <p:sldId id="289" r:id="rId10"/>
    <p:sldId id="290" r:id="rId11"/>
    <p:sldId id="291" r:id="rId12"/>
    <p:sldId id="292" r:id="rId13"/>
    <p:sldId id="275" r:id="rId14"/>
  </p:sldIdLst>
  <p:sldSz cx="9144000" cy="5143500" type="screen16x9"/>
  <p:notesSz cx="7010400" cy="9296400"/>
  <p:custDataLst>
    <p:tags r:id="rId17"/>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pos="5577">
          <p15:clr>
            <a:srgbClr val="A4A3A4"/>
          </p15:clr>
        </p15:guide>
        <p15:guide id="3" pos="180">
          <p15:clr>
            <a:srgbClr val="A4A3A4"/>
          </p15:clr>
        </p15:guide>
        <p15:guide id="4" orient="horz" pos="167">
          <p15:clr>
            <a:srgbClr val="A4A3A4"/>
          </p15:clr>
        </p15:guide>
        <p15:guide id="5" pos="16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son, Angele" initials="DA" lastIdx="2" clrIdx="0">
    <p:extLst/>
  </p:cmAuthor>
  <p:cmAuthor id="2" name="Matthews, Elizabeth" initials="ME" lastIdx="2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411"/>
    <a:srgbClr val="007DB8"/>
    <a:srgbClr val="807D80"/>
    <a:srgbClr val="808080"/>
    <a:srgbClr val="6EA204"/>
    <a:srgbClr val="FFAF00"/>
    <a:srgbClr val="6E2585"/>
    <a:srgbClr val="444444"/>
    <a:srgbClr val="3DC6E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5" autoAdjust="0"/>
    <p:restoredTop sz="96031" autoAdjust="0"/>
  </p:normalViewPr>
  <p:slideViewPr>
    <p:cSldViewPr snapToGrid="0">
      <p:cViewPr varScale="1">
        <p:scale>
          <a:sx n="88" d="100"/>
          <a:sy n="88" d="100"/>
        </p:scale>
        <p:origin x="-864" y="-56"/>
      </p:cViewPr>
      <p:guideLst>
        <p:guide orient="horz" pos="3072"/>
        <p:guide orient="horz" pos="167"/>
        <p:guide pos="5577"/>
        <p:guide pos="180"/>
        <p:guide pos="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Internal Use - Confidential&#10;"/>
          <p:cNvSpPr txBox="1"/>
          <p:nvPr/>
        </p:nvSpPr>
        <p:spPr>
          <a:xfrm>
            <a:off x="0" y="8973820"/>
            <a:ext cx="7010400" cy="353943"/>
          </a:xfrm>
          <a:prstGeom prst="rect">
            <a:avLst/>
          </a:prstGeom>
          <a:noFill/>
        </p:spPr>
        <p:txBody>
          <a:bodyPr vert="horz" rtlCol="0">
            <a:spAutoFit/>
          </a:bodyPr>
          <a:lstStyle/>
          <a:p>
            <a:r>
              <a:rPr lang="en-US" sz="850" b="1" smtClean="0">
                <a:solidFill>
                  <a:srgbClr val="7F7F7F"/>
                </a:solidFill>
                <a:latin typeface="museo sans for dell" panose="02000000000000000000" pitchFamily="2" charset="0"/>
              </a:rPr>
              <a:t>                              Dell - Internal Use - Confidential</a:t>
            </a:r>
          </a:p>
          <a:p>
            <a:endParaRPr lang="en-US" sz="850" b="1">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txBody>
          <a:bodyPr/>
          <a:lstStyle/>
          <a:p>
            <a:endParaRPr lang="en-US"/>
          </a:p>
        </p:txBody>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descr="                              Dell - Internal Use - Confidential&#10;"/>
          <p:cNvSpPr txBox="1"/>
          <p:nvPr/>
        </p:nvSpPr>
        <p:spPr>
          <a:xfrm>
            <a:off x="0" y="8973820"/>
            <a:ext cx="7010400" cy="353943"/>
          </a:xfrm>
          <a:prstGeom prst="rect">
            <a:avLst/>
          </a:prstGeom>
          <a:noFill/>
        </p:spPr>
        <p:txBody>
          <a:bodyPr vert="horz" rtlCol="0">
            <a:spAutoFit/>
          </a:bodyPr>
          <a:lstStyle/>
          <a:p>
            <a:pPr algn="l"/>
            <a:r>
              <a:rPr lang="en-US" sz="850" b="1" i="0" u="none" baseline="0" smtClean="0">
                <a:solidFill>
                  <a:srgbClr val="7F7F7F"/>
                </a:solidFill>
                <a:latin typeface="museo sans for dell" panose="02000000000000000000" pitchFamily="2" charset="0"/>
              </a:rPr>
              <a:t>                              Dell - Internal Use - Confidential</a:t>
            </a:r>
          </a:p>
          <a:p>
            <a:pPr algn="l"/>
            <a:endParaRPr lang="en-US" sz="850" b="1" i="0" u="none" baseline="0">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audience to call out answers to the question... </a:t>
            </a:r>
          </a:p>
          <a:p>
            <a:r>
              <a:rPr lang="en-US" b="1" baseline="0" dirty="0" smtClean="0"/>
              <a:t>What are the three storms we are weathering today, (storms of strength in their own right), that are collectively creating the perfect storm?</a:t>
            </a:r>
          </a:p>
          <a:p>
            <a:endParaRPr lang="en-US" baseline="0" dirty="0" smtClean="0"/>
          </a:p>
          <a:p>
            <a:r>
              <a:rPr lang="en-US" baseline="0" dirty="0" smtClean="0"/>
              <a:t>1. Technology is driving  innovation + explain</a:t>
            </a:r>
          </a:p>
          <a:p>
            <a:r>
              <a:rPr lang="en-US" baseline="0" dirty="0" smtClean="0"/>
              <a:t>2. Limited resources + explain</a:t>
            </a:r>
          </a:p>
          <a:p>
            <a:r>
              <a:rPr lang="en-US" baseline="0" dirty="0" smtClean="0"/>
              <a:t>3. Advanced adversaries + explain</a:t>
            </a: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08705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by Sam </a:t>
            </a:r>
            <a:r>
              <a:rPr lang="en-US" baseline="0" dirty="0" err="1" smtClean="0"/>
              <a:t>Schooler</a:t>
            </a:r>
            <a:r>
              <a:rPr lang="en-US" baseline="0" dirty="0" smtClean="0"/>
              <a:t>, </a:t>
            </a:r>
            <a:r>
              <a:rPr lang="en-US" baseline="0" dirty="0" err="1" smtClean="0"/>
              <a:t>unsplash</a:t>
            </a:r>
            <a:r>
              <a:rPr lang="en-US" baseline="0" dirty="0" smtClean="0"/>
              <a:t> https://unsplash.com/photos/E9aetBe2w40</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51159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by Sam </a:t>
            </a:r>
            <a:r>
              <a:rPr lang="en-US" baseline="0" dirty="0" err="1" smtClean="0"/>
              <a:t>Schooler</a:t>
            </a:r>
            <a:r>
              <a:rPr lang="en-US" baseline="0" dirty="0" smtClean="0"/>
              <a:t>, </a:t>
            </a:r>
            <a:r>
              <a:rPr lang="en-US" baseline="0" dirty="0" err="1" smtClean="0"/>
              <a:t>unsplash</a:t>
            </a:r>
            <a:r>
              <a:rPr lang="en-US" baseline="0" dirty="0" smtClean="0"/>
              <a:t> https://unsplash.com/photos/E9aetBe2w40</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56506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by Sam </a:t>
            </a:r>
            <a:r>
              <a:rPr lang="en-US" baseline="0" dirty="0" err="1" smtClean="0"/>
              <a:t>Schooler</a:t>
            </a:r>
            <a:r>
              <a:rPr lang="en-US" baseline="0" dirty="0" smtClean="0"/>
              <a:t>, </a:t>
            </a:r>
            <a:r>
              <a:rPr lang="en-US" baseline="0" dirty="0" err="1" smtClean="0"/>
              <a:t>unsplash</a:t>
            </a:r>
            <a:r>
              <a:rPr lang="en-US" baseline="0" dirty="0" smtClean="0"/>
              <a:t> https://unsplash.com/photos/E9aetBe2w40</a:t>
            </a: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71490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by Sam </a:t>
            </a:r>
            <a:r>
              <a:rPr lang="en-US" baseline="0" dirty="0" err="1" smtClean="0"/>
              <a:t>Schooler</a:t>
            </a:r>
            <a:r>
              <a:rPr lang="en-US" baseline="0" dirty="0" smtClean="0"/>
              <a:t>, </a:t>
            </a:r>
            <a:r>
              <a:rPr lang="en-US" baseline="0" dirty="0" err="1" smtClean="0"/>
              <a:t>unsplash</a:t>
            </a:r>
            <a:r>
              <a:rPr lang="en-US" baseline="0" dirty="0" smtClean="0"/>
              <a:t> https://unsplash.com/photos/E9aetBe2w40</a:t>
            </a: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8912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by Sam </a:t>
            </a:r>
            <a:r>
              <a:rPr lang="en-US" baseline="0" dirty="0" err="1" smtClean="0"/>
              <a:t>Schooler</a:t>
            </a:r>
            <a:r>
              <a:rPr lang="en-US" baseline="0" dirty="0" smtClean="0"/>
              <a:t>, </a:t>
            </a:r>
            <a:r>
              <a:rPr lang="en-US" baseline="0" dirty="0" err="1" smtClean="0"/>
              <a:t>unsplash</a:t>
            </a:r>
            <a:r>
              <a:rPr lang="en-US" baseline="0" dirty="0" smtClean="0"/>
              <a:t> https://unsplash.com/photos/E9aetBe2w40</a:t>
            </a: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7786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are addressing</a:t>
            </a:r>
            <a:r>
              <a:rPr lang="en-US" baseline="0" dirty="0" smtClean="0"/>
              <a:t> many of these challenges with our solutions today.  As well as our research areas for tomorrow….</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1055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imag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61476" name="Title Placeholder 21"/>
          <p:cNvSpPr>
            <a:spLocks noGrp="1"/>
          </p:cNvSpPr>
          <p:nvPr>
            <p:ph type="ctrTitle" hasCustomPrompt="1"/>
          </p:nvPr>
        </p:nvSpPr>
        <p:spPr>
          <a:xfrm>
            <a:off x="274320" y="274320"/>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0491" y="3862847"/>
            <a:ext cx="932650" cy="932650"/>
          </a:xfrm>
          <a:prstGeom prst="rect">
            <a:avLst/>
          </a:prstGeom>
        </p:spPr>
      </p:pic>
    </p:spTree>
    <p:extLst>
      <p:ext uri="{BB962C8B-B14F-4D97-AF65-F5344CB8AC3E}">
        <p14:creationId xmlns:p14="http://schemas.microsoft.com/office/powerpoint/2010/main" val="4222164336"/>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3050" y="274056"/>
            <a:ext cx="4865304" cy="486332"/>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3050" y="1280160"/>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3050" y="819150"/>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Tree>
    <p:extLst>
      <p:ext uri="{BB962C8B-B14F-4D97-AF65-F5344CB8AC3E}">
        <p14:creationId xmlns:p14="http://schemas.microsoft.com/office/powerpoint/2010/main" val="2462848660"/>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664797"/>
          </a:xfrm>
          <a:prstGeom prst="rect">
            <a:avLst/>
          </a:prstGeom>
        </p:spPr>
        <p:txBody>
          <a:bodyPr lIns="0" rIns="0"/>
          <a:lstStyle>
            <a:lvl1pPr>
              <a:defRPr baseline="0">
                <a:solidFill>
                  <a:srgbClr val="007DB8"/>
                </a:solidFill>
                <a:latin typeface="Arial" panose="020B0604020202020204" pitchFamily="34" charset="0"/>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0"/>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0" y="1113348"/>
            <a:ext cx="4297680" cy="238842"/>
          </a:xfrm>
          <a:prstGeom prst="rect">
            <a:avLst/>
          </a:prstGeom>
        </p:spPr>
        <p:txBody>
          <a:bodyPr lIns="0" r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64797"/>
          </a:xfrm>
          <a:prstGeom prst="rect">
            <a:avLst/>
          </a:prstGeom>
        </p:spPr>
        <p:txBody>
          <a:bodyPr lIns="0" rIns="0"/>
          <a:lstStyle>
            <a:lvl1pPr>
              <a:defRPr>
                <a:solidFill>
                  <a:srgbClr val="007DB8"/>
                </a:solidFill>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 1">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3840745338"/>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 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3931186577"/>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 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75122273"/>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_DellBlue">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1"/>
              </a:solidFill>
              <a:latin typeface="+mn-lt"/>
            </a:endParaRPr>
          </a:p>
        </p:txBody>
      </p:sp>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4032179224"/>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_Green">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chemeClr val="accent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accent2"/>
              </a:solidFill>
              <a:latin typeface="+mn-lt"/>
            </a:endParaRPr>
          </a:p>
        </p:txBody>
      </p:sp>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396161017"/>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_Orange">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rgbClr val="EE641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4"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13105723"/>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_DellGray">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rgbClr val="808080"/>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5" name="Title 1"/>
          <p:cNvSpPr>
            <a:spLocks noGrp="1"/>
          </p:cNvSpPr>
          <p:nvPr>
            <p:ph type="title" hasCustomPrompt="1"/>
          </p:nvPr>
        </p:nvSpPr>
        <p:spPr>
          <a:xfrm>
            <a:off x="274320" y="1748271"/>
            <a:ext cx="6850901" cy="1495794"/>
          </a:xfrm>
          <a:prstGeom prst="rect">
            <a:avLst/>
          </a:prstGeom>
        </p:spPr>
        <p:txBody>
          <a:bodyPr lIns="0" rIns="0"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Tree>
    <p:extLst>
      <p:ext uri="{BB962C8B-B14F-4D97-AF65-F5344CB8AC3E}">
        <p14:creationId xmlns:p14="http://schemas.microsoft.com/office/powerpoint/2010/main" val="2653901332"/>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image 2">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61476" name="Title Placeholder 21"/>
          <p:cNvSpPr>
            <a:spLocks noGrp="1"/>
          </p:cNvSpPr>
          <p:nvPr>
            <p:ph type="ctrTitle" hasCustomPrompt="1"/>
          </p:nvPr>
        </p:nvSpPr>
        <p:spPr>
          <a:xfrm>
            <a:off x="274320" y="274320"/>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0491" y="3862847"/>
            <a:ext cx="932650" cy="932650"/>
          </a:xfrm>
          <a:prstGeom prst="rect">
            <a:avLst/>
          </a:prstGeom>
        </p:spPr>
      </p:pic>
    </p:spTree>
    <p:extLst>
      <p:ext uri="{BB962C8B-B14F-4D97-AF65-F5344CB8AC3E}">
        <p14:creationId xmlns:p14="http://schemas.microsoft.com/office/powerpoint/2010/main" val="3679637455"/>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blue">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4760" y="1798082"/>
            <a:ext cx="1554480" cy="1554480"/>
          </a:xfrm>
          <a:prstGeom prst="rect">
            <a:avLst/>
          </a:prstGeom>
        </p:spPr>
      </p:pic>
    </p:spTree>
    <p:extLst>
      <p:ext uri="{BB962C8B-B14F-4D97-AF65-F5344CB8AC3E}">
        <p14:creationId xmlns:p14="http://schemas.microsoft.com/office/powerpoint/2010/main" val="3646472256"/>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slide gray">
    <p:spTree>
      <p:nvGrpSpPr>
        <p:cNvPr id="1" name=""/>
        <p:cNvGrpSpPr/>
        <p:nvPr/>
      </p:nvGrpSpPr>
      <p:grpSpPr>
        <a:xfrm>
          <a:off x="0" y="0"/>
          <a:ext cx="0" cy="0"/>
          <a:chOff x="0" y="0"/>
          <a:chExt cx="0" cy="0"/>
        </a:xfrm>
      </p:grpSpPr>
      <p:sp>
        <p:nvSpPr>
          <p:cNvPr id="3" name="Rectangle 2"/>
          <p:cNvSpPr/>
          <p:nvPr userDrawn="1"/>
        </p:nvSpPr>
        <p:spPr>
          <a:xfrm>
            <a:off x="0" y="0"/>
            <a:ext cx="9144000" cy="5150644"/>
          </a:xfrm>
          <a:prstGeom prst="rect">
            <a:avLst/>
          </a:prstGeom>
          <a:solidFill>
            <a:srgbClr val="808080"/>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4760" y="1798082"/>
            <a:ext cx="1554480" cy="1554480"/>
          </a:xfrm>
          <a:prstGeom prst="rect">
            <a:avLst/>
          </a:prstGeom>
        </p:spPr>
      </p:pic>
    </p:spTree>
    <p:extLst>
      <p:ext uri="{BB962C8B-B14F-4D97-AF65-F5344CB8AC3E}">
        <p14:creationId xmlns:p14="http://schemas.microsoft.com/office/powerpoint/2010/main" val="378150911"/>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74320"/>
            <a:ext cx="6896999" cy="1661993"/>
          </a:xfrm>
        </p:spPr>
        <p:txBody>
          <a:bodyPr wrap="square" anchor="b" anchorCtr="0">
            <a:normAutofit/>
          </a:bodyPr>
          <a:lstStyle>
            <a:lvl1pPr algn="l">
              <a:lnSpc>
                <a:spcPct val="100000"/>
              </a:lnSpc>
              <a:spcAft>
                <a:spcPts val="0"/>
              </a:spcAft>
              <a:defRPr sz="5400" b="0" i="0" baseline="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 </a:t>
            </a:r>
            <a:br>
              <a:rPr lang="en-US" dirty="0" smtClean="0"/>
            </a:br>
            <a:r>
              <a:rPr lang="en-US" dirty="0" smtClean="0"/>
              <a:t>title slide</a:t>
            </a:r>
          </a:p>
        </p:txBody>
      </p:sp>
      <p:sp>
        <p:nvSpPr>
          <p:cNvPr id="361477" name="Text Placeholder 12"/>
          <p:cNvSpPr>
            <a:spLocks noGrp="1"/>
          </p:cNvSpPr>
          <p:nvPr>
            <p:ph type="subTitle" idx="1"/>
          </p:nvPr>
        </p:nvSpPr>
        <p:spPr>
          <a:xfrm>
            <a:off x="274320" y="2286000"/>
            <a:ext cx="6896100" cy="276999"/>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0" name="Rectangle 9"/>
          <p:cNvSpPr/>
          <p:nvPr/>
        </p:nvSpPr>
        <p:spPr bwMode="gray">
          <a:xfrm>
            <a:off x="1" y="4772025"/>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Trebuchet MS" pitchFamily="34" charset="0"/>
            </a:endParaRPr>
          </a:p>
        </p:txBody>
      </p:sp>
      <p:pic>
        <p:nvPicPr>
          <p:cNvPr id="6" name="Picture 5" descr="dell_blue_lrg_logo.png"/>
          <p:cNvPicPr>
            <a:picLocks noChangeAspect="1"/>
          </p:cNvPicPr>
          <p:nvPr userDrawn="1"/>
        </p:nvPicPr>
        <p:blipFill>
          <a:blip r:embed="rId2" cstate="screen"/>
          <a:stretch>
            <a:fillRect/>
          </a:stretch>
        </p:blipFill>
        <p:spPr bwMode="black">
          <a:xfrm>
            <a:off x="8278311" y="4298862"/>
            <a:ext cx="599303" cy="599303"/>
          </a:xfrm>
          <a:prstGeom prst="rect">
            <a:avLst/>
          </a:prstGeom>
        </p:spPr>
      </p:pic>
    </p:spTree>
    <p:extLst>
      <p:ext uri="{BB962C8B-B14F-4D97-AF65-F5344CB8AC3E}">
        <p14:creationId xmlns:p14="http://schemas.microsoft.com/office/powerpoint/2010/main" val="803023559"/>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74320"/>
            <a:ext cx="5200791" cy="1661993"/>
          </a:xfrm>
        </p:spPr>
        <p:txBody>
          <a:bodyPr wrap="square" anchor="b"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0" y="2252133"/>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4" name="Freeform 13"/>
          <p:cNvSpPr/>
          <p:nvPr userDrawn="1"/>
        </p:nvSpPr>
        <p:spPr>
          <a:xfrm>
            <a:off x="4121944" y="1157288"/>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13" name="Freeform 12"/>
          <p:cNvSpPr/>
          <p:nvPr userDrawn="1"/>
        </p:nvSpPr>
        <p:spPr>
          <a:xfrm>
            <a:off x="4100513" y="1114425"/>
            <a:ext cx="5072062"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rtlCol="0" anchor="ctr"/>
          <a:lstStyle/>
          <a:p>
            <a:pPr algn="ctr"/>
            <a:endParaRPr lang="en-US">
              <a:solidFill>
                <a:srgbClr val="FFFFFF"/>
              </a:solidFill>
            </a:endParaRPr>
          </a:p>
        </p:txBody>
      </p:sp>
      <p:pic>
        <p:nvPicPr>
          <p:cNvPr id="18" name="Picture 9" descr="white"/>
          <p:cNvPicPr>
            <a:picLocks noChangeAspect="1" noChangeArrowheads="1"/>
          </p:cNvPicPr>
          <p:nvPr userDrawn="1"/>
        </p:nvPicPr>
        <p:blipFill>
          <a:blip r:embed="rId2" cstate="screen"/>
          <a:srcRect/>
          <a:stretch>
            <a:fillRect/>
          </a:stretch>
        </p:blipFill>
        <p:spPr bwMode="black">
          <a:xfrm>
            <a:off x="7825733" y="3849192"/>
            <a:ext cx="1023494" cy="1023494"/>
          </a:xfrm>
          <a:prstGeom prst="rect">
            <a:avLst/>
          </a:prstGeom>
          <a:noFill/>
          <a:ln w="9525">
            <a:noFill/>
            <a:miter lim="800000"/>
            <a:headEnd/>
            <a:tailEnd/>
          </a:ln>
        </p:spPr>
      </p:pic>
    </p:spTree>
    <p:extLst>
      <p:ext uri="{BB962C8B-B14F-4D97-AF65-F5344CB8AC3E}">
        <p14:creationId xmlns:p14="http://schemas.microsoft.com/office/powerpoint/2010/main" val="91627866"/>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3844863541"/>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54881742"/>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77700641"/>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18054652"/>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1" y="274319"/>
            <a:ext cx="428527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0"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60104539"/>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19" y="274320"/>
            <a:ext cx="504274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4320"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071352424"/>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DellBlue">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361476" name="Title Placeholder 21"/>
          <p:cNvSpPr>
            <a:spLocks noGrp="1"/>
          </p:cNvSpPr>
          <p:nvPr>
            <p:ph type="ctrTitle" hasCustomPrompt="1"/>
          </p:nvPr>
        </p:nvSpPr>
        <p:spPr>
          <a:xfrm>
            <a:off x="274320" y="274320"/>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491" y="3862847"/>
            <a:ext cx="932650" cy="932650"/>
          </a:xfrm>
          <a:prstGeom prst="rect">
            <a:avLst/>
          </a:prstGeom>
        </p:spPr>
      </p:pic>
    </p:spTree>
    <p:extLst>
      <p:ext uri="{BB962C8B-B14F-4D97-AF65-F5344CB8AC3E}">
        <p14:creationId xmlns:p14="http://schemas.microsoft.com/office/powerpoint/2010/main" val="888849704"/>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0"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75976099"/>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911778710"/>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860459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Blank (quote)">
    <p:spTree>
      <p:nvGrpSpPr>
        <p:cNvPr id="1" name=""/>
        <p:cNvGrpSpPr/>
        <p:nvPr/>
      </p:nvGrpSpPr>
      <p:grpSpPr>
        <a:xfrm>
          <a:off x="0" y="0"/>
          <a:ext cx="0" cy="0"/>
          <a:chOff x="0" y="0"/>
          <a:chExt cx="0" cy="0"/>
        </a:xfrm>
      </p:grpSpPr>
      <p:cxnSp>
        <p:nvCxnSpPr>
          <p:cNvPr id="8" name="Straight Connector 7"/>
          <p:cNvCxnSpPr/>
          <p:nvPr userDrawn="1"/>
        </p:nvCxnSpPr>
        <p:spPr>
          <a:xfrm>
            <a:off x="580377" y="4807934"/>
            <a:ext cx="1066578"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5"/>
          <p:cNvSpPr>
            <a:spLocks noGrp="1"/>
          </p:cNvSpPr>
          <p:nvPr>
            <p:ph type="sldNum" sz="quarter" idx="4"/>
          </p:nvPr>
        </p:nvSpPr>
        <p:spPr>
          <a:xfrm>
            <a:off x="580377" y="4833176"/>
            <a:ext cx="1066578" cy="177457"/>
          </a:xfrm>
          <a:prstGeom prst="rect">
            <a:avLst/>
          </a:prstGeom>
        </p:spPr>
        <p:txBody>
          <a:bodyPr vert="horz" lIns="0" tIns="0" rIns="0" bIns="0" rtlCol="0" anchor="t" anchorCtr="0">
            <a:noAutofit/>
          </a:bodyPr>
          <a:lstStyle>
            <a:lvl1pPr algn="l">
              <a:defRPr sz="397">
                <a:solidFill>
                  <a:schemeClr val="tx1">
                    <a:lumMod val="50000"/>
                    <a:lumOff val="50000"/>
                  </a:schemeClr>
                </a:solidFill>
                <a:latin typeface="Roboto"/>
              </a:defRPr>
            </a:lvl1pPr>
          </a:lstStyle>
          <a:p>
            <a:r>
              <a:rPr lang="en-US" b="1" dirty="0" smtClean="0">
                <a:solidFill>
                  <a:srgbClr val="FFFFFF">
                    <a:lumMod val="50000"/>
                    <a:lumOff val="50000"/>
                  </a:srgbClr>
                </a:solidFill>
              </a:rPr>
              <a:t>Government Business Council</a:t>
            </a:r>
            <a:br>
              <a:rPr lang="en-US" b="1" dirty="0" smtClean="0">
                <a:solidFill>
                  <a:srgbClr val="FFFFFF">
                    <a:lumMod val="50000"/>
                    <a:lumOff val="50000"/>
                  </a:srgbClr>
                </a:solidFill>
              </a:rPr>
            </a:br>
            <a:r>
              <a:rPr lang="en-US" dirty="0" smtClean="0">
                <a:solidFill>
                  <a:srgbClr val="FFFFFF">
                    <a:lumMod val="50000"/>
                    <a:lumOff val="50000"/>
                  </a:srgbClr>
                </a:solidFill>
              </a:rPr>
              <a:t>Page </a:t>
            </a:r>
            <a:fld id="{3697B95F-B094-8540-844C-418B2200079F}" type="slidenum">
              <a:rPr lang="en-US" smtClean="0">
                <a:solidFill>
                  <a:srgbClr val="FFFFFF">
                    <a:lumMod val="50000"/>
                    <a:lumOff val="50000"/>
                  </a:srgbClr>
                </a:solidFill>
              </a:rPr>
              <a:pPr/>
              <a:t>‹#›</a:t>
            </a:fld>
            <a:endParaRPr lang="en-US" dirty="0">
              <a:solidFill>
                <a:srgbClr val="FFFFFF">
                  <a:lumMod val="50000"/>
                  <a:lumOff val="50000"/>
                </a:srgbClr>
              </a:solidFill>
            </a:endParaRPr>
          </a:p>
        </p:txBody>
      </p:sp>
    </p:spTree>
    <p:extLst>
      <p:ext uri="{BB962C8B-B14F-4D97-AF65-F5344CB8AC3E}">
        <p14:creationId xmlns:p14="http://schemas.microsoft.com/office/powerpoint/2010/main" val="408667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DellGray">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rgbClr val="808080"/>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bg2"/>
              </a:solidFill>
              <a:latin typeface="+mn-lt"/>
            </a:endParaRPr>
          </a:p>
        </p:txBody>
      </p:sp>
      <p:sp>
        <p:nvSpPr>
          <p:cNvPr id="361476" name="Title Placeholder 21"/>
          <p:cNvSpPr>
            <a:spLocks noGrp="1"/>
          </p:cNvSpPr>
          <p:nvPr>
            <p:ph type="ctrTitle" hasCustomPrompt="1"/>
          </p:nvPr>
        </p:nvSpPr>
        <p:spPr>
          <a:xfrm>
            <a:off x="274320" y="274320"/>
            <a:ext cx="5200791" cy="1661993"/>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491" y="3862847"/>
            <a:ext cx="932650" cy="932650"/>
          </a:xfrm>
          <a:prstGeom prst="rect">
            <a:avLst/>
          </a:prstGeom>
        </p:spPr>
      </p:pic>
    </p:spTree>
    <p:extLst>
      <p:ext uri="{BB962C8B-B14F-4D97-AF65-F5344CB8AC3E}">
        <p14:creationId xmlns:p14="http://schemas.microsoft.com/office/powerpoint/2010/main" val="2025522185"/>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0"/>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2175678912"/>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baseline="0">
                <a:solidFill>
                  <a:srgbClr val="007DB8"/>
                </a:solidFill>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a:prstGeom prst="rect">
            <a:avLst/>
          </a:prstGeom>
        </p:spPr>
        <p:txBody>
          <a:bodyPr lIns="0" tIns="0" rIns="0" bIns="0"/>
          <a:lstStyle>
            <a:lvl1pPr>
              <a:defRPr lang="en-US" b="1" dirty="0">
                <a:latin typeface="Arial" panose="020B0604020202020204" pitchFamily="34" charset="0"/>
                <a:cs typeface="Arial" panose="020B0604020202020204" pitchFamily="34" charset="0"/>
              </a:defRPr>
            </a:lvl1pPr>
          </a:lstStyle>
          <a:p>
            <a:pPr marL="0" lvl="0" indent="0">
              <a:buNone/>
            </a:pPr>
            <a:r>
              <a:rPr lang="en-US" dirty="0" smtClean="0"/>
              <a:t>Subhead</a:t>
            </a:r>
            <a:endParaRPr lang="en-US" dirty="0"/>
          </a:p>
        </p:txBody>
      </p:sp>
      <p:sp>
        <p:nvSpPr>
          <p:cNvPr id="2" name="Title 1"/>
          <p:cNvSpPr>
            <a:spLocks noGrp="1"/>
          </p:cNvSpPr>
          <p:nvPr>
            <p:ph type="title" hasCustomPrompt="1"/>
          </p:nvPr>
        </p:nvSpPr>
        <p:spPr>
          <a:xfrm>
            <a:off x="274319" y="271885"/>
            <a:ext cx="7955280" cy="640080"/>
          </a:xfrm>
          <a:prstGeom prst="rect">
            <a:avLst/>
          </a:prstGeom>
        </p:spPr>
        <p:txBody>
          <a:bodyPr lIns="0" rIns="0">
            <a:normAutofit/>
          </a:bodyPr>
          <a:lstStyle>
            <a:lvl1pPr>
              <a:defRPr baseline="0">
                <a:solidFill>
                  <a:srgbClr val="007DB8"/>
                </a:solidFill>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lIns="0" rIns="0"/>
          <a:lstStyle>
            <a:lvl1pPr>
              <a:defRPr>
                <a:solidFill>
                  <a:srgbClr val="007DB8"/>
                </a:solidFill>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3050" y="271463"/>
            <a:ext cx="4295219" cy="640080"/>
          </a:xfrm>
          <a:prstGeom prst="rect">
            <a:avLst/>
          </a:prstGeom>
        </p:spPr>
        <p:txBody>
          <a:bodyPr lIns="0" rIns="0"/>
          <a:lstStyle>
            <a:lvl1pPr>
              <a:defRPr>
                <a:solidFill>
                  <a:srgbClr val="007DB8"/>
                </a:solidFill>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0" y="1280160"/>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9/15/2016</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9/15/2016</a:t>
            </a:fld>
            <a:endParaRPr lang="en-US" sz="900" dirty="0" smtClean="0">
              <a:solidFill>
                <a:schemeClr val="bg2">
                  <a:lumMod val="50000"/>
                  <a:lumOff val="50000"/>
                </a:schemeClr>
              </a:solidFill>
              <a:latin typeface="+mn-lt"/>
            </a:endParaRPr>
          </a:p>
        </p:txBody>
      </p:sp>
      <p:pic>
        <p:nvPicPr>
          <p:cNvPr id="3" name="Picture 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38974" y="4610378"/>
            <a:ext cx="348663" cy="348663"/>
          </a:xfrm>
          <a:prstGeom prst="rect">
            <a:avLst/>
          </a:prstGeom>
        </p:spPr>
      </p:pic>
      <p:sp>
        <p:nvSpPr>
          <p:cNvPr id="22" name="TextBox 21"/>
          <p:cNvSpPr txBox="1"/>
          <p:nvPr/>
        </p:nvSpPr>
        <p:spPr>
          <a:xfrm>
            <a:off x="295274" y="4832722"/>
            <a:ext cx="0"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smtClean="0">
              <a:solidFill>
                <a:schemeClr val="bg2">
                  <a:lumMod val="50000"/>
                  <a:lumOff val="50000"/>
                </a:schemeClr>
              </a:solidFill>
              <a:latin typeface="+mn-lt"/>
              <a:ea typeface="+mn-ea"/>
              <a:cs typeface="+mn-cs"/>
            </a:endParaRPr>
          </a:p>
        </p:txBody>
      </p:sp>
      <p:sp>
        <p:nvSpPr>
          <p:cNvPr id="23" name="fl" descr="                              Dell - Internal Use - Confidential&#10;"/>
          <p:cNvSpPr txBox="1"/>
          <p:nvPr/>
        </p:nvSpPr>
        <p:spPr>
          <a:xfrm>
            <a:off x="0" y="4821428"/>
            <a:ext cx="2571217" cy="261097"/>
          </a:xfrm>
          <a:prstGeom prst="rect">
            <a:avLst/>
          </a:prstGeom>
          <a:noFill/>
        </p:spPr>
        <p:txBody>
          <a:bodyPr vert="horz" wrap="none" lIns="0" tIns="0" rIns="0" bIns="0" rtlCol="0" anchor="ctr" anchorCtr="0">
            <a:spAutoFit/>
          </a:bodyPr>
          <a:lstStyle/>
          <a:p>
            <a:pPr algn="l">
              <a:lnSpc>
                <a:spcPct val="90000"/>
              </a:lnSpc>
              <a:spcBef>
                <a:spcPts val="100"/>
              </a:spcBef>
              <a:spcAft>
                <a:spcPts val="100"/>
              </a:spcAft>
            </a:pPr>
            <a:r>
              <a:rPr lang="en-US" sz="850" b="1" i="0" u="none" baseline="0" smtClean="0">
                <a:solidFill>
                  <a:srgbClr val="7F7F7F"/>
                </a:solidFill>
                <a:latin typeface="museo sans for dell" panose="02000000000000000000" pitchFamily="2" charset="0"/>
              </a:rPr>
              <a:t>                              Dell - Internal Use - Confidential</a:t>
            </a:r>
          </a:p>
          <a:p>
            <a:pPr algn="l">
              <a:lnSpc>
                <a:spcPct val="90000"/>
              </a:lnSpc>
              <a:spcBef>
                <a:spcPts val="100"/>
              </a:spcBef>
              <a:spcAft>
                <a:spcPts val="100"/>
              </a:spcAft>
            </a:pPr>
            <a:endParaRPr lang="en-US" sz="850" b="1" i="0" u="none" baseline="0" dirty="0" smtClean="0">
              <a:solidFill>
                <a:srgbClr val="7F7F7F"/>
              </a:solidFill>
              <a:latin typeface="+mn-lt"/>
            </a:endParaRPr>
          </a:p>
        </p:txBody>
      </p:sp>
      <p:sp>
        <p:nvSpPr>
          <p:cNvPr id="24" name="TextBox 23"/>
          <p:cNvSpPr txBox="1"/>
          <p:nvPr/>
        </p:nvSpPr>
        <p:spPr>
          <a:xfrm>
            <a:off x="295274" y="4832722"/>
            <a:ext cx="0"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850" kern="1200" dirty="0" err="1" smtClean="0">
              <a:solidFill>
                <a:schemeClr val="bg2">
                  <a:lumMod val="50000"/>
                  <a:lumOff val="50000"/>
                </a:schemeClr>
              </a:solidFill>
              <a:latin typeface="+mn-lt"/>
              <a:ea typeface="+mn-ea"/>
              <a:cs typeface="+mn-cs"/>
            </a:endParaRPr>
          </a:p>
        </p:txBody>
      </p:sp>
      <p:sp>
        <p:nvSpPr>
          <p:cNvPr id="25" name="TextBox 24"/>
          <p:cNvSpPr txBox="1"/>
          <p:nvPr/>
        </p:nvSpPr>
        <p:spPr>
          <a:xfrm>
            <a:off x="295274" y="4832722"/>
            <a:ext cx="141064" cy="119905"/>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85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850" b="0" kern="1200" dirty="0" err="1" smtClean="0">
              <a:solidFill>
                <a:schemeClr val="bg2">
                  <a:lumMod val="50000"/>
                  <a:lumOff val="50000"/>
                </a:schemeClr>
              </a:solidFill>
              <a:latin typeface="+mn-lt"/>
              <a:ea typeface="+mn-ea"/>
              <a:cs typeface="+mn-cs"/>
            </a:endParaRPr>
          </a:p>
        </p:txBody>
      </p:sp>
      <p:sp>
        <p:nvSpPr>
          <p:cNvPr id="26" name="TextBox 25"/>
          <p:cNvSpPr txBox="1"/>
          <p:nvPr/>
        </p:nvSpPr>
        <p:spPr>
          <a:xfrm>
            <a:off x="458776" y="4832722"/>
            <a:ext cx="192360" cy="119905"/>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r>
              <a:rPr lang="en-US" sz="850" kern="1200" dirty="0" smtClean="0">
                <a:solidFill>
                  <a:schemeClr val="bg2">
                    <a:lumMod val="50000"/>
                    <a:lumOff val="50000"/>
                  </a:schemeClr>
                </a:solidFill>
                <a:latin typeface="+mn-lt"/>
                <a:ea typeface="+mn-ea"/>
                <a:cs typeface="+mn-cs"/>
              </a:rPr>
              <a:t>of Y</a:t>
            </a:r>
          </a:p>
        </p:txBody>
      </p:sp>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423" r:id="rId1"/>
    <p:sldLayoutId id="2147484428" r:id="rId2"/>
    <p:sldLayoutId id="2147484405" r:id="rId3"/>
    <p:sldLayoutId id="2147484418" r:id="rId4"/>
    <p:sldLayoutId id="2147484367" r:id="rId5"/>
    <p:sldLayoutId id="2147484244" r:id="rId6"/>
    <p:sldLayoutId id="2147484245" r:id="rId7"/>
    <p:sldLayoutId id="2147484246" r:id="rId8"/>
    <p:sldLayoutId id="2147484247" r:id="rId9"/>
    <p:sldLayoutId id="2147484460" r:id="rId10"/>
    <p:sldLayoutId id="2147484249" r:id="rId11"/>
    <p:sldLayoutId id="2147484250" r:id="rId12"/>
    <p:sldLayoutId id="2147484411" r:id="rId13"/>
    <p:sldLayoutId id="2147484454" r:id="rId14"/>
    <p:sldLayoutId id="2147484451" r:id="rId15"/>
    <p:sldLayoutId id="2147484396" r:id="rId16"/>
    <p:sldLayoutId id="2147484420" r:id="rId17"/>
    <p:sldLayoutId id="2147484421" r:id="rId18"/>
    <p:sldLayoutId id="2147484413" r:id="rId19"/>
    <p:sldLayoutId id="2147484459" r:id="rId20"/>
    <p:sldLayoutId id="2147484458" r:id="rId2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8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0"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1000" dirty="0" smtClean="0"/>
              <a:t>Fourth level</a:t>
            </a:r>
            <a:endParaRPr lang="en-US" dirty="0" smtClean="0"/>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444444">
                    <a:lumMod val="50000"/>
                    <a:lumOff val="50000"/>
                  </a:srgbClr>
                </a:solidFill>
                <a:latin typeface="Museo Sans For Dell"/>
              </a:rPr>
              <a:pPr>
                <a:lnSpc>
                  <a:spcPct val="90000"/>
                </a:lnSpc>
                <a:spcBef>
                  <a:spcPts val="600"/>
                </a:spcBef>
                <a:spcAft>
                  <a:spcPts val="0"/>
                </a:spcAft>
                <a:buClr>
                  <a:srgbClr val="0085C3"/>
                </a:buClr>
              </a:pPr>
              <a:t>9/15/2016</a:t>
            </a:fld>
            <a:endParaRPr lang="en-US" sz="900" dirty="0" smtClean="0">
              <a:solidFill>
                <a:srgbClr val="444444">
                  <a:lumMod val="50000"/>
                  <a:lumOff val="50000"/>
                </a:srgbClr>
              </a:solidFill>
              <a:latin typeface="Museo Sans For Dell"/>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444444">
                    <a:lumMod val="50000"/>
                    <a:lumOff val="50000"/>
                  </a:srgbClr>
                </a:solidFill>
                <a:latin typeface="Museo Sans For Dell"/>
              </a:rPr>
              <a:pPr>
                <a:lnSpc>
                  <a:spcPct val="90000"/>
                </a:lnSpc>
                <a:spcBef>
                  <a:spcPts val="600"/>
                </a:spcBef>
                <a:spcAft>
                  <a:spcPts val="0"/>
                </a:spcAft>
                <a:buClr>
                  <a:srgbClr val="0085C3"/>
                </a:buClr>
              </a:pPr>
              <a:t>9/15/2016</a:t>
            </a:fld>
            <a:endParaRPr lang="en-US" sz="900" dirty="0" smtClean="0">
              <a:solidFill>
                <a:srgbClr val="444444">
                  <a:lumMod val="50000"/>
                  <a:lumOff val="50000"/>
                </a:srgbClr>
              </a:solidFill>
              <a:latin typeface="Museo Sans For Dell"/>
            </a:endParaRPr>
          </a:p>
        </p:txBody>
      </p:sp>
      <p:sp>
        <p:nvSpPr>
          <p:cNvPr id="11" name="TextBox 10"/>
          <p:cNvSpPr txBox="1"/>
          <p:nvPr userDrawn="1"/>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endParaRPr lang="en-US" sz="900" dirty="0" err="1" smtClean="0">
              <a:solidFill>
                <a:srgbClr val="444444">
                  <a:lumMod val="50000"/>
                  <a:lumOff val="50000"/>
                </a:srgbClr>
              </a:solidFill>
              <a:latin typeface="Museo Sans For Dell"/>
            </a:endParaRPr>
          </a:p>
        </p:txBody>
      </p:sp>
      <p:sp>
        <p:nvSpPr>
          <p:cNvPr id="15" name="fl" descr="                              Dell - Internal Use - Confidential&#10;"/>
          <p:cNvSpPr txBox="1"/>
          <p:nvPr userDrawn="1"/>
        </p:nvSpPr>
        <p:spPr>
          <a:xfrm>
            <a:off x="0" y="4821428"/>
            <a:ext cx="9144000" cy="353430"/>
          </a:xfrm>
          <a:prstGeom prst="rect">
            <a:avLst/>
          </a:prstGeom>
          <a:noFill/>
        </p:spPr>
        <p:txBody>
          <a:bodyPr vert="horz" wrap="square" rtlCol="0">
            <a:spAutoFit/>
          </a:bodyPr>
          <a:lstStyle/>
          <a:p>
            <a:pPr>
              <a:lnSpc>
                <a:spcPct val="90000"/>
              </a:lnSpc>
              <a:spcBef>
                <a:spcPts val="100"/>
              </a:spcBef>
              <a:spcAft>
                <a:spcPts val="100"/>
              </a:spcAft>
            </a:pPr>
            <a:r>
              <a:rPr lang="en-US" sz="850" b="1" smtClean="0">
                <a:solidFill>
                  <a:srgbClr val="7F7F7F"/>
                </a:solidFill>
                <a:latin typeface="museo sans for dell" panose="02000000000000000000" pitchFamily="2" charset="0"/>
              </a:rPr>
              <a:t>                              Dell - Internal Use - Confidential</a:t>
            </a:r>
          </a:p>
          <a:p>
            <a:pPr>
              <a:lnSpc>
                <a:spcPct val="90000"/>
              </a:lnSpc>
              <a:spcBef>
                <a:spcPts val="100"/>
              </a:spcBef>
              <a:spcAft>
                <a:spcPts val="100"/>
              </a:spcAft>
            </a:pPr>
            <a:endParaRPr lang="en-US" sz="850" b="1" dirty="0" err="1" smtClean="0">
              <a:solidFill>
                <a:srgbClr val="7F7F7F"/>
              </a:solidFill>
              <a:latin typeface="museo sans for dell" panose="02000000000000000000" pitchFamily="2" charset="0"/>
            </a:endParaRPr>
          </a:p>
        </p:txBody>
      </p:sp>
      <p:sp>
        <p:nvSpPr>
          <p:cNvPr id="18" name="TextBox 17"/>
          <p:cNvSpPr txBox="1"/>
          <p:nvPr userDrawn="1"/>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endParaRPr lang="en-US" sz="900" dirty="0" err="1" smtClean="0">
              <a:solidFill>
                <a:srgbClr val="444444">
                  <a:lumMod val="50000"/>
                  <a:lumOff val="50000"/>
                </a:srgbClr>
              </a:solidFill>
              <a:latin typeface="Museo Sans For Dell"/>
            </a:endParaRPr>
          </a:p>
        </p:txBody>
      </p:sp>
      <p:sp>
        <p:nvSpPr>
          <p:cNvPr id="20" name="TextBox 19"/>
          <p:cNvSpPr txBox="1"/>
          <p:nvPr userDrawn="1"/>
        </p:nvSpPr>
        <p:spPr>
          <a:xfrm>
            <a:off x="295274" y="4873847"/>
            <a:ext cx="265176" cy="89154"/>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444444">
                    <a:lumMod val="50000"/>
                    <a:lumOff val="50000"/>
                  </a:srgbClr>
                </a:solidFill>
                <a:latin typeface="Museo Sans For Dell"/>
              </a:rPr>
              <a:pPr>
                <a:lnSpc>
                  <a:spcPct val="90000"/>
                </a:lnSpc>
                <a:buClr>
                  <a:srgbClr val="0085C3"/>
                </a:buClr>
              </a:pPr>
              <a:t>‹#›</a:t>
            </a:fld>
            <a:endParaRPr lang="en-US" sz="900" dirty="0" err="1" smtClean="0">
              <a:solidFill>
                <a:srgbClr val="444444">
                  <a:lumMod val="50000"/>
                  <a:lumOff val="50000"/>
                </a:srgbClr>
              </a:solidFill>
              <a:latin typeface="Museo Sans For Dell"/>
            </a:endParaRPr>
          </a:p>
        </p:txBody>
      </p:sp>
      <p:pic>
        <p:nvPicPr>
          <p:cNvPr id="21" name="Picture 20" descr="dell_gray_logo.png"/>
          <p:cNvPicPr>
            <a:picLocks noChangeAspect="1"/>
          </p:cNvPicPr>
          <p:nvPr userDrawn="1"/>
        </p:nvPicPr>
        <p:blipFill>
          <a:blip r:embed="rId14" cstate="screen"/>
          <a:stretch>
            <a:fillRect/>
          </a:stretch>
        </p:blipFill>
        <p:spPr bwMode="black">
          <a:xfrm>
            <a:off x="8414827" y="4548083"/>
            <a:ext cx="470835" cy="470835"/>
          </a:xfrm>
          <a:prstGeom prst="rect">
            <a:avLst/>
          </a:prstGeom>
        </p:spPr>
      </p:pic>
      <p:sp>
        <p:nvSpPr>
          <p:cNvPr id="12" name="TextBox 11"/>
          <p:cNvSpPr txBox="1"/>
          <p:nvPr userDrawn="1"/>
        </p:nvSpPr>
        <p:spPr>
          <a:xfrm>
            <a:off x="391348" y="4873847"/>
            <a:ext cx="265176" cy="89154"/>
          </a:xfrm>
          <a:prstGeom prst="rect">
            <a:avLst/>
          </a:prstGeom>
        </p:spPr>
        <p:txBody>
          <a:bodyPr vert="horz" lIns="0" tIns="0" rIns="0" bIns="0" rtlCol="0" anchor="ctr">
            <a:noAutofit/>
          </a:bodyPr>
          <a:lstStyle/>
          <a:p>
            <a:pPr>
              <a:lnSpc>
                <a:spcPct val="90000"/>
              </a:lnSpc>
              <a:buClr>
                <a:srgbClr val="0085C3"/>
              </a:buClr>
            </a:pPr>
            <a:r>
              <a:rPr lang="en-US" sz="900" dirty="0" smtClean="0">
                <a:solidFill>
                  <a:srgbClr val="444444">
                    <a:lumMod val="50000"/>
                    <a:lumOff val="50000"/>
                  </a:srgbClr>
                </a:solidFill>
                <a:latin typeface="Museo Sans For Dell"/>
              </a:rPr>
              <a:t>of Y</a:t>
            </a:r>
          </a:p>
        </p:txBody>
      </p:sp>
    </p:spTree>
    <p:extLst>
      <p:ext uri="{BB962C8B-B14F-4D97-AF65-F5344CB8AC3E}">
        <p14:creationId xmlns:p14="http://schemas.microsoft.com/office/powerpoint/2010/main" val="2185824653"/>
      </p:ext>
    </p:extLst>
  </p:cSld>
  <p:clrMap bg1="dk2" tx1="lt1" bg2="dk1"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08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 y="2252133"/>
            <a:ext cx="5200791" cy="769441"/>
          </a:xfrm>
        </p:spPr>
        <p:txBody>
          <a:bodyPr/>
          <a:lstStyle/>
          <a:p>
            <a:r>
              <a:rPr lang="en-US" dirty="0" smtClean="0"/>
              <a:t>Tim Brown</a:t>
            </a:r>
          </a:p>
          <a:p>
            <a:r>
              <a:rPr lang="en-US" dirty="0" smtClean="0"/>
              <a:t> </a:t>
            </a:r>
            <a:r>
              <a:rPr lang="en-US" sz="1800" dirty="0" smtClean="0"/>
              <a:t>Dell Fellow and Executive Director Security</a:t>
            </a:r>
            <a:endParaRPr lang="en-US" sz="1800" dirty="0"/>
          </a:p>
        </p:txBody>
      </p:sp>
      <p:sp>
        <p:nvSpPr>
          <p:cNvPr id="6" name="Title 1"/>
          <p:cNvSpPr>
            <a:spLocks noGrp="1"/>
          </p:cNvSpPr>
          <p:nvPr>
            <p:ph type="ctrTitle"/>
          </p:nvPr>
        </p:nvSpPr>
        <p:spPr>
          <a:xfrm>
            <a:off x="274320" y="274320"/>
            <a:ext cx="6724080" cy="1661993"/>
          </a:xfrm>
        </p:spPr>
        <p:txBody>
          <a:bodyPr>
            <a:normAutofit fontScale="90000"/>
          </a:bodyPr>
          <a:lstStyle/>
          <a:p>
            <a:r>
              <a:rPr lang="en-US" dirty="0" smtClean="0"/>
              <a:t>EU GDPR a Cyber Security Perspective</a:t>
            </a:r>
            <a:endParaRPr lang="en-US" dirty="0"/>
          </a:p>
        </p:txBody>
      </p:sp>
    </p:spTree>
    <p:extLst>
      <p:ext uri="{BB962C8B-B14F-4D97-AF65-F5344CB8AC3E}">
        <p14:creationId xmlns:p14="http://schemas.microsoft.com/office/powerpoint/2010/main" val="11587279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307" t="10419" r="19089" b="10850"/>
          <a:stretch/>
        </p:blipFill>
        <p:spPr>
          <a:xfrm>
            <a:off x="0" y="-15903"/>
            <a:ext cx="9172575" cy="5159403"/>
          </a:xfrm>
          <a:prstGeom prst="rect">
            <a:avLst/>
          </a:prstGeom>
        </p:spPr>
      </p:pic>
      <p:sp>
        <p:nvSpPr>
          <p:cNvPr id="3" name="Rectangle 2"/>
          <p:cNvSpPr/>
          <p:nvPr/>
        </p:nvSpPr>
        <p:spPr>
          <a:xfrm>
            <a:off x="0" y="-18207"/>
            <a:ext cx="9172575" cy="815650"/>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 name="Title 1"/>
          <p:cNvSpPr>
            <a:spLocks noGrp="1"/>
          </p:cNvSpPr>
          <p:nvPr>
            <p:ph type="title"/>
          </p:nvPr>
        </p:nvSpPr>
        <p:spPr>
          <a:xfrm>
            <a:off x="255291" y="194857"/>
            <a:ext cx="8676058" cy="640080"/>
          </a:xfrm>
        </p:spPr>
        <p:txBody>
          <a:bodyPr>
            <a:normAutofit/>
          </a:bodyPr>
          <a:lstStyle/>
          <a:p>
            <a:r>
              <a:rPr lang="en-US" dirty="0" smtClean="0">
                <a:solidFill>
                  <a:schemeClr val="tx1"/>
                </a:solidFill>
              </a:rPr>
              <a:t>2016 : We’re in the middle </a:t>
            </a:r>
            <a:r>
              <a:rPr lang="en-US" dirty="0">
                <a:solidFill>
                  <a:schemeClr val="tx1"/>
                </a:solidFill>
              </a:rPr>
              <a:t>of a perfect </a:t>
            </a:r>
            <a:r>
              <a:rPr lang="en-US" dirty="0" smtClean="0">
                <a:solidFill>
                  <a:schemeClr val="tx1"/>
                </a:solidFill>
              </a:rPr>
              <a:t>storm.</a:t>
            </a:r>
            <a:endParaRPr lang="en-US" dirty="0">
              <a:solidFill>
                <a:schemeClr val="tx1"/>
              </a:solidFill>
            </a:endParaRPr>
          </a:p>
        </p:txBody>
      </p:sp>
      <p:grpSp>
        <p:nvGrpSpPr>
          <p:cNvPr id="75" name="Group 74"/>
          <p:cNvGrpSpPr/>
          <p:nvPr/>
        </p:nvGrpSpPr>
        <p:grpSpPr>
          <a:xfrm>
            <a:off x="0" y="1712537"/>
            <a:ext cx="2079046" cy="1265327"/>
            <a:chOff x="145203" y="2524413"/>
            <a:chExt cx="818707" cy="818707"/>
          </a:xfrm>
          <a:solidFill>
            <a:schemeClr val="accent3"/>
          </a:solidFill>
        </p:grpSpPr>
        <p:sp>
          <p:nvSpPr>
            <p:cNvPr id="76" name="Oval 75"/>
            <p:cNvSpPr/>
            <p:nvPr/>
          </p:nvSpPr>
          <p:spPr>
            <a:xfrm>
              <a:off x="145203" y="2524413"/>
              <a:ext cx="818707" cy="818707"/>
            </a:xfrm>
            <a:prstGeom prst="ellipse">
              <a:avLst/>
            </a:prstGeom>
            <a:solidFill>
              <a:schemeClr val="bg1">
                <a:lumMod val="75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77" name="Title 1"/>
            <p:cNvSpPr txBox="1">
              <a:spLocks/>
            </p:cNvSpPr>
            <p:nvPr/>
          </p:nvSpPr>
          <p:spPr bwMode="auto">
            <a:xfrm>
              <a:off x="145203" y="2805607"/>
              <a:ext cx="815054" cy="3439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r>
                <a:rPr lang="en-US" sz="2000" b="1" kern="0" dirty="0" smtClean="0">
                  <a:solidFill>
                    <a:srgbClr val="FFFFFF"/>
                  </a:solidFill>
                </a:rPr>
                <a:t>Technology</a:t>
              </a:r>
            </a:p>
            <a:p>
              <a:pPr algn="ctr"/>
              <a:r>
                <a:rPr lang="en-US" sz="2000" b="1" kern="0" dirty="0" smtClean="0">
                  <a:solidFill>
                    <a:srgbClr val="FFFFFF"/>
                  </a:solidFill>
                </a:rPr>
                <a:t>Innovation</a:t>
              </a:r>
            </a:p>
            <a:p>
              <a:pPr algn="ctr"/>
              <a:endParaRPr lang="en-US" sz="2000" b="1" kern="0" dirty="0">
                <a:solidFill>
                  <a:srgbClr val="FFFFFF"/>
                </a:solidFill>
              </a:endParaRPr>
            </a:p>
          </p:txBody>
        </p:sp>
      </p:grpSp>
      <p:sp>
        <p:nvSpPr>
          <p:cNvPr id="15" name="Title 1"/>
          <p:cNvSpPr txBox="1">
            <a:spLocks/>
          </p:cNvSpPr>
          <p:nvPr/>
        </p:nvSpPr>
        <p:spPr bwMode="auto">
          <a:xfrm>
            <a:off x="4286652" y="4116826"/>
            <a:ext cx="1067197" cy="36275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endParaRPr lang="en-US" b="1" kern="0" dirty="0">
              <a:solidFill>
                <a:srgbClr val="444444"/>
              </a:solidFill>
            </a:endParaRPr>
          </a:p>
        </p:txBody>
      </p:sp>
      <p:grpSp>
        <p:nvGrpSpPr>
          <p:cNvPr id="16" name="Group 15"/>
          <p:cNvGrpSpPr/>
          <p:nvPr/>
        </p:nvGrpSpPr>
        <p:grpSpPr>
          <a:xfrm>
            <a:off x="7064954" y="1881339"/>
            <a:ext cx="2079046" cy="1265327"/>
            <a:chOff x="145203" y="2524413"/>
            <a:chExt cx="818707" cy="818707"/>
          </a:xfrm>
          <a:solidFill>
            <a:schemeClr val="accent3"/>
          </a:solidFill>
        </p:grpSpPr>
        <p:sp>
          <p:nvSpPr>
            <p:cNvPr id="17" name="Oval 16"/>
            <p:cNvSpPr/>
            <p:nvPr/>
          </p:nvSpPr>
          <p:spPr>
            <a:xfrm>
              <a:off x="145203" y="2524413"/>
              <a:ext cx="818707" cy="818707"/>
            </a:xfrm>
            <a:prstGeom prst="ellipse">
              <a:avLst/>
            </a:prstGeom>
            <a:solidFill>
              <a:schemeClr val="bg1">
                <a:lumMod val="75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18" name="Title 1"/>
            <p:cNvSpPr txBox="1">
              <a:spLocks/>
            </p:cNvSpPr>
            <p:nvPr/>
          </p:nvSpPr>
          <p:spPr bwMode="auto">
            <a:xfrm>
              <a:off x="145203" y="2633633"/>
              <a:ext cx="815054" cy="3439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endParaRPr lang="en-US" sz="2000" b="1" kern="0" dirty="0" smtClean="0">
                <a:solidFill>
                  <a:srgbClr val="FFFFFF"/>
                </a:solidFill>
              </a:endParaRPr>
            </a:p>
            <a:p>
              <a:pPr algn="ctr"/>
              <a:r>
                <a:rPr lang="en-US" sz="2000" b="1" kern="0" dirty="0" smtClean="0">
                  <a:solidFill>
                    <a:srgbClr val="FFFFFF"/>
                  </a:solidFill>
                </a:rPr>
                <a:t>Ever-changing</a:t>
              </a:r>
            </a:p>
            <a:p>
              <a:pPr algn="ctr"/>
              <a:r>
                <a:rPr lang="en-US" sz="2000" b="1" kern="0" dirty="0" smtClean="0">
                  <a:solidFill>
                    <a:srgbClr val="FFFFFF"/>
                  </a:solidFill>
                </a:rPr>
                <a:t>Adversaries</a:t>
              </a:r>
            </a:p>
            <a:p>
              <a:pPr algn="ctr"/>
              <a:endParaRPr lang="en-US" sz="2000" b="1" kern="0" dirty="0">
                <a:solidFill>
                  <a:srgbClr val="FFFFFF"/>
                </a:solidFill>
              </a:endParaRPr>
            </a:p>
          </p:txBody>
        </p:sp>
      </p:grpSp>
      <p:grpSp>
        <p:nvGrpSpPr>
          <p:cNvPr id="19" name="Group 18"/>
          <p:cNvGrpSpPr/>
          <p:nvPr/>
        </p:nvGrpSpPr>
        <p:grpSpPr>
          <a:xfrm>
            <a:off x="3780727" y="3878173"/>
            <a:ext cx="2079046" cy="1265327"/>
            <a:chOff x="145203" y="2524413"/>
            <a:chExt cx="818707" cy="818707"/>
          </a:xfrm>
          <a:solidFill>
            <a:schemeClr val="accent3"/>
          </a:solidFill>
        </p:grpSpPr>
        <p:sp>
          <p:nvSpPr>
            <p:cNvPr id="20" name="Oval 19"/>
            <p:cNvSpPr/>
            <p:nvPr/>
          </p:nvSpPr>
          <p:spPr>
            <a:xfrm>
              <a:off x="145203" y="2524413"/>
              <a:ext cx="818707" cy="818707"/>
            </a:xfrm>
            <a:prstGeom prst="ellipse">
              <a:avLst/>
            </a:prstGeom>
            <a:solidFill>
              <a:schemeClr val="bg1">
                <a:lumMod val="75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1" name="Title 1"/>
            <p:cNvSpPr txBox="1">
              <a:spLocks/>
            </p:cNvSpPr>
            <p:nvPr/>
          </p:nvSpPr>
          <p:spPr bwMode="auto">
            <a:xfrm>
              <a:off x="145203" y="2633633"/>
              <a:ext cx="815054" cy="3439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endParaRPr lang="en-US" sz="2000" b="1" kern="0" dirty="0" smtClean="0">
                <a:solidFill>
                  <a:srgbClr val="FFFFFF"/>
                </a:solidFill>
              </a:endParaRPr>
            </a:p>
            <a:p>
              <a:pPr algn="ctr"/>
              <a:r>
                <a:rPr lang="en-US" sz="2000" b="1" kern="0" dirty="0" smtClean="0">
                  <a:solidFill>
                    <a:srgbClr val="FFFFFF"/>
                  </a:solidFill>
                </a:rPr>
                <a:t>Organizational</a:t>
              </a:r>
            </a:p>
            <a:p>
              <a:pPr algn="ctr"/>
              <a:r>
                <a:rPr lang="en-US" sz="2000" b="1" kern="0" dirty="0" smtClean="0">
                  <a:solidFill>
                    <a:srgbClr val="FFFFFF"/>
                  </a:solidFill>
                </a:rPr>
                <a:t>Evolution</a:t>
              </a:r>
              <a:endParaRPr lang="en-US" sz="2000" b="1" kern="0" dirty="0">
                <a:solidFill>
                  <a:srgbClr val="FFFFFF"/>
                </a:solidFill>
              </a:endParaRPr>
            </a:p>
          </p:txBody>
        </p:sp>
      </p:grpSp>
    </p:spTree>
    <p:extLst>
      <p:ext uri="{BB962C8B-B14F-4D97-AF65-F5344CB8AC3E}">
        <p14:creationId xmlns:p14="http://schemas.microsoft.com/office/powerpoint/2010/main" val="246998906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987" t="11036" r="-207" b="9558"/>
          <a:stretch/>
        </p:blipFill>
        <p:spPr>
          <a:xfrm>
            <a:off x="0" y="0"/>
            <a:ext cx="9154633" cy="5143500"/>
          </a:xfrm>
          <a:prstGeom prst="rect">
            <a:avLst/>
          </a:prstGeom>
        </p:spPr>
      </p:pic>
      <p:sp>
        <p:nvSpPr>
          <p:cNvPr id="2" name="Rectangle 1"/>
          <p:cNvSpPr/>
          <p:nvPr/>
        </p:nvSpPr>
        <p:spPr>
          <a:xfrm>
            <a:off x="0" y="0"/>
            <a:ext cx="9144000" cy="5143500"/>
          </a:xfrm>
          <a:prstGeom prst="rect">
            <a:avLst/>
          </a:prstGeom>
          <a:solidFill>
            <a:srgbClr val="00447C">
              <a:alpha val="74902"/>
            </a:srgb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17" name="Title 1"/>
          <p:cNvSpPr txBox="1">
            <a:spLocks/>
          </p:cNvSpPr>
          <p:nvPr/>
        </p:nvSpPr>
        <p:spPr>
          <a:xfrm>
            <a:off x="274320" y="1748271"/>
            <a:ext cx="6850901" cy="1495794"/>
          </a:xfrm>
          <a:prstGeom prst="rect">
            <a:avLst/>
          </a:prstGeom>
        </p:spPr>
        <p:txBody>
          <a:bodyPr>
            <a:normAutofit fontScale="67500" lnSpcReduction="20000"/>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5300" kern="0" dirty="0" smtClean="0">
                <a:solidFill>
                  <a:srgbClr val="FFFFFF"/>
                </a:solidFill>
              </a:rPr>
              <a:t>Regulatory compliance should be an outcome of a security program not the goal</a:t>
            </a:r>
            <a:endParaRPr lang="en-US" sz="5300" kern="0" dirty="0" smtClean="0">
              <a:solidFill>
                <a:srgbClr val="FFFFFF"/>
              </a:solidFill>
            </a:endParaRPr>
          </a:p>
          <a:p>
            <a:endParaRPr lang="en-US" sz="4900" kern="0" dirty="0">
              <a:solidFill>
                <a:srgbClr val="FF0000"/>
              </a:solidFill>
            </a:endParaRPr>
          </a:p>
        </p:txBody>
      </p:sp>
    </p:spTree>
    <p:extLst>
      <p:ext uri="{BB962C8B-B14F-4D97-AF65-F5344CB8AC3E}">
        <p14:creationId xmlns:p14="http://schemas.microsoft.com/office/powerpoint/2010/main" val="108963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987" t="11036" r="-207" b="9558"/>
          <a:stretch/>
        </p:blipFill>
        <p:spPr>
          <a:xfrm>
            <a:off x="0" y="0"/>
            <a:ext cx="9154633" cy="5143500"/>
          </a:xfrm>
          <a:prstGeom prst="rect">
            <a:avLst/>
          </a:prstGeom>
        </p:spPr>
      </p:pic>
      <p:sp>
        <p:nvSpPr>
          <p:cNvPr id="2" name="Rectangle 1"/>
          <p:cNvSpPr/>
          <p:nvPr/>
        </p:nvSpPr>
        <p:spPr>
          <a:xfrm>
            <a:off x="0" y="0"/>
            <a:ext cx="9144000" cy="5143500"/>
          </a:xfrm>
          <a:prstGeom prst="rect">
            <a:avLst/>
          </a:prstGeom>
          <a:solidFill>
            <a:srgbClr val="00447C">
              <a:alpha val="74902"/>
            </a:srgb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9" name="Title 1"/>
          <p:cNvSpPr txBox="1">
            <a:spLocks/>
          </p:cNvSpPr>
          <p:nvPr/>
        </p:nvSpPr>
        <p:spPr>
          <a:xfrm>
            <a:off x="274319" y="271886"/>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#1  </a:t>
            </a:r>
            <a:r>
              <a:rPr lang="en-US" sz="2600" kern="0" dirty="0" smtClean="0">
                <a:solidFill>
                  <a:srgbClr val="FFFFFF"/>
                </a:solidFill>
              </a:rPr>
              <a:t>Change the conversation from security to </a:t>
            </a:r>
            <a:r>
              <a:rPr lang="en-US" sz="2600" kern="0" dirty="0" smtClean="0">
                <a:solidFill>
                  <a:srgbClr val="FFFFFF"/>
                </a:solidFill>
              </a:rPr>
              <a:t>risk</a:t>
            </a:r>
            <a:endParaRPr lang="en-US" sz="2600" kern="0" dirty="0">
              <a:solidFill>
                <a:srgbClr val="FFFFFF"/>
              </a:solidFill>
            </a:endParaRPr>
          </a:p>
        </p:txBody>
      </p:sp>
      <p:sp>
        <p:nvSpPr>
          <p:cNvPr id="14" name="Content Placeholder 2"/>
          <p:cNvSpPr txBox="1">
            <a:spLocks/>
          </p:cNvSpPr>
          <p:nvPr/>
        </p:nvSpPr>
        <p:spPr>
          <a:xfrm>
            <a:off x="183482" y="1051560"/>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lgn="r">
              <a:spcBef>
                <a:spcPts val="800"/>
              </a:spcBef>
              <a:buFont typeface="Arial" pitchFamily="34" charset="0"/>
              <a:buNone/>
            </a:pPr>
            <a:endParaRPr lang="en-US" sz="1600" kern="0" dirty="0">
              <a:solidFill>
                <a:srgbClr val="FFFF00"/>
              </a:solidFill>
            </a:endParaRPr>
          </a:p>
        </p:txBody>
      </p:sp>
      <p:sp>
        <p:nvSpPr>
          <p:cNvPr id="6" name="Title 1"/>
          <p:cNvSpPr txBox="1">
            <a:spLocks/>
          </p:cNvSpPr>
          <p:nvPr/>
        </p:nvSpPr>
        <p:spPr>
          <a:xfrm>
            <a:off x="274319" y="1196446"/>
            <a:ext cx="8496702"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#2 </a:t>
            </a:r>
            <a:r>
              <a:rPr lang="en-US" sz="2600" kern="0" dirty="0" smtClean="0">
                <a:solidFill>
                  <a:srgbClr val="FFFFFF"/>
                </a:solidFill>
              </a:rPr>
              <a:t>Understand </a:t>
            </a:r>
            <a:r>
              <a:rPr lang="en-US" sz="2600" kern="0" dirty="0">
                <a:solidFill>
                  <a:srgbClr val="FFFFFF"/>
                </a:solidFill>
              </a:rPr>
              <a:t>the </a:t>
            </a:r>
            <a:r>
              <a:rPr lang="en-US" sz="2600" kern="0" dirty="0" smtClean="0">
                <a:solidFill>
                  <a:srgbClr val="FFFFFF"/>
                </a:solidFill>
              </a:rPr>
              <a:t>adversaries’ </a:t>
            </a:r>
            <a:r>
              <a:rPr lang="en-US" sz="2600" kern="0" dirty="0">
                <a:solidFill>
                  <a:srgbClr val="FFFFFF"/>
                </a:solidFill>
              </a:rPr>
              <a:t>focus and their attack model</a:t>
            </a:r>
          </a:p>
        </p:txBody>
      </p:sp>
      <p:sp>
        <p:nvSpPr>
          <p:cNvPr id="7" name="Content Placeholder 2"/>
          <p:cNvSpPr txBox="1">
            <a:spLocks/>
          </p:cNvSpPr>
          <p:nvPr/>
        </p:nvSpPr>
        <p:spPr>
          <a:xfrm>
            <a:off x="579532" y="1968385"/>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Utilize external sources and partners for </a:t>
            </a:r>
            <a:r>
              <a:rPr lang="en-US" sz="1800" kern="0" dirty="0" smtClean="0">
                <a:solidFill>
                  <a:srgbClr val="FFFFFF"/>
                </a:solidFill>
              </a:rPr>
              <a:t>information.</a:t>
            </a:r>
            <a:endParaRPr lang="en-US" sz="1800" kern="0" dirty="0">
              <a:solidFill>
                <a:srgbClr val="FFFFFF"/>
              </a:solidFill>
            </a:endParaRPr>
          </a:p>
          <a:p>
            <a:pPr>
              <a:spcBef>
                <a:spcPts val="800"/>
              </a:spcBef>
            </a:pPr>
            <a:r>
              <a:rPr lang="en-US" sz="1800" kern="0" dirty="0">
                <a:solidFill>
                  <a:srgbClr val="FFFFFF"/>
                </a:solidFill>
              </a:rPr>
              <a:t>What components will be under attack?</a:t>
            </a:r>
          </a:p>
          <a:p>
            <a:pPr>
              <a:spcBef>
                <a:spcPts val="800"/>
              </a:spcBef>
            </a:pPr>
            <a:r>
              <a:rPr lang="en-US" sz="1800" kern="0" dirty="0">
                <a:solidFill>
                  <a:srgbClr val="FFFFFF"/>
                </a:solidFill>
              </a:rPr>
              <a:t>Why? How? By whom?</a:t>
            </a:r>
          </a:p>
        </p:txBody>
      </p:sp>
      <p:sp>
        <p:nvSpPr>
          <p:cNvPr id="10" name="Title 1"/>
          <p:cNvSpPr txBox="1">
            <a:spLocks/>
          </p:cNvSpPr>
          <p:nvPr/>
        </p:nvSpPr>
        <p:spPr>
          <a:xfrm>
            <a:off x="274319" y="3020367"/>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#3 </a:t>
            </a:r>
            <a:r>
              <a:rPr lang="en-US" sz="2600" kern="0" dirty="0" smtClean="0">
                <a:solidFill>
                  <a:srgbClr val="FFFFFF"/>
                </a:solidFill>
              </a:rPr>
              <a:t>Understand </a:t>
            </a:r>
            <a:r>
              <a:rPr lang="en-US" sz="2600" kern="0" dirty="0">
                <a:solidFill>
                  <a:srgbClr val="FFFFFF"/>
                </a:solidFill>
              </a:rPr>
              <a:t>your crown jewels </a:t>
            </a:r>
          </a:p>
          <a:p>
            <a:endParaRPr lang="en-US" kern="0" dirty="0">
              <a:solidFill>
                <a:srgbClr val="FFFFFF"/>
              </a:solidFill>
            </a:endParaRPr>
          </a:p>
        </p:txBody>
      </p:sp>
      <p:sp>
        <p:nvSpPr>
          <p:cNvPr id="11" name="Content Placeholder 2"/>
          <p:cNvSpPr txBox="1">
            <a:spLocks/>
          </p:cNvSpPr>
          <p:nvPr/>
        </p:nvSpPr>
        <p:spPr>
          <a:xfrm>
            <a:off x="579532" y="3578966"/>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Focus security efforts on the most important </a:t>
            </a:r>
            <a:r>
              <a:rPr lang="en-US" sz="1800" kern="0" dirty="0" smtClean="0">
                <a:solidFill>
                  <a:srgbClr val="FFFFFF"/>
                </a:solidFill>
              </a:rPr>
              <a:t>areas, Data</a:t>
            </a:r>
            <a:r>
              <a:rPr lang="en-US" sz="1800" kern="0" dirty="0">
                <a:solidFill>
                  <a:srgbClr val="FFFFFF"/>
                </a:solidFill>
              </a:rPr>
              <a:t>, Brand, Privacy, Applications, </a:t>
            </a:r>
            <a:r>
              <a:rPr lang="en-US" sz="1800" kern="0" dirty="0" smtClean="0">
                <a:solidFill>
                  <a:srgbClr val="FFFFFF"/>
                </a:solidFill>
              </a:rPr>
              <a:t>People.</a:t>
            </a:r>
            <a:endParaRPr lang="en-US" sz="1800" kern="0" dirty="0">
              <a:solidFill>
                <a:srgbClr val="FFFFFF"/>
              </a:solidFill>
            </a:endParaRPr>
          </a:p>
        </p:txBody>
      </p:sp>
    </p:spTree>
    <p:extLst>
      <p:ext uri="{BB962C8B-B14F-4D97-AF65-F5344CB8AC3E}">
        <p14:creationId xmlns:p14="http://schemas.microsoft.com/office/powerpoint/2010/main" val="127507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987" t="11036" r="-207" b="9558"/>
          <a:stretch/>
        </p:blipFill>
        <p:spPr>
          <a:xfrm>
            <a:off x="0" y="0"/>
            <a:ext cx="9154633" cy="5143500"/>
          </a:xfrm>
          <a:prstGeom prst="rect">
            <a:avLst/>
          </a:prstGeom>
        </p:spPr>
      </p:pic>
      <p:sp>
        <p:nvSpPr>
          <p:cNvPr id="7" name="Rectangle 6"/>
          <p:cNvSpPr/>
          <p:nvPr/>
        </p:nvSpPr>
        <p:spPr>
          <a:xfrm>
            <a:off x="0" y="0"/>
            <a:ext cx="9144000" cy="5143500"/>
          </a:xfrm>
          <a:prstGeom prst="rect">
            <a:avLst/>
          </a:prstGeom>
          <a:solidFill>
            <a:srgbClr val="00447C">
              <a:alpha val="74902"/>
            </a:srgb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9" name="Title 1"/>
          <p:cNvSpPr txBox="1">
            <a:spLocks/>
          </p:cNvSpPr>
          <p:nvPr/>
        </p:nvSpPr>
        <p:spPr>
          <a:xfrm>
            <a:off x="274319" y="271886"/>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#4. </a:t>
            </a:r>
            <a:r>
              <a:rPr lang="en-US" sz="2600" kern="0" dirty="0" smtClean="0">
                <a:solidFill>
                  <a:srgbClr val="FFFFFF"/>
                </a:solidFill>
              </a:rPr>
              <a:t>Take care of good Hygiene</a:t>
            </a:r>
            <a:endParaRPr lang="en-US" sz="2600" kern="0" dirty="0">
              <a:solidFill>
                <a:srgbClr val="FFFFFF"/>
              </a:solidFill>
            </a:endParaRPr>
          </a:p>
          <a:p>
            <a:endParaRPr lang="en-US" kern="0" dirty="0">
              <a:solidFill>
                <a:srgbClr val="FFFFFF"/>
              </a:solidFill>
            </a:endParaRPr>
          </a:p>
        </p:txBody>
      </p:sp>
      <p:sp>
        <p:nvSpPr>
          <p:cNvPr id="14" name="Content Placeholder 2"/>
          <p:cNvSpPr txBox="1">
            <a:spLocks/>
          </p:cNvSpPr>
          <p:nvPr/>
        </p:nvSpPr>
        <p:spPr>
          <a:xfrm>
            <a:off x="568899" y="911966"/>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Keep current on  </a:t>
            </a:r>
            <a:r>
              <a:rPr lang="en-US" sz="1800" kern="0" dirty="0" smtClean="0">
                <a:solidFill>
                  <a:srgbClr val="FFFFFF"/>
                </a:solidFill>
              </a:rPr>
              <a:t>patches.</a:t>
            </a:r>
            <a:endParaRPr lang="en-US" sz="1800" kern="0" dirty="0">
              <a:solidFill>
                <a:srgbClr val="FFFFFF"/>
              </a:solidFill>
            </a:endParaRPr>
          </a:p>
          <a:p>
            <a:pPr>
              <a:spcBef>
                <a:spcPts val="800"/>
              </a:spcBef>
            </a:pPr>
            <a:r>
              <a:rPr lang="en-US" sz="1800" kern="0" dirty="0">
                <a:solidFill>
                  <a:srgbClr val="FFFFFF"/>
                </a:solidFill>
              </a:rPr>
              <a:t>Utilize the network as an inspection, data gathering and control point.  Not just a port </a:t>
            </a:r>
            <a:r>
              <a:rPr lang="en-US" sz="1800" kern="0" dirty="0" smtClean="0">
                <a:solidFill>
                  <a:srgbClr val="FFFFFF"/>
                </a:solidFill>
              </a:rPr>
              <a:t>blocker.</a:t>
            </a:r>
            <a:endParaRPr lang="en-US" sz="1800" kern="0" dirty="0">
              <a:solidFill>
                <a:srgbClr val="FFFFFF"/>
              </a:solidFill>
            </a:endParaRPr>
          </a:p>
          <a:p>
            <a:pPr>
              <a:spcBef>
                <a:spcPts val="800"/>
              </a:spcBef>
            </a:pPr>
            <a:r>
              <a:rPr lang="en-US" sz="1800" kern="0" dirty="0">
                <a:solidFill>
                  <a:srgbClr val="FFFFFF"/>
                </a:solidFill>
              </a:rPr>
              <a:t>Manage Identities, especially the privileged users they are your weakest </a:t>
            </a:r>
            <a:r>
              <a:rPr lang="en-US" sz="1800" kern="0" dirty="0" smtClean="0">
                <a:solidFill>
                  <a:srgbClr val="FFFFFF"/>
                </a:solidFill>
              </a:rPr>
              <a:t>link. </a:t>
            </a:r>
            <a:endParaRPr lang="en-US" sz="1800" kern="0" dirty="0">
              <a:solidFill>
                <a:srgbClr val="FFFFFF"/>
              </a:solidFill>
            </a:endParaRPr>
          </a:p>
          <a:p>
            <a:pPr>
              <a:spcBef>
                <a:spcPts val="800"/>
              </a:spcBef>
            </a:pPr>
            <a:r>
              <a:rPr lang="en-US" sz="1800" kern="0" dirty="0">
                <a:solidFill>
                  <a:srgbClr val="FFFFFF"/>
                </a:solidFill>
              </a:rPr>
              <a:t>Utilize stronger authentication and adaptive </a:t>
            </a:r>
            <a:r>
              <a:rPr lang="en-US" sz="1800" kern="0" dirty="0" smtClean="0">
                <a:solidFill>
                  <a:srgbClr val="FFFFFF"/>
                </a:solidFill>
              </a:rPr>
              <a:t>authentication.</a:t>
            </a:r>
            <a:endParaRPr lang="en-US" sz="1800" kern="0" dirty="0">
              <a:solidFill>
                <a:srgbClr val="FFFFFF"/>
              </a:solidFill>
            </a:endParaRPr>
          </a:p>
          <a:p>
            <a:pPr>
              <a:spcBef>
                <a:spcPts val="800"/>
              </a:spcBef>
            </a:pPr>
            <a:r>
              <a:rPr lang="en-US" sz="1800" kern="0" dirty="0">
                <a:solidFill>
                  <a:srgbClr val="FFFFFF"/>
                </a:solidFill>
              </a:rPr>
              <a:t>Move from Roles to Rules and develop a dynamic approach to identity </a:t>
            </a:r>
            <a:r>
              <a:rPr lang="en-US" sz="1800" kern="0" dirty="0" smtClean="0">
                <a:solidFill>
                  <a:srgbClr val="FFFFFF"/>
                </a:solidFill>
              </a:rPr>
              <a:t>management. </a:t>
            </a:r>
            <a:endParaRPr lang="en-US" sz="1800" kern="0" dirty="0">
              <a:solidFill>
                <a:srgbClr val="FFFFFF"/>
              </a:solidFill>
            </a:endParaRPr>
          </a:p>
          <a:p>
            <a:pPr>
              <a:spcBef>
                <a:spcPts val="800"/>
              </a:spcBef>
            </a:pPr>
            <a:r>
              <a:rPr lang="en-US" sz="1800" kern="0" dirty="0">
                <a:solidFill>
                  <a:srgbClr val="FFFFFF"/>
                </a:solidFill>
              </a:rPr>
              <a:t>Schedule annual big picture security </a:t>
            </a:r>
            <a:r>
              <a:rPr lang="en-US" sz="1800" kern="0" dirty="0" smtClean="0">
                <a:solidFill>
                  <a:srgbClr val="FFFFFF"/>
                </a:solidFill>
              </a:rPr>
              <a:t>reviews.</a:t>
            </a:r>
            <a:endParaRPr lang="en-US" sz="1800" kern="0" dirty="0">
              <a:solidFill>
                <a:srgbClr val="FFFFFF"/>
              </a:solidFill>
            </a:endParaRPr>
          </a:p>
          <a:p>
            <a:pPr>
              <a:spcBef>
                <a:spcPts val="800"/>
              </a:spcBef>
            </a:pPr>
            <a:r>
              <a:rPr lang="en-US" sz="1800" kern="0" dirty="0">
                <a:solidFill>
                  <a:srgbClr val="FFFFFF"/>
                </a:solidFill>
              </a:rPr>
              <a:t>Develop strong remediation plans and have appropriate resources on </a:t>
            </a:r>
            <a:r>
              <a:rPr lang="en-US" sz="1800" kern="0" dirty="0" smtClean="0">
                <a:solidFill>
                  <a:srgbClr val="FFFFFF"/>
                </a:solidFill>
              </a:rPr>
              <a:t>retainer.</a:t>
            </a:r>
            <a:endParaRPr lang="en-US" sz="1800" kern="0" dirty="0">
              <a:solidFill>
                <a:srgbClr val="FFFFFF"/>
              </a:solidFill>
            </a:endParaRPr>
          </a:p>
        </p:txBody>
      </p:sp>
    </p:spTree>
    <p:extLst>
      <p:ext uri="{BB962C8B-B14F-4D97-AF65-F5344CB8AC3E}">
        <p14:creationId xmlns:p14="http://schemas.microsoft.com/office/powerpoint/2010/main" val="333325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987" t="11036" r="-207" b="9558"/>
          <a:stretch/>
        </p:blipFill>
        <p:spPr>
          <a:xfrm>
            <a:off x="0" y="0"/>
            <a:ext cx="9154633" cy="5143500"/>
          </a:xfrm>
          <a:prstGeom prst="rect">
            <a:avLst/>
          </a:prstGeom>
        </p:spPr>
      </p:pic>
      <p:sp>
        <p:nvSpPr>
          <p:cNvPr id="5" name="Rectangle 4"/>
          <p:cNvSpPr/>
          <p:nvPr/>
        </p:nvSpPr>
        <p:spPr>
          <a:xfrm>
            <a:off x="0" y="0"/>
            <a:ext cx="9144000" cy="5143500"/>
          </a:xfrm>
          <a:prstGeom prst="rect">
            <a:avLst/>
          </a:prstGeom>
          <a:solidFill>
            <a:srgbClr val="00447C">
              <a:alpha val="74902"/>
            </a:srgb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9" name="Title 1"/>
          <p:cNvSpPr txBox="1">
            <a:spLocks/>
          </p:cNvSpPr>
          <p:nvPr/>
        </p:nvSpPr>
        <p:spPr>
          <a:xfrm>
            <a:off x="274319" y="271886"/>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#5. </a:t>
            </a:r>
            <a:r>
              <a:rPr lang="en-US" sz="2600" kern="0" dirty="0">
                <a:solidFill>
                  <a:srgbClr val="FFFFFF"/>
                </a:solidFill>
              </a:rPr>
              <a:t>Reduce the attack aperture</a:t>
            </a:r>
          </a:p>
          <a:p>
            <a:endParaRPr lang="en-US" kern="0" dirty="0">
              <a:solidFill>
                <a:srgbClr val="FFFFFF"/>
              </a:solidFill>
            </a:endParaRPr>
          </a:p>
          <a:p>
            <a:endParaRPr lang="en-US" kern="0" dirty="0">
              <a:solidFill>
                <a:srgbClr val="FFFFFF"/>
              </a:solidFill>
            </a:endParaRPr>
          </a:p>
        </p:txBody>
      </p:sp>
      <p:sp>
        <p:nvSpPr>
          <p:cNvPr id="14" name="Content Placeholder 2"/>
          <p:cNvSpPr txBox="1">
            <a:spLocks/>
          </p:cNvSpPr>
          <p:nvPr/>
        </p:nvSpPr>
        <p:spPr>
          <a:xfrm>
            <a:off x="568899" y="819325"/>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Design patterns to minimize trust boundaries</a:t>
            </a:r>
          </a:p>
          <a:p>
            <a:pPr>
              <a:spcBef>
                <a:spcPts val="800"/>
              </a:spcBef>
            </a:pPr>
            <a:r>
              <a:rPr lang="en-US" sz="1800" kern="0" dirty="0">
                <a:solidFill>
                  <a:srgbClr val="FFFFFF"/>
                </a:solidFill>
              </a:rPr>
              <a:t>Isolate solutions when possible and created trust zones in untrusted environments</a:t>
            </a:r>
          </a:p>
        </p:txBody>
      </p:sp>
      <p:sp>
        <p:nvSpPr>
          <p:cNvPr id="7" name="Title 1"/>
          <p:cNvSpPr txBox="1">
            <a:spLocks/>
          </p:cNvSpPr>
          <p:nvPr/>
        </p:nvSpPr>
        <p:spPr>
          <a:xfrm>
            <a:off x="274319" y="1868746"/>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#6. </a:t>
            </a:r>
            <a:r>
              <a:rPr lang="en-US" sz="2600" kern="0" dirty="0">
                <a:solidFill>
                  <a:srgbClr val="FFFFFF"/>
                </a:solidFill>
              </a:rPr>
              <a:t>Utilize encryption </a:t>
            </a: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p:txBody>
      </p:sp>
      <p:sp>
        <p:nvSpPr>
          <p:cNvPr id="8" name="Content Placeholder 2"/>
          <p:cNvSpPr txBox="1">
            <a:spLocks/>
          </p:cNvSpPr>
          <p:nvPr/>
        </p:nvSpPr>
        <p:spPr>
          <a:xfrm>
            <a:off x="686594" y="2188786"/>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As a regulatory </a:t>
            </a:r>
            <a:r>
              <a:rPr lang="en-US" sz="1800" kern="0" dirty="0" smtClean="0">
                <a:solidFill>
                  <a:srgbClr val="FFFFFF"/>
                </a:solidFill>
              </a:rPr>
              <a:t>enabler.</a:t>
            </a:r>
            <a:endParaRPr lang="en-US" sz="1800" kern="0" dirty="0">
              <a:solidFill>
                <a:srgbClr val="FFFFFF"/>
              </a:solidFill>
            </a:endParaRPr>
          </a:p>
          <a:p>
            <a:pPr>
              <a:spcBef>
                <a:spcPts val="800"/>
              </a:spcBef>
            </a:pPr>
            <a:r>
              <a:rPr lang="en-US" sz="1800" kern="0" dirty="0">
                <a:solidFill>
                  <a:srgbClr val="FFFFFF"/>
                </a:solidFill>
              </a:rPr>
              <a:t>As an access </a:t>
            </a:r>
            <a:r>
              <a:rPr lang="en-US" sz="1800" kern="0" dirty="0" smtClean="0">
                <a:solidFill>
                  <a:srgbClr val="FFFFFF"/>
                </a:solidFill>
              </a:rPr>
              <a:t>enabler.</a:t>
            </a:r>
            <a:endParaRPr lang="en-US" sz="1800" kern="0" dirty="0">
              <a:solidFill>
                <a:srgbClr val="FFFFFF"/>
              </a:solidFill>
            </a:endParaRPr>
          </a:p>
          <a:p>
            <a:pPr>
              <a:spcBef>
                <a:spcPts val="800"/>
              </a:spcBef>
            </a:pPr>
            <a:r>
              <a:rPr lang="en-US" sz="1800" kern="0" dirty="0">
                <a:solidFill>
                  <a:srgbClr val="FFFFFF"/>
                </a:solidFill>
              </a:rPr>
              <a:t>As a privacy </a:t>
            </a:r>
            <a:r>
              <a:rPr lang="en-US" sz="1800" kern="0" dirty="0" smtClean="0">
                <a:solidFill>
                  <a:srgbClr val="FFFFFF"/>
                </a:solidFill>
              </a:rPr>
              <a:t>enabler.</a:t>
            </a:r>
            <a:endParaRPr lang="en-US" sz="1800" kern="0" dirty="0">
              <a:solidFill>
                <a:srgbClr val="FFFFFF"/>
              </a:solidFill>
            </a:endParaRPr>
          </a:p>
        </p:txBody>
      </p:sp>
      <p:sp>
        <p:nvSpPr>
          <p:cNvPr id="10" name="Title 1"/>
          <p:cNvSpPr txBox="1">
            <a:spLocks/>
          </p:cNvSpPr>
          <p:nvPr/>
        </p:nvSpPr>
        <p:spPr>
          <a:xfrm>
            <a:off x="274319" y="3216845"/>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#7. </a:t>
            </a:r>
            <a:r>
              <a:rPr lang="en-US" sz="2600" kern="0" dirty="0">
                <a:solidFill>
                  <a:srgbClr val="FFFFFF"/>
                </a:solidFill>
              </a:rPr>
              <a:t>Decrypt as necessary and inspect critical data</a:t>
            </a: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p:txBody>
      </p:sp>
      <p:sp>
        <p:nvSpPr>
          <p:cNvPr id="11" name="Content Placeholder 2"/>
          <p:cNvSpPr txBox="1">
            <a:spLocks/>
          </p:cNvSpPr>
          <p:nvPr/>
        </p:nvSpPr>
        <p:spPr>
          <a:xfrm>
            <a:off x="579532" y="3794524"/>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Dell Threat report shows 64.6 % of web traffic now </a:t>
            </a:r>
            <a:r>
              <a:rPr lang="en-US" sz="1800" kern="0" dirty="0" err="1" smtClean="0">
                <a:solidFill>
                  <a:srgbClr val="FFFFFF"/>
                </a:solidFill>
              </a:rPr>
              <a:t>SSL</a:t>
            </a:r>
            <a:r>
              <a:rPr lang="en-US" sz="1800" kern="0" dirty="0" smtClean="0">
                <a:solidFill>
                  <a:srgbClr val="FFFFFF"/>
                </a:solidFill>
              </a:rPr>
              <a:t>/TLS.</a:t>
            </a:r>
            <a:endParaRPr lang="en-US" sz="1800" kern="0" dirty="0">
              <a:solidFill>
                <a:srgbClr val="FFFFFF"/>
              </a:solidFill>
            </a:endParaRPr>
          </a:p>
          <a:p>
            <a:pPr>
              <a:spcBef>
                <a:spcPts val="800"/>
              </a:spcBef>
            </a:pPr>
            <a:r>
              <a:rPr lang="en-US" sz="1800" kern="0" dirty="0">
                <a:solidFill>
                  <a:srgbClr val="FFFFFF"/>
                </a:solidFill>
              </a:rPr>
              <a:t>The adversaries are using this to their </a:t>
            </a:r>
            <a:r>
              <a:rPr lang="en-US" sz="1800" kern="0" dirty="0" smtClean="0">
                <a:solidFill>
                  <a:srgbClr val="FFFFFF"/>
                </a:solidFill>
              </a:rPr>
              <a:t>advantage.</a:t>
            </a:r>
            <a:endParaRPr lang="en-US" sz="1800" kern="0" dirty="0">
              <a:solidFill>
                <a:srgbClr val="FFFFFF"/>
              </a:solidFill>
            </a:endParaRPr>
          </a:p>
        </p:txBody>
      </p:sp>
    </p:spTree>
    <p:extLst>
      <p:ext uri="{BB962C8B-B14F-4D97-AF65-F5344CB8AC3E}">
        <p14:creationId xmlns:p14="http://schemas.microsoft.com/office/powerpoint/2010/main" val="93784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987" t="11036" r="-207" b="9558"/>
          <a:stretch/>
        </p:blipFill>
        <p:spPr>
          <a:xfrm>
            <a:off x="0" y="0"/>
            <a:ext cx="9154633" cy="5143500"/>
          </a:xfrm>
          <a:prstGeom prst="rect">
            <a:avLst/>
          </a:prstGeom>
        </p:spPr>
      </p:pic>
      <p:sp>
        <p:nvSpPr>
          <p:cNvPr id="5" name="Rectangle 4"/>
          <p:cNvSpPr/>
          <p:nvPr/>
        </p:nvSpPr>
        <p:spPr>
          <a:xfrm>
            <a:off x="0" y="0"/>
            <a:ext cx="9144000" cy="5143500"/>
          </a:xfrm>
          <a:prstGeom prst="rect">
            <a:avLst/>
          </a:prstGeom>
          <a:solidFill>
            <a:srgbClr val="00447C">
              <a:alpha val="74902"/>
            </a:srgb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9" name="Title 1"/>
          <p:cNvSpPr txBox="1">
            <a:spLocks/>
          </p:cNvSpPr>
          <p:nvPr/>
        </p:nvSpPr>
        <p:spPr>
          <a:xfrm>
            <a:off x="274319" y="271886"/>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#8. </a:t>
            </a:r>
            <a:r>
              <a:rPr lang="en-US" sz="2600" kern="0" dirty="0">
                <a:solidFill>
                  <a:srgbClr val="FFFFFF"/>
                </a:solidFill>
              </a:rPr>
              <a:t>Utilize intelligent solutions that off load work and use intelligence of others </a:t>
            </a: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p:txBody>
      </p:sp>
      <p:sp>
        <p:nvSpPr>
          <p:cNvPr id="14" name="Content Placeholder 2"/>
          <p:cNvSpPr txBox="1">
            <a:spLocks/>
          </p:cNvSpPr>
          <p:nvPr/>
        </p:nvSpPr>
        <p:spPr>
          <a:xfrm>
            <a:off x="598393" y="1049020"/>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No matter your size you can not do everything on your </a:t>
            </a:r>
            <a:r>
              <a:rPr lang="en-US" sz="1800" kern="0" dirty="0" smtClean="0">
                <a:solidFill>
                  <a:srgbClr val="FFFFFF"/>
                </a:solidFill>
              </a:rPr>
              <a:t>own.</a:t>
            </a:r>
            <a:endParaRPr lang="en-US" sz="1800" kern="0" dirty="0">
              <a:solidFill>
                <a:srgbClr val="FFFFFF"/>
              </a:solidFill>
            </a:endParaRPr>
          </a:p>
          <a:p>
            <a:pPr>
              <a:spcBef>
                <a:spcPts val="800"/>
              </a:spcBef>
            </a:pPr>
            <a:r>
              <a:rPr lang="en-US" sz="1800" kern="0" dirty="0">
                <a:solidFill>
                  <a:srgbClr val="FFFFFF"/>
                </a:solidFill>
              </a:rPr>
              <a:t>Look for strong research teams and autonomous </a:t>
            </a:r>
            <a:r>
              <a:rPr lang="en-US" sz="1800" kern="0" dirty="0" smtClean="0">
                <a:solidFill>
                  <a:srgbClr val="FFFFFF"/>
                </a:solidFill>
              </a:rPr>
              <a:t>updates.</a:t>
            </a:r>
            <a:endParaRPr lang="en-US" sz="1800" kern="0" dirty="0">
              <a:solidFill>
                <a:srgbClr val="FFFFFF"/>
              </a:solidFill>
            </a:endParaRPr>
          </a:p>
        </p:txBody>
      </p:sp>
      <p:sp>
        <p:nvSpPr>
          <p:cNvPr id="6" name="Title 1"/>
          <p:cNvSpPr txBox="1">
            <a:spLocks/>
          </p:cNvSpPr>
          <p:nvPr/>
        </p:nvSpPr>
        <p:spPr>
          <a:xfrm>
            <a:off x="426719" y="1823584"/>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#9. </a:t>
            </a:r>
            <a:r>
              <a:rPr lang="en-US" sz="2600" kern="0" dirty="0" smtClean="0">
                <a:solidFill>
                  <a:srgbClr val="FFFFFF"/>
                </a:solidFill>
              </a:rPr>
              <a:t>Look for new technologies that significantly change the landscape</a:t>
            </a:r>
            <a:endParaRPr lang="en-US" sz="2600" kern="0" dirty="0">
              <a:solidFill>
                <a:srgbClr val="FFFFFF"/>
              </a:solidFill>
            </a:endParaRP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p:txBody>
      </p:sp>
      <p:sp>
        <p:nvSpPr>
          <p:cNvPr id="7" name="Content Placeholder 2"/>
          <p:cNvSpPr txBox="1">
            <a:spLocks/>
          </p:cNvSpPr>
          <p:nvPr/>
        </p:nvSpPr>
        <p:spPr>
          <a:xfrm>
            <a:off x="587760" y="2637911"/>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smtClean="0">
                <a:solidFill>
                  <a:srgbClr val="FFFFFF"/>
                </a:solidFill>
              </a:rPr>
              <a:t>Advanced Malware Detection.</a:t>
            </a:r>
            <a:endParaRPr lang="en-US" sz="1800" kern="0" dirty="0">
              <a:solidFill>
                <a:srgbClr val="FFFFFF"/>
              </a:solidFill>
            </a:endParaRPr>
          </a:p>
          <a:p>
            <a:pPr>
              <a:spcBef>
                <a:spcPts val="800"/>
              </a:spcBef>
            </a:pPr>
            <a:r>
              <a:rPr lang="en-US" sz="1800" kern="0" dirty="0" smtClean="0">
                <a:solidFill>
                  <a:srgbClr val="FFFFFF"/>
                </a:solidFill>
              </a:rPr>
              <a:t>Multi Sandbox approaches.</a:t>
            </a:r>
            <a:endParaRPr lang="en-US" sz="1800" kern="0" dirty="0">
              <a:solidFill>
                <a:srgbClr val="FFFFFF"/>
              </a:solidFill>
            </a:endParaRPr>
          </a:p>
        </p:txBody>
      </p:sp>
      <p:sp>
        <p:nvSpPr>
          <p:cNvPr id="10" name="Title 1"/>
          <p:cNvSpPr txBox="1">
            <a:spLocks/>
          </p:cNvSpPr>
          <p:nvPr/>
        </p:nvSpPr>
        <p:spPr>
          <a:xfrm>
            <a:off x="426719" y="3545757"/>
            <a:ext cx="7955280" cy="640080"/>
          </a:xfrm>
          <a:prstGeom prst="rect">
            <a:avLst/>
          </a:prstGeom>
        </p:spPr>
        <p:txBody>
          <a:bodyPr/>
          <a:lst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smtClean="0">
                <a:solidFill>
                  <a:srgbClr val="FFFFFF"/>
                </a:solidFill>
              </a:rPr>
              <a:t>#10. </a:t>
            </a:r>
            <a:r>
              <a:rPr lang="en-US" kern="0" dirty="0">
                <a:solidFill>
                  <a:srgbClr val="FFFFFF"/>
                </a:solidFill>
              </a:rPr>
              <a:t>Move towards Security analytics, make data available and accessible for analysis </a:t>
            </a: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a:p>
            <a:endParaRPr lang="en-US" kern="0" dirty="0">
              <a:solidFill>
                <a:srgbClr val="FFFFFF"/>
              </a:solidFill>
            </a:endParaRPr>
          </a:p>
        </p:txBody>
      </p:sp>
      <p:sp>
        <p:nvSpPr>
          <p:cNvPr id="11" name="Content Placeholder 2"/>
          <p:cNvSpPr txBox="1">
            <a:spLocks/>
          </p:cNvSpPr>
          <p:nvPr/>
        </p:nvSpPr>
        <p:spPr>
          <a:xfrm>
            <a:off x="609807" y="4386474"/>
            <a:ext cx="7924386" cy="3200400"/>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800"/>
              </a:spcBef>
            </a:pPr>
            <a:r>
              <a:rPr lang="en-US" sz="1800" kern="0" dirty="0">
                <a:solidFill>
                  <a:srgbClr val="FFFFFF"/>
                </a:solidFill>
              </a:rPr>
              <a:t>IOT, Insider threat detection move us to a new era of security and also a new era of privacy </a:t>
            </a:r>
            <a:r>
              <a:rPr lang="en-US" sz="1800" kern="0" dirty="0" smtClean="0">
                <a:solidFill>
                  <a:srgbClr val="FFFFFF"/>
                </a:solidFill>
              </a:rPr>
              <a:t>concerns.</a:t>
            </a:r>
            <a:endParaRPr lang="en-US" sz="1800" kern="0" dirty="0">
              <a:solidFill>
                <a:srgbClr val="FFFFFF"/>
              </a:solidFill>
            </a:endParaRPr>
          </a:p>
        </p:txBody>
      </p:sp>
    </p:spTree>
    <p:extLst>
      <p:ext uri="{BB962C8B-B14F-4D97-AF65-F5344CB8AC3E}">
        <p14:creationId xmlns:p14="http://schemas.microsoft.com/office/powerpoint/2010/main" val="2919978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6000"/>
          </a:schemeClr>
        </a:solid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987" t="11036" r="-207" b="9558"/>
          <a:stretch/>
        </p:blipFill>
        <p:spPr>
          <a:xfrm>
            <a:off x="0" y="0"/>
            <a:ext cx="9154633" cy="5143500"/>
          </a:xfrm>
          <a:prstGeom prst="rect">
            <a:avLst/>
          </a:prstGeom>
        </p:spPr>
      </p:pic>
      <p:sp>
        <p:nvSpPr>
          <p:cNvPr id="2" name="Title 1"/>
          <p:cNvSpPr>
            <a:spLocks noGrp="1"/>
          </p:cNvSpPr>
          <p:nvPr>
            <p:ph type="title"/>
          </p:nvPr>
        </p:nvSpPr>
        <p:spPr/>
        <p:txBody>
          <a:bodyPr>
            <a:normAutofit/>
          </a:bodyPr>
          <a:lstStyle/>
          <a:p>
            <a:r>
              <a:rPr lang="en-US" dirty="0" smtClean="0">
                <a:solidFill>
                  <a:schemeClr val="tx1"/>
                </a:solidFill>
              </a:rPr>
              <a:t>The future of security</a:t>
            </a:r>
            <a:endParaRPr lang="en-US" dirty="0">
              <a:solidFill>
                <a:schemeClr val="tx1"/>
              </a:solidFill>
            </a:endParaRPr>
          </a:p>
        </p:txBody>
      </p:sp>
      <p:sp>
        <p:nvSpPr>
          <p:cNvPr id="3" name="TextBox 8"/>
          <p:cNvSpPr txBox="1">
            <a:spLocks noChangeArrowheads="1"/>
          </p:cNvSpPr>
          <p:nvPr/>
        </p:nvSpPr>
        <p:spPr bwMode="auto">
          <a:xfrm>
            <a:off x="413970" y="832495"/>
            <a:ext cx="2588660" cy="923330"/>
          </a:xfrm>
          <a:prstGeom prst="rect">
            <a:avLst/>
          </a:prstGeom>
          <a:noFill/>
          <a:ln w="9525">
            <a:noFill/>
            <a:miter lim="800000"/>
            <a:headEnd/>
            <a:tailEnd/>
          </a:ln>
        </p:spPr>
        <p:txBody>
          <a:bodyPr wrap="square">
            <a:spAutoFit/>
          </a:bodyPr>
          <a:lstStyle/>
          <a:p>
            <a:r>
              <a:rPr lang="en-US" sz="1800" b="1" dirty="0">
                <a:solidFill>
                  <a:srgbClr val="FFFFFF"/>
                </a:solidFill>
                <a:latin typeface="Museo Sans For Dell"/>
              </a:rPr>
              <a:t>Prescriptive </a:t>
            </a:r>
            <a:r>
              <a:rPr lang="en-US" sz="1800" b="1" dirty="0" smtClean="0">
                <a:solidFill>
                  <a:srgbClr val="FFFFFF"/>
                </a:solidFill>
                <a:latin typeface="Museo Sans For Dell"/>
              </a:rPr>
              <a:t>Analytics</a:t>
            </a:r>
          </a:p>
          <a:p>
            <a:r>
              <a:rPr lang="en-US" sz="1800" b="1" dirty="0" smtClean="0">
                <a:solidFill>
                  <a:srgbClr val="FFFFFF"/>
                </a:solidFill>
                <a:latin typeface="Museo Sans For Dell"/>
              </a:rPr>
              <a:t>Non-malware based attack detection</a:t>
            </a:r>
            <a:endParaRPr lang="en-US" sz="1800" b="1" dirty="0">
              <a:solidFill>
                <a:srgbClr val="FFFFFF"/>
              </a:solidFill>
              <a:latin typeface="Museo Sans For Dell"/>
            </a:endParaRPr>
          </a:p>
        </p:txBody>
      </p:sp>
      <p:sp>
        <p:nvSpPr>
          <p:cNvPr id="4" name="TextBox 8"/>
          <p:cNvSpPr txBox="1">
            <a:spLocks noChangeArrowheads="1"/>
          </p:cNvSpPr>
          <p:nvPr/>
        </p:nvSpPr>
        <p:spPr bwMode="auto">
          <a:xfrm>
            <a:off x="6722989" y="846565"/>
            <a:ext cx="2245048" cy="646331"/>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Dynamic Identity and Risk Analysis</a:t>
            </a:r>
            <a:endParaRPr lang="en-US" sz="1800" b="1" dirty="0">
              <a:solidFill>
                <a:srgbClr val="00447C"/>
              </a:solidFill>
              <a:latin typeface="Museo Sans For Dell"/>
            </a:endParaRPr>
          </a:p>
        </p:txBody>
      </p:sp>
      <p:sp>
        <p:nvSpPr>
          <p:cNvPr id="5" name="TextBox 8"/>
          <p:cNvSpPr txBox="1">
            <a:spLocks noChangeArrowheads="1"/>
          </p:cNvSpPr>
          <p:nvPr/>
        </p:nvSpPr>
        <p:spPr bwMode="auto">
          <a:xfrm>
            <a:off x="655320" y="2354818"/>
            <a:ext cx="1825560" cy="369332"/>
          </a:xfrm>
          <a:prstGeom prst="rect">
            <a:avLst/>
          </a:prstGeom>
          <a:noFill/>
          <a:ln w="9525">
            <a:noFill/>
            <a:miter lim="800000"/>
            <a:headEnd/>
            <a:tailEnd/>
          </a:ln>
        </p:spPr>
        <p:txBody>
          <a:bodyPr wrap="square">
            <a:spAutoFit/>
          </a:bodyPr>
          <a:lstStyle/>
          <a:p>
            <a:r>
              <a:rPr lang="en-US" sz="1800" b="1" dirty="0" smtClean="0">
                <a:solidFill>
                  <a:srgbClr val="FFFFFF"/>
                </a:solidFill>
                <a:latin typeface="Museo Sans For Dell"/>
              </a:rPr>
              <a:t>Insider Threat</a:t>
            </a:r>
            <a:endParaRPr lang="en-US" sz="1800" b="1" dirty="0">
              <a:solidFill>
                <a:srgbClr val="FFFFFF"/>
              </a:solidFill>
              <a:latin typeface="Museo Sans For Dell"/>
            </a:endParaRPr>
          </a:p>
        </p:txBody>
      </p:sp>
      <p:sp>
        <p:nvSpPr>
          <p:cNvPr id="6" name="TextBox 8"/>
          <p:cNvSpPr txBox="1">
            <a:spLocks noChangeArrowheads="1"/>
          </p:cNvSpPr>
          <p:nvPr/>
        </p:nvSpPr>
        <p:spPr bwMode="auto">
          <a:xfrm>
            <a:off x="646493" y="3358313"/>
            <a:ext cx="2293251" cy="923330"/>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Advanced Malware detection and personalization</a:t>
            </a:r>
            <a:endParaRPr lang="en-US" sz="1800" b="1" dirty="0">
              <a:solidFill>
                <a:srgbClr val="00447C"/>
              </a:solidFill>
              <a:latin typeface="Museo Sans For Dell"/>
            </a:endParaRPr>
          </a:p>
        </p:txBody>
      </p:sp>
      <p:sp>
        <p:nvSpPr>
          <p:cNvPr id="7" name="TextBox 8"/>
          <p:cNvSpPr txBox="1">
            <a:spLocks noChangeArrowheads="1"/>
          </p:cNvSpPr>
          <p:nvPr/>
        </p:nvSpPr>
        <p:spPr bwMode="auto">
          <a:xfrm>
            <a:off x="7097185" y="2105487"/>
            <a:ext cx="2046815" cy="923330"/>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Advanced Data Protection and Classification</a:t>
            </a:r>
            <a:endParaRPr lang="en-US" sz="1800" b="1" dirty="0">
              <a:solidFill>
                <a:srgbClr val="00447C"/>
              </a:solidFill>
              <a:latin typeface="Museo Sans For Dell"/>
            </a:endParaRPr>
          </a:p>
        </p:txBody>
      </p:sp>
      <p:sp>
        <p:nvSpPr>
          <p:cNvPr id="8" name="TextBox 8"/>
          <p:cNvSpPr txBox="1">
            <a:spLocks noChangeArrowheads="1"/>
          </p:cNvSpPr>
          <p:nvPr/>
        </p:nvSpPr>
        <p:spPr bwMode="auto">
          <a:xfrm>
            <a:off x="6722990" y="3821026"/>
            <a:ext cx="2301985" cy="646331"/>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Human-Centric Security</a:t>
            </a:r>
          </a:p>
        </p:txBody>
      </p:sp>
      <p:sp>
        <p:nvSpPr>
          <p:cNvPr id="10" name="Line 33"/>
          <p:cNvSpPr>
            <a:spLocks noChangeShapeType="1"/>
          </p:cNvSpPr>
          <p:nvPr/>
        </p:nvSpPr>
        <p:spPr bwMode="auto">
          <a:xfrm rot="5400000" flipV="1">
            <a:off x="6969994" y="2362760"/>
            <a:ext cx="0" cy="334356"/>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12" name="Oval 11"/>
          <p:cNvSpPr>
            <a:spLocks noChangeArrowheads="1"/>
          </p:cNvSpPr>
          <p:nvPr/>
        </p:nvSpPr>
        <p:spPr bwMode="auto">
          <a:xfrm rot="13835858" flipH="1">
            <a:off x="3008174" y="1153214"/>
            <a:ext cx="2755795" cy="1839542"/>
          </a:xfrm>
          <a:prstGeom prst="ellipse">
            <a:avLst/>
          </a:prstGeom>
          <a:solidFill>
            <a:schemeClr val="accent3">
              <a:alpha val="95000"/>
            </a:schemeClr>
          </a:solidFill>
          <a:ln w="9525">
            <a:noFill/>
            <a:round/>
            <a:headEnd/>
            <a:tailEnd/>
          </a:ln>
          <a:effectLst/>
        </p:spPr>
        <p:txBody>
          <a:bodyPr anchor="ctr"/>
          <a:lstStyle/>
          <a:p>
            <a:pPr algn="ctr" fontAlgn="auto">
              <a:spcBef>
                <a:spcPts val="0"/>
              </a:spcBef>
              <a:spcAft>
                <a:spcPts val="0"/>
              </a:spcAft>
            </a:pPr>
            <a:endParaRPr lang="en-US" sz="1800" kern="0">
              <a:solidFill>
                <a:sysClr val="window" lastClr="FFFFFF"/>
              </a:solidFill>
              <a:latin typeface="Museo Sans For Dell"/>
            </a:endParaRPr>
          </a:p>
        </p:txBody>
      </p:sp>
      <p:sp>
        <p:nvSpPr>
          <p:cNvPr id="13" name="Oval 12"/>
          <p:cNvSpPr>
            <a:spLocks/>
          </p:cNvSpPr>
          <p:nvPr/>
        </p:nvSpPr>
        <p:spPr bwMode="auto">
          <a:xfrm rot="11085116" flipH="1">
            <a:off x="2743623" y="1643015"/>
            <a:ext cx="2755793" cy="1837197"/>
          </a:xfrm>
          <a:prstGeom prst="ellipse">
            <a:avLst/>
          </a:prstGeom>
          <a:solidFill>
            <a:schemeClr val="accent2">
              <a:alpha val="95000"/>
            </a:schemeClr>
          </a:solidFill>
          <a:ln w="9525">
            <a:noFill/>
            <a:round/>
            <a:headEnd/>
            <a:tailEnd/>
          </a:ln>
          <a:effectLst/>
        </p:spPr>
        <p:txBody>
          <a:bodyPr anchor="ctr"/>
          <a:lstStyle/>
          <a:p>
            <a:pPr algn="ctr" fontAlgn="auto">
              <a:spcBef>
                <a:spcPts val="0"/>
              </a:spcBef>
              <a:spcAft>
                <a:spcPts val="0"/>
              </a:spcAft>
              <a:defRPr/>
            </a:pPr>
            <a:endParaRPr lang="en-US" sz="1800" kern="0">
              <a:solidFill>
                <a:srgbClr val="444444"/>
              </a:solidFill>
              <a:latin typeface="Museo Sans For Dell"/>
            </a:endParaRPr>
          </a:p>
        </p:txBody>
      </p:sp>
      <p:sp>
        <p:nvSpPr>
          <p:cNvPr id="14" name="Oval 13"/>
          <p:cNvSpPr>
            <a:spLocks noChangeArrowheads="1"/>
          </p:cNvSpPr>
          <p:nvPr/>
        </p:nvSpPr>
        <p:spPr bwMode="auto">
          <a:xfrm rot="7858936" flipH="1">
            <a:off x="2987643" y="2212007"/>
            <a:ext cx="2755795" cy="1838368"/>
          </a:xfrm>
          <a:prstGeom prst="ellipse">
            <a:avLst/>
          </a:prstGeom>
          <a:solidFill>
            <a:schemeClr val="accent6">
              <a:alpha val="95000"/>
            </a:schemeClr>
          </a:solidFill>
          <a:ln w="9525">
            <a:noFill/>
            <a:round/>
            <a:headEnd/>
            <a:tailEnd/>
          </a:ln>
          <a:effectLst/>
        </p:spPr>
        <p:txBody>
          <a:bodyPr anchor="ctr"/>
          <a:lstStyle/>
          <a:p>
            <a:pPr algn="ctr" fontAlgn="auto">
              <a:spcBef>
                <a:spcPts val="0"/>
              </a:spcBef>
              <a:spcAft>
                <a:spcPts val="0"/>
              </a:spcAft>
              <a:defRPr/>
            </a:pPr>
            <a:endParaRPr lang="en-US" sz="1800" kern="0">
              <a:solidFill>
                <a:srgbClr val="444444"/>
              </a:solidFill>
              <a:latin typeface="Museo Sans For Dell"/>
            </a:endParaRPr>
          </a:p>
        </p:txBody>
      </p:sp>
      <p:sp>
        <p:nvSpPr>
          <p:cNvPr id="15" name="Oval 14"/>
          <p:cNvSpPr>
            <a:spLocks noChangeArrowheads="1"/>
          </p:cNvSpPr>
          <p:nvPr/>
        </p:nvSpPr>
        <p:spPr bwMode="auto">
          <a:xfrm rot="13741064">
            <a:off x="3827638" y="2212007"/>
            <a:ext cx="2755795" cy="1838368"/>
          </a:xfrm>
          <a:prstGeom prst="ellipse">
            <a:avLst/>
          </a:prstGeom>
          <a:solidFill>
            <a:srgbClr val="0185C3">
              <a:alpha val="95000"/>
            </a:srgbClr>
          </a:solidFill>
          <a:ln w="9525">
            <a:noFill/>
            <a:round/>
            <a:headEnd/>
            <a:tailEnd/>
          </a:ln>
          <a:effectLst/>
        </p:spPr>
        <p:txBody>
          <a:bodyPr anchor="ctr"/>
          <a:lstStyle/>
          <a:p>
            <a:pPr algn="ctr" fontAlgn="auto">
              <a:spcBef>
                <a:spcPts val="0"/>
              </a:spcBef>
              <a:spcAft>
                <a:spcPts val="0"/>
              </a:spcAft>
              <a:defRPr/>
            </a:pPr>
            <a:endParaRPr lang="en-US" sz="1800" kern="0">
              <a:solidFill>
                <a:srgbClr val="444444"/>
              </a:solidFill>
              <a:latin typeface="Museo Sans For Dell"/>
            </a:endParaRPr>
          </a:p>
        </p:txBody>
      </p:sp>
      <p:sp>
        <p:nvSpPr>
          <p:cNvPr id="16" name="Oval 15"/>
          <p:cNvSpPr>
            <a:spLocks/>
          </p:cNvSpPr>
          <p:nvPr/>
        </p:nvSpPr>
        <p:spPr bwMode="auto">
          <a:xfrm rot="10514884">
            <a:off x="4071660" y="1643015"/>
            <a:ext cx="2755793" cy="1837197"/>
          </a:xfrm>
          <a:prstGeom prst="ellipse">
            <a:avLst/>
          </a:prstGeom>
          <a:solidFill>
            <a:schemeClr val="accent5">
              <a:alpha val="95000"/>
            </a:schemeClr>
          </a:solidFill>
          <a:ln w="9525">
            <a:noFill/>
            <a:round/>
            <a:headEnd/>
            <a:tailEnd/>
          </a:ln>
          <a:effectLst/>
        </p:spPr>
        <p:txBody>
          <a:bodyPr anchor="ctr"/>
          <a:lstStyle/>
          <a:p>
            <a:pPr algn="ctr" fontAlgn="auto">
              <a:spcBef>
                <a:spcPts val="0"/>
              </a:spcBef>
              <a:spcAft>
                <a:spcPts val="0"/>
              </a:spcAft>
              <a:defRPr/>
            </a:pPr>
            <a:endParaRPr lang="en-US" sz="1800" kern="0">
              <a:solidFill>
                <a:srgbClr val="444444"/>
              </a:solidFill>
              <a:latin typeface="Museo Sans For Dell"/>
            </a:endParaRPr>
          </a:p>
        </p:txBody>
      </p:sp>
      <p:sp>
        <p:nvSpPr>
          <p:cNvPr id="17" name="Oval 16"/>
          <p:cNvSpPr>
            <a:spLocks noChangeArrowheads="1"/>
          </p:cNvSpPr>
          <p:nvPr/>
        </p:nvSpPr>
        <p:spPr bwMode="auto">
          <a:xfrm rot="7764142">
            <a:off x="3807108" y="1153214"/>
            <a:ext cx="2755795" cy="1839542"/>
          </a:xfrm>
          <a:prstGeom prst="ellipse">
            <a:avLst/>
          </a:prstGeom>
          <a:solidFill>
            <a:srgbClr val="7AB800">
              <a:alpha val="95000"/>
            </a:srgbClr>
          </a:solidFill>
          <a:ln w="9525">
            <a:noFill/>
            <a:round/>
            <a:headEnd/>
            <a:tailEnd/>
          </a:ln>
          <a:effectLst/>
        </p:spPr>
        <p:txBody>
          <a:bodyPr anchor="ctr"/>
          <a:lstStyle/>
          <a:p>
            <a:pPr algn="ctr" fontAlgn="auto">
              <a:spcBef>
                <a:spcPts val="0"/>
              </a:spcBef>
              <a:spcAft>
                <a:spcPts val="0"/>
              </a:spcAft>
              <a:defRPr/>
            </a:pPr>
            <a:endParaRPr lang="en-US" sz="1800" kern="0">
              <a:solidFill>
                <a:sysClr val="window" lastClr="FFFFFF"/>
              </a:solidFill>
              <a:latin typeface="Museo Sans For Dell"/>
            </a:endParaRPr>
          </a:p>
        </p:txBody>
      </p:sp>
      <p:sp>
        <p:nvSpPr>
          <p:cNvPr id="18" name="Line 33"/>
          <p:cNvSpPr>
            <a:spLocks noChangeShapeType="1"/>
          </p:cNvSpPr>
          <p:nvPr/>
        </p:nvSpPr>
        <p:spPr bwMode="auto">
          <a:xfrm rot="5400000" flipV="1">
            <a:off x="3123733" y="873410"/>
            <a:ext cx="0" cy="534968"/>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19" name="Line 33"/>
          <p:cNvSpPr>
            <a:spLocks noChangeShapeType="1"/>
          </p:cNvSpPr>
          <p:nvPr/>
        </p:nvSpPr>
        <p:spPr bwMode="auto">
          <a:xfrm rot="5400000" flipV="1">
            <a:off x="2939744" y="3448709"/>
            <a:ext cx="0" cy="534968"/>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20" name="Line 33"/>
          <p:cNvSpPr>
            <a:spLocks noChangeShapeType="1"/>
          </p:cNvSpPr>
          <p:nvPr/>
        </p:nvSpPr>
        <p:spPr bwMode="auto">
          <a:xfrm rot="5400000" flipV="1">
            <a:off x="6446170" y="873410"/>
            <a:ext cx="0" cy="534968"/>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21" name="Line 33"/>
          <p:cNvSpPr>
            <a:spLocks noChangeShapeType="1"/>
          </p:cNvSpPr>
          <p:nvPr/>
        </p:nvSpPr>
        <p:spPr bwMode="auto">
          <a:xfrm rot="5400000" flipV="1">
            <a:off x="6446170" y="3869707"/>
            <a:ext cx="0" cy="534968"/>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22" name="Line 33"/>
          <p:cNvSpPr>
            <a:spLocks noChangeShapeType="1"/>
          </p:cNvSpPr>
          <p:nvPr/>
        </p:nvSpPr>
        <p:spPr bwMode="auto">
          <a:xfrm rot="5400000" flipV="1">
            <a:off x="2582312" y="2362760"/>
            <a:ext cx="0" cy="334356"/>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grpSp>
        <p:nvGrpSpPr>
          <p:cNvPr id="27" name="Security Intelligence circle"/>
          <p:cNvGrpSpPr/>
          <p:nvPr/>
        </p:nvGrpSpPr>
        <p:grpSpPr>
          <a:xfrm>
            <a:off x="4065167" y="1923779"/>
            <a:ext cx="1449259" cy="1386616"/>
            <a:chOff x="3684168" y="1923779"/>
            <a:chExt cx="1449259" cy="1386616"/>
          </a:xfrm>
        </p:grpSpPr>
        <p:sp>
          <p:nvSpPr>
            <p:cNvPr id="23" name="Oval 22"/>
            <p:cNvSpPr/>
            <p:nvPr/>
          </p:nvSpPr>
          <p:spPr>
            <a:xfrm>
              <a:off x="3722041" y="1923779"/>
              <a:ext cx="1386615" cy="1386616"/>
            </a:xfrm>
            <a:prstGeom prst="ellipse">
              <a:avLst/>
            </a:prstGeom>
            <a:solidFill>
              <a:srgbClr val="00447C"/>
            </a:solidFill>
            <a:effectLst/>
          </p:spPr>
          <p:txBody>
            <a:bodyPr wrap="square" rtlCol="0" anchor="ctr">
              <a:normAutofit/>
            </a:bodyPr>
            <a:lstStyle/>
            <a:p>
              <a:pPr algn="ctr">
                <a:lnSpc>
                  <a:spcPct val="90000"/>
                </a:lnSpc>
                <a:spcBef>
                  <a:spcPts val="100"/>
                </a:spcBef>
                <a:spcAft>
                  <a:spcPts val="100"/>
                </a:spcAft>
              </a:pPr>
              <a:endParaRPr lang="en-US" sz="2000" dirty="0" smtClean="0">
                <a:solidFill>
                  <a:srgbClr val="444444"/>
                </a:solidFill>
                <a:latin typeface="Museo Sans For Dell"/>
              </a:endParaRPr>
            </a:p>
          </p:txBody>
        </p:sp>
        <p:sp>
          <p:nvSpPr>
            <p:cNvPr id="24" name="TextBox 23"/>
            <p:cNvSpPr txBox="1"/>
            <p:nvPr/>
          </p:nvSpPr>
          <p:spPr>
            <a:xfrm>
              <a:off x="3684168" y="2263340"/>
              <a:ext cx="1449259" cy="757130"/>
            </a:xfrm>
            <a:prstGeom prst="rect">
              <a:avLst/>
            </a:prstGeom>
            <a:noFill/>
          </p:spPr>
          <p:txBody>
            <a:bodyPr wrap="square" rtlCol="0">
              <a:spAutoFit/>
            </a:bodyPr>
            <a:lstStyle/>
            <a:p>
              <a:pPr algn="ctr">
                <a:lnSpc>
                  <a:spcPct val="90000"/>
                </a:lnSpc>
                <a:spcBef>
                  <a:spcPts val="300"/>
                </a:spcBef>
                <a:spcAft>
                  <a:spcPts val="300"/>
                </a:spcAft>
                <a:buClr>
                  <a:srgbClr val="0085C3"/>
                </a:buClr>
              </a:pPr>
              <a:r>
                <a:rPr lang="en-US" sz="1600" b="1" dirty="0" smtClean="0">
                  <a:solidFill>
                    <a:srgbClr val="FFFFFF"/>
                  </a:solidFill>
                  <a:latin typeface="Museo Sans For Dell"/>
                </a:rPr>
                <a:t>Security Intelligence R&amp;D</a:t>
              </a:r>
            </a:p>
          </p:txBody>
        </p:sp>
      </p:grpSp>
      <p:sp>
        <p:nvSpPr>
          <p:cNvPr id="26" name="TextBox 8"/>
          <p:cNvSpPr txBox="1">
            <a:spLocks noChangeArrowheads="1"/>
          </p:cNvSpPr>
          <p:nvPr/>
        </p:nvSpPr>
        <p:spPr bwMode="auto">
          <a:xfrm>
            <a:off x="1369870" y="4281643"/>
            <a:ext cx="1632760" cy="369332"/>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IOT Security</a:t>
            </a:r>
            <a:endParaRPr lang="en-US" sz="1800" b="1" dirty="0">
              <a:solidFill>
                <a:srgbClr val="00447C"/>
              </a:solidFill>
              <a:latin typeface="Museo Sans For Dell"/>
            </a:endParaRPr>
          </a:p>
        </p:txBody>
      </p:sp>
      <p:sp>
        <p:nvSpPr>
          <p:cNvPr id="28" name="Line 33"/>
          <p:cNvSpPr>
            <a:spLocks noChangeShapeType="1"/>
          </p:cNvSpPr>
          <p:nvPr/>
        </p:nvSpPr>
        <p:spPr bwMode="auto">
          <a:xfrm rot="5400000" flipH="1" flipV="1">
            <a:off x="3153322" y="4076013"/>
            <a:ext cx="176718" cy="603873"/>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30" name="TextBox 8"/>
          <p:cNvSpPr txBox="1">
            <a:spLocks noChangeArrowheads="1"/>
          </p:cNvSpPr>
          <p:nvPr/>
        </p:nvSpPr>
        <p:spPr bwMode="auto">
          <a:xfrm>
            <a:off x="5328548" y="4524812"/>
            <a:ext cx="2074651" cy="646331"/>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Security Orchestration</a:t>
            </a:r>
            <a:endParaRPr lang="en-US" sz="1800" b="1" dirty="0">
              <a:solidFill>
                <a:srgbClr val="00447C"/>
              </a:solidFill>
              <a:latin typeface="Museo Sans For Dell"/>
            </a:endParaRPr>
          </a:p>
        </p:txBody>
      </p:sp>
      <p:sp>
        <p:nvSpPr>
          <p:cNvPr id="31" name="Line 33"/>
          <p:cNvSpPr>
            <a:spLocks noChangeShapeType="1"/>
          </p:cNvSpPr>
          <p:nvPr/>
        </p:nvSpPr>
        <p:spPr bwMode="auto">
          <a:xfrm rot="5400000" flipH="1" flipV="1">
            <a:off x="5626117" y="4435929"/>
            <a:ext cx="177766" cy="0"/>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
        <p:nvSpPr>
          <p:cNvPr id="29" name="TextBox 8"/>
          <p:cNvSpPr txBox="1">
            <a:spLocks noChangeArrowheads="1"/>
          </p:cNvSpPr>
          <p:nvPr/>
        </p:nvSpPr>
        <p:spPr bwMode="auto">
          <a:xfrm>
            <a:off x="3305139" y="4663311"/>
            <a:ext cx="1632760" cy="369332"/>
          </a:xfrm>
          <a:prstGeom prst="rect">
            <a:avLst/>
          </a:prstGeom>
          <a:noFill/>
          <a:ln w="9525">
            <a:noFill/>
            <a:miter lim="800000"/>
            <a:headEnd/>
            <a:tailEnd/>
          </a:ln>
        </p:spPr>
        <p:txBody>
          <a:bodyPr wrap="square">
            <a:spAutoFit/>
          </a:bodyPr>
          <a:lstStyle/>
          <a:p>
            <a:r>
              <a:rPr lang="en-US" sz="1800" b="1" dirty="0" smtClean="0">
                <a:solidFill>
                  <a:srgbClr val="00447C"/>
                </a:solidFill>
                <a:latin typeface="Museo Sans For Dell"/>
              </a:rPr>
              <a:t>Deception</a:t>
            </a:r>
            <a:endParaRPr lang="en-US" sz="1800" b="1" dirty="0">
              <a:solidFill>
                <a:srgbClr val="00447C"/>
              </a:solidFill>
              <a:latin typeface="Museo Sans For Dell"/>
            </a:endParaRPr>
          </a:p>
        </p:txBody>
      </p:sp>
      <p:sp>
        <p:nvSpPr>
          <p:cNvPr id="32" name="Line 33"/>
          <p:cNvSpPr>
            <a:spLocks noChangeShapeType="1"/>
          </p:cNvSpPr>
          <p:nvPr/>
        </p:nvSpPr>
        <p:spPr bwMode="auto">
          <a:xfrm rot="5400000" flipH="1" flipV="1">
            <a:off x="3863786" y="4514460"/>
            <a:ext cx="273026" cy="3"/>
          </a:xfrm>
          <a:prstGeom prst="line">
            <a:avLst/>
          </a:prstGeom>
          <a:noFill/>
          <a:ln w="19050">
            <a:solidFill>
              <a:schemeClr val="accent3"/>
            </a:solidFill>
            <a:prstDash val="sysDot"/>
            <a:round/>
            <a:headEnd/>
            <a:tailEnd/>
          </a:ln>
          <a:effectLst/>
        </p:spPr>
        <p:txBody>
          <a:bodyPr/>
          <a:lstStyle/>
          <a:p>
            <a:pPr fontAlgn="auto">
              <a:spcBef>
                <a:spcPts val="0"/>
              </a:spcBef>
              <a:spcAft>
                <a:spcPts val="0"/>
              </a:spcAft>
              <a:defRPr/>
            </a:pPr>
            <a:endParaRPr lang="da-DK" kern="0">
              <a:solidFill>
                <a:srgbClr val="444444"/>
              </a:solidFill>
              <a:latin typeface="Museo Sans For Dell"/>
              <a:cs typeface="ＭＳ Ｐゴシック" pitchFamily="-108" charset="-128"/>
            </a:endParaRPr>
          </a:p>
        </p:txBody>
      </p:sp>
    </p:spTree>
    <p:extLst>
      <p:ext uri="{BB962C8B-B14F-4D97-AF65-F5344CB8AC3E}">
        <p14:creationId xmlns:p14="http://schemas.microsoft.com/office/powerpoint/2010/main" val="1094996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2" presetClass="entr" presetSubtype="2"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22" presetClass="entr" presetSubtype="2" fill="hold" grpId="0" nodeType="withEffect">
                                  <p:stCondLst>
                                    <p:cond delay="40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22" presetClass="entr" presetSubtype="2"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par>
                                <p:cTn id="44" presetID="22" presetClass="entr" presetSubtype="8" fill="hold" grpId="0" nodeType="withEffect">
                                  <p:stCondLst>
                                    <p:cond delay="70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par>
                                <p:cTn id="53" presetID="22" presetClass="entr" presetSubtype="8" fill="hold" grpId="0" nodeType="withEffect">
                                  <p:stCondLst>
                                    <p:cond delay="80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par>
                                <p:cTn id="59" presetID="10" presetClass="entr" presetSubtype="0" fill="hold" grpId="0" nodeType="withEffect">
                                  <p:stCondLst>
                                    <p:cond delay="4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500"/>
                                        <p:tgtEl>
                                          <p:spTgt spid="28"/>
                                        </p:tgtEl>
                                      </p:cBhvr>
                                    </p:animEffect>
                                  </p:childTnLst>
                                </p:cTn>
                              </p:par>
                              <p:par>
                                <p:cTn id="65" presetID="10" presetClass="entr" presetSubtype="0" fill="hold" grpId="0" nodeType="withEffect">
                                  <p:stCondLst>
                                    <p:cond delay="4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500"/>
                                        <p:tgtEl>
                                          <p:spTgt spid="3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32"/>
                                        </p:tgtEl>
                                        <p:attrNameLst>
                                          <p:attrName>style.visibility</p:attrName>
                                        </p:attrNameLst>
                                      </p:cBhvr>
                                      <p:to>
                                        <p:strVal val="visible"/>
                                      </p:to>
                                    </p:set>
                                    <p:animEffect transition="in" filter="wipe(right)">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p:bldP spid="28" grpId="0" animBg="1"/>
      <p:bldP spid="30" grpId="0"/>
      <p:bldP spid="31" grpId="0" animBg="1"/>
      <p:bldP spid="29"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95522"/>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 PPT 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ell PPT Template" id="{22D8CDAB-CF48-4349-9015-3DF66AC17F3E}" vid="{D9A352C6-AA3E-4AE7-BF21-17AD1211AD83}"/>
    </a:ext>
  </a:extLst>
</a:theme>
</file>

<file path=ppt/theme/theme2.xml><?xml version="1.0" encoding="utf-8"?>
<a:theme xmlns:a="http://schemas.openxmlformats.org/drawingml/2006/main" name="Dell_Template 16x9_final_MuseoEmbedded">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Dell_Master_Template_16x9_Manual Page X of Y" id="{186290C0-6CA0-47DA-9200-5E0C9AF5FDBA}" vid="{F21BBC07-D25C-4191-ACF0-1B205FF2202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2.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873BDD3-AA35-4F19-A12A-C6462BECFBD1}">
  <ds:schemaRefs>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Dell PPT Template</Template>
  <TotalTime>13</TotalTime>
  <Words>533</Words>
  <Application>Microsoft Office PowerPoint</Application>
  <PresentationFormat>On-screen Show (16:9)</PresentationFormat>
  <Paragraphs>87</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Dell PPT Template</vt:lpstr>
      <vt:lpstr>Dell_Template 16x9_final_MuseoEmbedded</vt:lpstr>
      <vt:lpstr>EU GDPR a Cyber Security Perspective</vt:lpstr>
      <vt:lpstr>2016 : We’re in the middle of a perfect storm.</vt:lpstr>
      <vt:lpstr>PowerPoint Presentation</vt:lpstr>
      <vt:lpstr>PowerPoint Presentation</vt:lpstr>
      <vt:lpstr>PowerPoint Presentation</vt:lpstr>
      <vt:lpstr>PowerPoint Presentation</vt:lpstr>
      <vt:lpstr>PowerPoint Presentation</vt:lpstr>
      <vt:lpstr>The future of security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template do I use? Dell or Dell EMC?  Use the Dell template for all client product and solutions content, as well as for all corporate content (HR, Legal, IT, Corporate Social Responsibility, etc.)  Use the Dell EMC template for all enterprise and data center content, as well as for any communications focused solely on commercial/institutional customers and channel partners.    Where can I find the Dell Technologies template?  There is no Dell Technologies template available for general use. Dell Technologies refers to our family of brands, and it’s use in internal and external materials is governed by the CMO’s office. Do not replace the Dell or Dell EMC logo with the Dell Technologies logo. If you believe you need to use the Dell Technologies branding and template, please reach out to Corporate.Brand.Team@dell.com. </dc:title>
  <dc:creator>Timothy Brown</dc:creator>
  <cp:keywords>Internal Use</cp:keywords>
  <cp:lastModifiedBy>Timothy Brown</cp:lastModifiedBy>
  <cp:revision>3</cp:revision>
  <cp:lastPrinted>2014-02-14T16:26:12Z</cp:lastPrinted>
  <dcterms:created xsi:type="dcterms:W3CDTF">2016-09-15T12:10:49Z</dcterms:created>
  <dcterms:modified xsi:type="dcterms:W3CDTF">2016-09-15T12:24:32Z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fed52720-16e5-44ea-a0bf-af538b9b0584</vt:lpwstr>
  </property>
  <property fmtid="{D5CDD505-2E9C-101B-9397-08002B2CF9AE}" pid="4" name="DocumentMarkings">
    <vt:lpwstr>&lt;SPAN style="FONT-FAMILY: museo sans for dell; COLOR: rgb(170,170,170); FONT-SIZE: 8.5pt"&gt; &lt;P align=left&gt;Dell - Internal Use - Confidential  &lt;/P&gt;&lt;/SPAN&gt;;&lt;SPAN style="FONT-FAMILY: museo sans for dell; COLOR: rgb(170,170,170); FONT-SIZE: 8.5pt"&gt; &lt;P align=le</vt:lpwstr>
  </property>
  <property fmtid="{D5CDD505-2E9C-101B-9397-08002B2CF9AE}" pid="5" name="Document Editor">
    <vt:lpwstr>Angele_Davidson</vt:lpwstr>
  </property>
  <property fmtid="{D5CDD505-2E9C-101B-9397-08002B2CF9AE}" pid="6" name="DellVisualMarkingsPPT">
    <vt:lpwstr>Classification Footer</vt:lpwstr>
  </property>
  <property fmtid="{D5CDD505-2E9C-101B-9397-08002B2CF9AE}" pid="7" name="DellClassification">
    <vt:lpwstr>Internal Use</vt:lpwstr>
  </property>
  <property fmtid="{D5CDD505-2E9C-101B-9397-08002B2CF9AE}" pid="8" name="DellSubLabels">
    <vt:lpwstr/>
  </property>
  <property fmtid="{D5CDD505-2E9C-101B-9397-08002B2CF9AE}" pid="9" name="DellVisual Markings (PPT)">
    <vt:lpwstr>Classification Footer</vt:lpwstr>
  </property>
  <property fmtid="{D5CDD505-2E9C-101B-9397-08002B2CF9AE}" pid="10" name="titusconfig">
    <vt:lpwstr>0.6CorpGlobal</vt:lpwstr>
  </property>
</Properties>
</file>