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9" r:id="rId4"/>
    <p:sldId id="266" r:id="rId5"/>
    <p:sldId id="270" r:id="rId6"/>
    <p:sldId id="265" r:id="rId7"/>
    <p:sldId id="271" r:id="rId8"/>
    <p:sldId id="262" r:id="rId9"/>
    <p:sldId id="267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948"/>
    <a:srgbClr val="76C76C"/>
    <a:srgbClr val="26D85D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customers</c:v>
                </c:pt>
              </c:strCache>
            </c:strRef>
          </c:tx>
          <c:spPr>
            <a:solidFill>
              <a:srgbClr val="54B94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pattFill prst="ltUpDiag">
                <a:fgClr>
                  <a:srgbClr val="54B943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8E-4096-8224-90A2437D528D}"/>
              </c:ext>
            </c:extLst>
          </c:dPt>
          <c:dLbls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8E-4096-8224-90A2437D528D}"/>
                </c:ext>
              </c:extLst>
            </c:dLbl>
            <c:dLbl>
              <c:idx val="9"/>
              <c:layout>
                <c:manualLayout>
                  <c:x val="-3.3814430134994126E-3"/>
                  <c:y val="1.86929368664455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235000</a:t>
                    </a:r>
                    <a:br>
                      <a:rPr lang="en-US" dirty="0"/>
                    </a:br>
                    <a:r>
                      <a:rPr lang="en-US" dirty="0"/>
                      <a:t>(plan)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9222707428232"/>
                      <c:h val="0.20128048310377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38E-4096-8224-90A2437D5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297</c:v>
                </c:pt>
                <c:pt idx="1">
                  <c:v>1280</c:v>
                </c:pt>
                <c:pt idx="2">
                  <c:v>5825</c:v>
                </c:pt>
                <c:pt idx="3">
                  <c:v>15216</c:v>
                </c:pt>
                <c:pt idx="4">
                  <c:v>32497</c:v>
                </c:pt>
                <c:pt idx="5">
                  <c:v>57057</c:v>
                </c:pt>
                <c:pt idx="6">
                  <c:v>91055</c:v>
                </c:pt>
                <c:pt idx="7">
                  <c:v>130000</c:v>
                </c:pt>
                <c:pt idx="8">
                  <c:v>183000</c:v>
                </c:pt>
                <c:pt idx="9">
                  <c:v>235000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E-4096-8224-90A2437D5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72111544"/>
        <c:axId val="325523024"/>
      </c:barChart>
      <c:catAx>
        <c:axId val="37211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523024"/>
        <c:crosses val="autoZero"/>
        <c:auto val="1"/>
        <c:lblAlgn val="ctr"/>
        <c:lblOffset val="100"/>
        <c:noMultiLvlLbl val="0"/>
      </c:catAx>
      <c:valAx>
        <c:axId val="325523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1115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63F19-5C0A-4F91-9C02-0DB4577EE387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2DCB0-1C82-4833-A1B6-44846CA7C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7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A88B9D-D0F4-4820-90F4-169A79443E8D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191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5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88B9D-D0F4-4820-90F4-169A79443E8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1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E49C33-A899-4080-B833-E3FCF70FA0F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754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49C33-A899-4080-B833-E3FCF70FA0F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1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1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5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0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8673" y="2398283"/>
            <a:ext cx="9807572" cy="997196"/>
          </a:xfrm>
        </p:spPr>
        <p:txBody>
          <a:bodyPr/>
          <a:lstStyle>
            <a:lvl1pPr marL="0" indent="0">
              <a:buNone/>
              <a:defRPr sz="7200" i="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Click to edit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18670" y="3636673"/>
            <a:ext cx="7515595" cy="443199"/>
          </a:xfrm>
        </p:spPr>
        <p:txBody>
          <a:bodyPr/>
          <a:lstStyle>
            <a:lvl1pPr marL="0" indent="0">
              <a:buNone/>
              <a:defRPr sz="3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26807" y="323579"/>
            <a:ext cx="11479551" cy="6146277"/>
            <a:chOff x="218660" y="-1311627"/>
            <a:chExt cx="11512685" cy="6164019"/>
          </a:xfrm>
        </p:grpSpPr>
        <p:pic>
          <p:nvPicPr>
            <p:cNvPr id="13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660" y="-1311627"/>
              <a:ext cx="1440158" cy="552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340" y="4299942"/>
              <a:ext cx="702268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56018" y="4324097"/>
              <a:ext cx="1875327" cy="491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80202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7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8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0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066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5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10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98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6743-064A-45E6-B435-62F99C24C459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5122-A6EC-443D-8AE6-811D3C7BB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7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26" Type="http://schemas.openxmlformats.org/officeDocument/2006/relationships/image" Target="../media/image40.gif"/><Relationship Id="rId39" Type="http://schemas.openxmlformats.org/officeDocument/2006/relationships/image" Target="../media/image53.png"/><Relationship Id="rId3" Type="http://schemas.openxmlformats.org/officeDocument/2006/relationships/image" Target="../media/image22.jpeg"/><Relationship Id="rId21" Type="http://schemas.openxmlformats.org/officeDocument/2006/relationships/hyperlink" Target="http://www.veeam.com/success-stories/building-materials-manufacturer-picks-veeam.html" TargetMode="External"/><Relationship Id="rId34" Type="http://schemas.openxmlformats.org/officeDocument/2006/relationships/image" Target="../media/image48.png"/><Relationship Id="rId42" Type="http://schemas.openxmlformats.org/officeDocument/2006/relationships/image" Target="../media/image5.png"/><Relationship Id="rId47" Type="http://schemas.openxmlformats.org/officeDocument/2006/relationships/image" Target="../media/image59.png"/><Relationship Id="rId7" Type="http://schemas.openxmlformats.org/officeDocument/2006/relationships/image" Target="../media/image25.gif"/><Relationship Id="rId12" Type="http://schemas.openxmlformats.org/officeDocument/2006/relationships/image" Target="../media/image30.png"/><Relationship Id="rId17" Type="http://schemas.openxmlformats.org/officeDocument/2006/relationships/hyperlink" Target="http://www.veeam.com/de/success-stories/fuhrender-telekommunikationsanbieter-wahlt-veeam-fur-vmware-backup-und-monitoring.html" TargetMode="External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20" Type="http://schemas.openxmlformats.org/officeDocument/2006/relationships/image" Target="../media/image35.jpe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jpeg"/><Relationship Id="rId40" Type="http://schemas.openxmlformats.org/officeDocument/2006/relationships/image" Target="../media/image54.jpeg"/><Relationship Id="rId45" Type="http://schemas.openxmlformats.org/officeDocument/2006/relationships/image" Target="../media/image58.png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10" Type="http://schemas.openxmlformats.org/officeDocument/2006/relationships/image" Target="../media/image28.png"/><Relationship Id="rId19" Type="http://schemas.openxmlformats.org/officeDocument/2006/relationships/hyperlink" Target="http://www.veeam.com/de/success-stories/veeam-backup-replication-liefert-der-sncf-datenwiederherstellung.html" TargetMode="External"/><Relationship Id="rId31" Type="http://schemas.openxmlformats.org/officeDocument/2006/relationships/image" Target="../media/image45.png"/><Relationship Id="rId44" Type="http://schemas.openxmlformats.org/officeDocument/2006/relationships/image" Target="../media/image57.png"/><Relationship Id="rId4" Type="http://schemas.openxmlformats.org/officeDocument/2006/relationships/hyperlink" Target="http://www.veeam.com/de/success-stories/80-schnellere-backups-98-verbesserte-rto.html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veeam.com/de/success-stories/it-team-erreicht-mit-veeam-backup-and-replication-5-minuten-rto.html" TargetMode="External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jpeg"/><Relationship Id="rId35" Type="http://schemas.openxmlformats.org/officeDocument/2006/relationships/image" Target="../media/image49.png"/><Relationship Id="rId43" Type="http://schemas.openxmlformats.org/officeDocument/2006/relationships/image" Target="../media/image56.png"/><Relationship Id="rId48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90816"/>
            <a:ext cx="12192000" cy="2072031"/>
          </a:xfrm>
          <a:prstGeom prst="rect">
            <a:avLst/>
          </a:prstGeom>
          <a:solidFill>
            <a:srgbClr val="26D8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855"/>
            <a:ext cx="12192000" cy="374867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308841" y="4691595"/>
            <a:ext cx="7732375" cy="826893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>
            <a:lvl1pPr marL="0" indent="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2400" kern="1200" spc="-75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472868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472868" algn="l"/>
              </a:tabLst>
              <a:defRPr sz="21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86074" indent="-213207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8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112489" indent="-167946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86074" algn="l"/>
              </a:tabLst>
              <a:defRPr sz="15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85199" indent="-17271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15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6629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652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676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700" indent="-171512" algn="l" defTabSz="6860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2133" b="1" dirty="0">
                <a:solidFill>
                  <a:schemeClr val="accent6">
                    <a:lumMod val="50000"/>
                  </a:schemeClr>
                </a:solidFill>
                <a:ea typeface="Segoe UI" pitchFamily="34" charset="0"/>
                <a:cs typeface="Segoe UI" pitchFamily="34" charset="0"/>
              </a:rPr>
              <a:t>Paul Szelesi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Segoe UI" pitchFamily="34" charset="0"/>
                <a:cs typeface="Segoe UI" pitchFamily="34" charset="0"/>
              </a:rPr>
              <a:t>,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1867" dirty="0">
                <a:solidFill>
                  <a:schemeClr val="accent6">
                    <a:lumMod val="50000"/>
                  </a:schemeClr>
                </a:solidFill>
              </a:rPr>
              <a:t>Solutions Architect North Western EMEA Veeam Software</a:t>
            </a:r>
            <a:br>
              <a:rPr lang="en-US" sz="1867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Paul.Szelesi@veeam.com</a:t>
            </a:r>
          </a:p>
          <a:p>
            <a:pPr>
              <a:spcBef>
                <a:spcPts val="400"/>
              </a:spcBef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+44 7545 627963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349256" cy="1520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1" y="265844"/>
            <a:ext cx="1896532" cy="4943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841" y="2169042"/>
            <a:ext cx="4996806" cy="123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676553" y="2337378"/>
            <a:ext cx="2714847" cy="1237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549656" y="2169042"/>
            <a:ext cx="994144" cy="520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3635889"/>
            <a:ext cx="12192000" cy="318977"/>
          </a:xfrm>
          <a:prstGeom prst="rect">
            <a:avLst/>
          </a:prstGeom>
          <a:gradFill flip="none" rotWithShape="1">
            <a:gsLst>
              <a:gs pos="100000">
                <a:srgbClr val="020202"/>
              </a:gs>
              <a:gs pos="0">
                <a:srgbClr val="26D85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hteck 7"/>
          <p:cNvSpPr/>
          <p:nvPr/>
        </p:nvSpPr>
        <p:spPr>
          <a:xfrm>
            <a:off x="1537855" y="5997367"/>
            <a:ext cx="9144000" cy="73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1"/>
          <p:cNvGrpSpPr>
            <a:grpSpLocks noChangeAspect="1"/>
          </p:cNvGrpSpPr>
          <p:nvPr/>
        </p:nvGrpSpPr>
        <p:grpSpPr>
          <a:xfrm>
            <a:off x="2077407" y="6180687"/>
            <a:ext cx="8208912" cy="392164"/>
            <a:chOff x="397012" y="4589725"/>
            <a:chExt cx="8290815" cy="396000"/>
          </a:xfrm>
          <a:noFill/>
        </p:grpSpPr>
        <p:pic>
          <p:nvPicPr>
            <p:cNvPr id="17" name="Picture 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12" y="4599814"/>
              <a:ext cx="375822" cy="375822"/>
            </a:xfrm>
            <a:prstGeom prst="rect">
              <a:avLst/>
            </a:prstGeom>
            <a:grpFill/>
          </p:spPr>
        </p:pic>
        <p:pic>
          <p:nvPicPr>
            <p:cNvPr id="19" name="Picture 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782" y="4597931"/>
              <a:ext cx="903781" cy="379588"/>
            </a:xfrm>
            <a:prstGeom prst="rect">
              <a:avLst/>
            </a:prstGeom>
            <a:grpFill/>
          </p:spPr>
        </p:pic>
        <p:pic>
          <p:nvPicPr>
            <p:cNvPr id="20" name="Picture 6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511" y="4589725"/>
              <a:ext cx="1451153" cy="396000"/>
            </a:xfrm>
            <a:prstGeom prst="rect">
              <a:avLst/>
            </a:prstGeom>
            <a:grpFill/>
          </p:spPr>
        </p:pic>
        <p:pic>
          <p:nvPicPr>
            <p:cNvPr id="21" name="Picture 9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913" y="4589725"/>
              <a:ext cx="503393" cy="396000"/>
            </a:xfrm>
            <a:prstGeom prst="rect">
              <a:avLst/>
            </a:prstGeom>
            <a:grpFill/>
          </p:spPr>
        </p:pic>
        <p:pic>
          <p:nvPicPr>
            <p:cNvPr id="23" name="Picture 16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556" y="4589725"/>
              <a:ext cx="796465" cy="396000"/>
            </a:xfrm>
            <a:prstGeom prst="rect">
              <a:avLst/>
            </a:prstGeom>
            <a:grpFill/>
          </p:spPr>
        </p:pic>
        <p:pic>
          <p:nvPicPr>
            <p:cNvPr id="24" name="Picture 10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368" y="4617875"/>
              <a:ext cx="803459" cy="258699"/>
            </a:xfrm>
            <a:prstGeom prst="rect">
              <a:avLst/>
            </a:prstGeom>
            <a:grpFill/>
          </p:spPr>
        </p:pic>
      </p:grpSp>
      <p:sp>
        <p:nvSpPr>
          <p:cNvPr id="12" name="Subtitle 2"/>
          <p:cNvSpPr txBox="1">
            <a:spLocks/>
          </p:cNvSpPr>
          <p:nvPr/>
        </p:nvSpPr>
        <p:spPr>
          <a:xfrm>
            <a:off x="308841" y="2265729"/>
            <a:ext cx="8558712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  <a:defRPr sz="7200" i="0" kern="1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630475" indent="-284269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630475" algn="l"/>
              </a:tabLst>
              <a:defRPr sz="28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14742" indent="-284269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4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483282" indent="-223922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tabLst>
                <a:tab pos="914742" algn="l"/>
              </a:tabLst>
              <a:defRPr sz="20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713556" indent="-230274" algn="l" defTabSz="91470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Char char="•"/>
              <a:defRPr sz="2000" kern="12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5442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795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0149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7503" indent="-228677" algn="l" defTabSz="9147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684">
              <a:defRPr/>
            </a:pPr>
            <a:r>
              <a:rPr lang="en-US" sz="4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</a:rPr>
              <a:t>Veeam software</a:t>
            </a:r>
          </a:p>
          <a:p>
            <a:pPr defTabSz="914684">
              <a:defRPr/>
            </a:pPr>
            <a:r>
              <a:rPr lang="en-US" sz="4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</a:rPr>
              <a:t>Risk Mitigation and Protection</a:t>
            </a:r>
          </a:p>
          <a:p>
            <a:pPr defTabSz="914684">
              <a:defRPr/>
            </a:pPr>
            <a:r>
              <a:rPr lang="en-US" sz="48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Arial"/>
              </a:rPr>
              <a:t> </a:t>
            </a:r>
            <a:endParaRPr lang="en-US" sz="32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803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49" y="1834189"/>
            <a:ext cx="2092960" cy="723392"/>
          </a:xfrm>
          <a:prstGeom prst="rect">
            <a:avLst/>
          </a:prstGeom>
        </p:spPr>
      </p:pic>
      <p:pic>
        <p:nvPicPr>
          <p:cNvPr id="17" name="Picture 25" descr="http://img.veeam.com/success-stories/logo_sonova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79" y="3496583"/>
            <a:ext cx="1288123" cy="63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6" descr="http://www.marketwire.com/library/MwGo/2014/8/20/11G020258/lafayette148-logo-2013-09-25-2501798528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9" y="4136043"/>
            <a:ext cx="2015085" cy="12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seeklogo.com/images/L/Lamy-logo-1B310A6567-seeklogo.co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691" y="3229925"/>
            <a:ext cx="1219788" cy="12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733" y="199754"/>
            <a:ext cx="10515600" cy="736217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References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4" y="5504221"/>
            <a:ext cx="1841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20" y="2777618"/>
            <a:ext cx="1219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461" y="2212942"/>
            <a:ext cx="1294939" cy="43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21" y="3551531"/>
            <a:ext cx="1485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6" y="3327969"/>
            <a:ext cx="1154403" cy="6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63" y="4470391"/>
            <a:ext cx="16637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://img.veeam.com/success-stories/logo_zaunergroup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86" y="5050891"/>
            <a:ext cx="1337276" cy="35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52" y="5538854"/>
            <a:ext cx="2355275" cy="56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http://img.veeam.com/success-stories/logo_sunrise.pn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34" y="2823784"/>
            <a:ext cx="1586645" cy="5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http://img.veeam.com/success-stories/logo_sncf.jp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30" y="4341967"/>
            <a:ext cx="1155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9" descr="http://img.veeam.com/success-stories/logo_en_knauf.png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028" y="4286039"/>
            <a:ext cx="9652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3" descr="http://img.veeam.com/success-stories/logo_ao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134" y="3569611"/>
            <a:ext cx="787316" cy="4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7" descr="http://img.veeam.com/success-stories/logo_teb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78" y="1688710"/>
            <a:ext cx="1092305" cy="6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1" descr="http://4.bp.blogspot.com/_MQOoOFLfElU/TBFYV2RZL2I/AAAAAAAABGY/a7nRTbhmzjg/s1600/Vestas%2Blog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81" y="5356639"/>
            <a:ext cx="1163089" cy="3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3" descr="http://www.colt.net/cdnucm/resources/DV_Resources/images/public/logo.gi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9" y="5026621"/>
            <a:ext cx="1269793" cy="36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5" descr="http://img.veeam.com/success-stories/hama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70" y="5285015"/>
            <a:ext cx="455477" cy="44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7" descr="http://resources.ecodesk.com/uploads/2010/12/TE_V_150_Tyco-Electronics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06" y="3551532"/>
            <a:ext cx="1047929" cy="4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" y="1688967"/>
            <a:ext cx="859505" cy="65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techshout.com/images/trend-micro-logo.jp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95" y="2093532"/>
            <a:ext cx="1092305" cy="46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http://img.veeam.com/success-stories/logo_vodafone_logo_web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64" y="2719253"/>
            <a:ext cx="899787" cy="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http://img.veeam.com/success-stories/sega_180px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40" y="1990504"/>
            <a:ext cx="1266537" cy="42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http://img.veeam.com/success-stories/logo_catalent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375" y="2762875"/>
            <a:ext cx="1383648" cy="5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img.veeam.com/success-stories/Oetiker_logo_web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67" y="3562577"/>
            <a:ext cx="716291" cy="45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://img.veeam.com/success-stories/logo_kingston_ktc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13" y="5253950"/>
            <a:ext cx="1225745" cy="4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0" descr="http://img.veeam.com/success-stories/logo_ncl_logo_web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9" y="4375942"/>
            <a:ext cx="1220475" cy="48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http://img.veeam.com/success-stories/logo_pos_ohne_outline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791" y="2923110"/>
            <a:ext cx="1353763" cy="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img.veeam.com/success-stories/Hermes_logo_web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22" y="5317270"/>
            <a:ext cx="887817" cy="34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veeam.com/success-stories/story-images/omicron_logo_web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28" y="1818639"/>
            <a:ext cx="1106073" cy="30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oatswainslocker.com/customer/boloin/images/bliimages/Scania_logo_400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17" y="2702025"/>
            <a:ext cx="1265704" cy="52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veeam.com/success-stories/story-images/volvo_logo_web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1" y="4067664"/>
            <a:ext cx="504276" cy="50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4" y="4790585"/>
            <a:ext cx="1599978" cy="5333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74" y="2626997"/>
            <a:ext cx="1292295" cy="7007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62" y="3581102"/>
            <a:ext cx="1502906" cy="489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596" y="5238266"/>
            <a:ext cx="1044535" cy="7520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57" y="4180064"/>
            <a:ext cx="2238375" cy="4953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61" y="1932354"/>
            <a:ext cx="16192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42" y="2585712"/>
            <a:ext cx="1942596" cy="1227331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23309" y="5735783"/>
            <a:ext cx="1810769" cy="5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89" y="1190865"/>
            <a:ext cx="4947964" cy="1289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6575" y="3665492"/>
            <a:ext cx="720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294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6" y="2700640"/>
            <a:ext cx="2668928" cy="161355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59564" y="3157080"/>
            <a:ext cx="127289" cy="90395"/>
            <a:chOff x="6293025" y="1869148"/>
            <a:chExt cx="477094" cy="559400"/>
          </a:xfrm>
        </p:grpSpPr>
        <p:sp>
          <p:nvSpPr>
            <p:cNvPr id="18" name="Oval 17"/>
            <p:cNvSpPr/>
            <p:nvPr/>
          </p:nvSpPr>
          <p:spPr>
            <a:xfrm>
              <a:off x="6319135" y="1907875"/>
              <a:ext cx="424873" cy="424873"/>
            </a:xfrm>
            <a:prstGeom prst="ellipse">
              <a:avLst/>
            </a:prstGeom>
            <a:solidFill>
              <a:srgbClr val="54B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3025" y="1869148"/>
              <a:ext cx="477094" cy="5594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38201" y="1764222"/>
            <a:ext cx="5048339" cy="38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44000" rtlCol="0" anchor="t" anchorCtr="0"/>
          <a:lstStyle/>
          <a:p>
            <a:pPr defTabSz="1219170">
              <a:lnSpc>
                <a:spcPct val="9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endParaRPr 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349" y="3834032"/>
            <a:ext cx="2326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4800" b="1" kern="0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2,000+ </a:t>
            </a:r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worldwide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2129532"/>
            <a:ext cx="7850088" cy="469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44000" rtlCol="0" anchor="t" anchorCtr="0"/>
          <a:lstStyle/>
          <a:p>
            <a:pPr defTabSz="1219170">
              <a:lnSpc>
                <a:spcPct val="9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  <a:defRPr/>
            </a:pPr>
            <a:endParaRPr lang="en-US" sz="2400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7090" y="2797897"/>
            <a:ext cx="42278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Bef>
                <a:spcPts val="700"/>
              </a:spcBef>
              <a:defRPr/>
            </a:pPr>
            <a:r>
              <a:rPr lang="en-US" sz="4800" b="1" kern="0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205,000</a:t>
            </a:r>
            <a:endParaRPr lang="en-US" sz="2000" kern="0" dirty="0">
              <a:solidFill>
                <a:srgbClr val="54B9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19170">
              <a:defRPr/>
            </a:pPr>
            <a:r>
              <a:rPr lang="en-US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 defTabSz="1219170">
              <a:defRPr/>
            </a:pPr>
            <a:r>
              <a:rPr lang="en-US" sz="2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</a:t>
            </a:r>
          </a:p>
          <a:p>
            <a:pPr defTabSz="1219170">
              <a:defRPr/>
            </a:pPr>
            <a:endParaRPr lang="en-US" kern="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1" y="1375077"/>
            <a:ext cx="10385612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Veeam was founded in 2006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Headquarters in </a:t>
            </a:r>
            <a:r>
              <a:rPr lang="en-US" sz="2400" dirty="0" err="1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Baar</a:t>
            </a:r>
            <a:r>
              <a:rPr 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, Switzerland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</a:pPr>
            <a:r>
              <a:rPr lang="en-US" sz="2400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Global coverage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prstClr val="black">
                  <a:lumMod val="75000"/>
                  <a:lumOff val="25000"/>
                </a:prstClr>
              </a:buClr>
            </a:pPr>
            <a:endParaRPr lang="en-US" sz="2400" dirty="0">
              <a:gradFill>
                <a:gsLst>
                  <a:gs pos="0">
                    <a:prstClr val="black">
                      <a:lumMod val="75000"/>
                      <a:lumOff val="25000"/>
                    </a:prstClr>
                  </a:gs>
                  <a:gs pos="50000">
                    <a:prstClr val="black">
                      <a:lumMod val="75000"/>
                      <a:lumOff val="25000"/>
                    </a:prstClr>
                  </a:gs>
                </a:gsLst>
                <a:lin ang="5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49997" y="-1989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Veeam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44865" y="172774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4B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customers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487853" y="4773230"/>
            <a:ext cx="21205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11.8M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VMs protected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Chart 20"/>
          <p:cNvGraphicFramePr/>
          <p:nvPr>
            <p:extLst>
              <p:ext uri="{D42A27DB-BD31-4B8C-83A1-F6EECF244321}">
                <p14:modId xmlns:p14="http://schemas.microsoft.com/office/powerpoint/2010/main" val="994004023"/>
              </p:ext>
            </p:extLst>
          </p:nvPr>
        </p:nvGraphicFramePr>
        <p:xfrm>
          <a:off x="6840502" y="1798278"/>
          <a:ext cx="5007724" cy="271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8" name="Rectangle 27"/>
          <p:cNvSpPr/>
          <p:nvPr/>
        </p:nvSpPr>
        <p:spPr>
          <a:xfrm>
            <a:off x="3066696" y="6077925"/>
            <a:ext cx="3713391" cy="349624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66697" y="4872464"/>
            <a:ext cx="18603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</a:t>
            </a:r>
          </a:p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2000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85824" y="4872464"/>
            <a:ext cx="18574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Fortune 500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713678" y="6112168"/>
            <a:ext cx="2428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Veeam customers</a:t>
            </a:r>
          </a:p>
        </p:txBody>
      </p:sp>
    </p:spTree>
    <p:extLst>
      <p:ext uri="{BB962C8B-B14F-4D97-AF65-F5344CB8AC3E}">
        <p14:creationId xmlns:p14="http://schemas.microsoft.com/office/powerpoint/2010/main" val="38259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0509" y="1966219"/>
            <a:ext cx="1083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Veeam recognises new challenges that companies across the globe face with data protection and risk mitigation. </a:t>
            </a:r>
          </a:p>
          <a:p>
            <a:pPr marL="457200"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Veeam Technology leverages virtualization, storage, and cloud technologies enabling the modern business to save time, mitigate risks, dramatically reduce capital and operational costs. 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Veeam's aim is to support the current and future business goals of all Veeam customers.</a:t>
            </a:r>
          </a:p>
          <a:p>
            <a:pPr marL="457200"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49997" y="-1989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Veeam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7328" y="4350949"/>
            <a:ext cx="9857345" cy="599607"/>
          </a:xfrm>
          <a:prstGeom prst="rect">
            <a:avLst/>
          </a:prstGeom>
          <a:solidFill>
            <a:srgbClr val="0076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Modern Data Center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177" y="1341099"/>
            <a:ext cx="9857345" cy="1192351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6185" y="1121482"/>
            <a:ext cx="9819627" cy="211265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3141" y="2700498"/>
            <a:ext cx="1820764" cy="1570139"/>
            <a:chOff x="1277290" y="1828796"/>
            <a:chExt cx="1820764" cy="15701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267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277290" y="2808004"/>
              <a:ext cx="1820764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dirty="0">
                  <a:gradFill>
                    <a:gsLst>
                      <a:gs pos="0">
                        <a:prstClr val="black">
                          <a:lumMod val="75000"/>
                          <a:lumOff val="2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</a:prstClr>
                      </a:gs>
                    </a:gsLst>
                    <a:lin ang="5400000" scaled="0"/>
                  </a:gradFill>
                </a:rPr>
                <a:t>High-speed recovery </a:t>
              </a:r>
              <a:endParaRPr lang="en-US" dirty="0">
                <a:gradFill>
                  <a:gsLst>
                    <a:gs pos="0">
                      <a:prstClr val="black">
                        <a:lumMod val="75000"/>
                        <a:lumOff val="25000"/>
                      </a:prstClr>
                    </a:gs>
                    <a:gs pos="50000">
                      <a:prstClr val="black">
                        <a:lumMod val="75000"/>
                        <a:lumOff val="25000"/>
                      </a:prst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92351" y="2700496"/>
            <a:ext cx="1253636" cy="1523970"/>
            <a:chOff x="5520529" y="1828796"/>
            <a:chExt cx="1253636" cy="15239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529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5538426" y="2854170"/>
              <a:ext cx="1235739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Data loss Avoidance </a:t>
              </a:r>
              <a:endParaRPr lang="en-US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80600" y="2700499"/>
            <a:ext cx="1457613" cy="1503785"/>
            <a:chOff x="3428540" y="1828796"/>
            <a:chExt cx="1457613" cy="15037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398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3428540" y="2833982"/>
              <a:ext cx="1457613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Verified Protection </a:t>
              </a:r>
              <a:endParaRPr lang="en-US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62509" y="2700499"/>
            <a:ext cx="1225899" cy="1503785"/>
            <a:chOff x="7496660" y="1828796"/>
            <a:chExt cx="1225898" cy="150378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660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7536209" y="2833982"/>
              <a:ext cx="1146799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Leveraged Data</a:t>
              </a:r>
              <a:endParaRPr lang="en-US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22491" y="2700497"/>
            <a:ext cx="1258200" cy="1481807"/>
            <a:chOff x="9456640" y="1828796"/>
            <a:chExt cx="1258200" cy="148180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2791" y="1828796"/>
              <a:ext cx="1225898" cy="1225898"/>
            </a:xfrm>
            <a:prstGeom prst="rect">
              <a:avLst/>
            </a:prstGeom>
            <a:ln>
              <a:noFill/>
            </a:ln>
          </p:spPr>
        </p:pic>
        <p:sp>
          <p:nvSpPr>
            <p:cNvPr id="56" name="TextBox 55"/>
            <p:cNvSpPr txBox="1"/>
            <p:nvPr/>
          </p:nvSpPr>
          <p:spPr>
            <a:xfrm>
              <a:off x="9456640" y="2812006"/>
              <a:ext cx="1258200" cy="4985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500"/>
                </a:spcBef>
              </a:pPr>
              <a:r>
                <a:rPr lang="en-US" b="1" dirty="0">
                  <a:gradFill>
                    <a:gsLst>
                      <a:gs pos="0">
                        <a:srgbClr val="000000">
                          <a:lumMod val="75000"/>
                          <a:lumOff val="25000"/>
                        </a:srgbClr>
                      </a:gs>
                      <a:gs pos="50000">
                        <a:srgbClr val="000000">
                          <a:lumMod val="75000"/>
                          <a:lumOff val="25000"/>
                        </a:srgbClr>
                      </a:gs>
                    </a:gsLst>
                    <a:lin ang="5400000" scaled="0"/>
                  </a:gradFill>
                </a:rPr>
                <a:t>Complete visibility</a:t>
              </a:r>
              <a:endParaRPr lang="ru-RU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5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52036" y="2687716"/>
            <a:ext cx="9819627" cy="1600205"/>
          </a:xfrm>
          <a:prstGeom prst="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Rectangle 65"/>
          <p:cNvSpPr/>
          <p:nvPr/>
        </p:nvSpPr>
        <p:spPr>
          <a:xfrm>
            <a:off x="1142605" y="2041467"/>
            <a:ext cx="9838487" cy="599607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Always-On™</a:t>
            </a:r>
            <a:endParaRPr lang="en-US" sz="1200" baseline="74000" dirty="0">
              <a:solidFill>
                <a:prstClr val="white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791" y="1662267"/>
            <a:ext cx="3658765" cy="531328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1167328" y="4999727"/>
            <a:ext cx="9857345" cy="1463628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5300" y="5292436"/>
            <a:ext cx="378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Productivity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38658" y="-55180"/>
            <a:ext cx="10515600" cy="8151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Challenges Around Data Protection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63" y="-198935"/>
            <a:ext cx="1116703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Way of Protecting Data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563" y="2177296"/>
            <a:ext cx="2689231" cy="4446787"/>
          </a:xfrm>
          <a:prstGeom prst="rect">
            <a:avLst/>
          </a:prstGeom>
          <a:solidFill>
            <a:schemeClr val="bg1"/>
          </a:solidFill>
          <a:ln>
            <a:solidFill>
              <a:srgbClr val="54B94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rgbClr val="76C7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</a:p>
          <a:p>
            <a:endParaRPr lang="en-US" sz="1400" b="1" dirty="0">
              <a:solidFill>
                <a:srgbClr val="54B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Data growth with exponential trends.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Complex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Data Compliancy and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Not meeting SLAs on recovering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Projects on hold because of lack of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No confidence in backup integrity.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13053" y="2177296"/>
            <a:ext cx="2689231" cy="444678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</a:p>
          <a:p>
            <a:endParaRPr lang="en-US" sz="1400" b="1" dirty="0">
              <a:solidFill>
                <a:srgbClr val="54B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Running short of capacity on 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Takes a long time to recover even a simple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Only 8 out of 10 backups can be recovered from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No encryption on single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Dedicated administrator specialising in backing up and recovering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Offsite is becoming unreliable.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7543" y="2177296"/>
            <a:ext cx="2689231" cy="4446787"/>
          </a:xfrm>
          <a:prstGeom prst="rect">
            <a:avLst/>
          </a:prstGeom>
          <a:solidFill>
            <a:schemeClr val="bg1"/>
          </a:solidFill>
          <a:ln>
            <a:solidFill>
              <a:srgbClr val="54B94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rgbClr val="54B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Veeam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54B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Reduced data footprint with higher protection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Highest Encryption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Introduced Veeam technologies enhancing Restore &amp; backup with better functionality.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Simplify administration, integrate into existing roles.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Introduce achievable SLA’s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42033" y="2177296"/>
            <a:ext cx="2689231" cy="4446787"/>
          </a:xfrm>
          <a:prstGeom prst="rect">
            <a:avLst/>
          </a:prstGeom>
          <a:solidFill>
            <a:schemeClr val="bg1"/>
          </a:solidFill>
          <a:ln>
            <a:solidFill>
              <a:srgbClr val="76C7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rgbClr val="54B9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endParaRPr lang="en-US" sz="1400" b="1" dirty="0">
              <a:solidFill>
                <a:srgbClr val="54B9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Reduced required storage capacity by 25%.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Reduced risk of data loss.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Encryption using industry standard levels for added protection end to end including FIPS compliancy.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Reduction in costs associated with data storage hardware.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Improved speed of restores.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Validation of backups ensuring all backups are functional and compliant.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3" y="1201498"/>
            <a:ext cx="1258097" cy="905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3178" y="1148333"/>
            <a:ext cx="8674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4B948"/>
                </a:solidFill>
              </a:rPr>
              <a:t>Bank Of Russia </a:t>
            </a:r>
          </a:p>
          <a:p>
            <a:r>
              <a:rPr lang="en-GB" dirty="0">
                <a:solidFill>
                  <a:srgbClr val="54B948"/>
                </a:solidFill>
              </a:rPr>
              <a:t>Migration from traditional backup software to Veeam Availability Suite</a:t>
            </a:r>
          </a:p>
        </p:txBody>
      </p:sp>
    </p:spTree>
    <p:extLst>
      <p:ext uri="{BB962C8B-B14F-4D97-AF65-F5344CB8AC3E}">
        <p14:creationId xmlns:p14="http://schemas.microsoft.com/office/powerpoint/2010/main" val="159128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7413" y="2435853"/>
            <a:ext cx="10515600" cy="3614072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  <a:t>1: The 3-2-1 Rule</a:t>
            </a:r>
            <a:b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  <a:t>2: Data encryption end to end</a:t>
            </a:r>
            <a:b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  <a:t>3: Multilevel role assignement </a:t>
            </a:r>
            <a:b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  <a:t>4: Right tool for the right job</a:t>
            </a:r>
            <a:b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  <a:t>5: Keep end users out of reach</a:t>
            </a:r>
            <a:br>
              <a:rPr lang="de-DE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de-D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5498" y="-263220"/>
            <a:ext cx="10515600" cy="1053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Veeam Best Practice for Risk Mitigation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282" y="3687128"/>
            <a:ext cx="2628900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413" y="1422382"/>
            <a:ext cx="1104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#1 Basic Veeam Data Best Practice for Data Protection</a:t>
            </a:r>
          </a:p>
        </p:txBody>
      </p:sp>
    </p:spTree>
    <p:extLst>
      <p:ext uri="{BB962C8B-B14F-4D97-AF65-F5344CB8AC3E}">
        <p14:creationId xmlns:p14="http://schemas.microsoft.com/office/powerpoint/2010/main" val="55022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5498" y="-263220"/>
            <a:ext cx="10515600" cy="1053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Veeam Best Practice for Risk Mitigation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22" y="1192178"/>
            <a:ext cx="2628900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413" y="1422382"/>
            <a:ext cx="7190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6">
                    <a:lumMod val="75000"/>
                  </a:schemeClr>
                </a:solidFill>
              </a:rPr>
              <a:t>#2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General Data Protection Regulations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How will Veeam help?</a:t>
            </a:r>
            <a:endParaRPr lang="en-GB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9460" y="2634011"/>
            <a:ext cx="101372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Data Portability. </a:t>
            </a:r>
          </a:p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		Simple movement of data from one place to another securely in  single container.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Sensitive</a:t>
            </a:r>
            <a:r>
              <a:rPr lang="en-GB" dirty="0"/>
              <a:t> Data Protection</a:t>
            </a:r>
          </a:p>
          <a:p>
            <a:pPr lvl="4"/>
            <a:r>
              <a:rPr lang="en-GB" dirty="0"/>
              <a:t>Encryption algorithms using top level protocols (FIPS Compliant) protect data.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The Right To Be Forgotten</a:t>
            </a:r>
          </a:p>
          <a:p>
            <a:pPr lvl="4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Simple E-Discovery tools  for data collection and erasure for even the smallest amount of data.</a:t>
            </a:r>
          </a:p>
          <a:p>
            <a:pPr lvl="4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Cloud Control</a:t>
            </a:r>
          </a:p>
          <a:p>
            <a:pPr lvl="3"/>
            <a:r>
              <a:rPr lang="en-GB" dirty="0"/>
              <a:t>	With an increasing number of cloud service providers using Veeam one product makes 	compliance simple and efficient in its protection of data.</a:t>
            </a:r>
          </a:p>
        </p:txBody>
      </p:sp>
    </p:spTree>
    <p:extLst>
      <p:ext uri="{BB962C8B-B14F-4D97-AF65-F5344CB8AC3E}">
        <p14:creationId xmlns:p14="http://schemas.microsoft.com/office/powerpoint/2010/main" val="40336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818291" y="-11048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 Of The Plan</a:t>
            </a:r>
          </a:p>
        </p:txBody>
      </p:sp>
      <p:pic>
        <p:nvPicPr>
          <p:cNvPr id="6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75553" y="1215083"/>
            <a:ext cx="106010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Data protection is crucial to any organisations ability to survive.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90% of companies without a data protection strategy go out of business with two years following a major problem.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It's not a feature or add in, it's part of your infrastructure.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It's not about backup, that’s only the start.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You only realise how well your protected when you find you're not.</a:t>
            </a:r>
          </a:p>
          <a:p>
            <a:endParaRPr lang="en-GB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1"/>
          <p:cNvSpPr txBox="1"/>
          <p:nvPr/>
        </p:nvSpPr>
        <p:spPr>
          <a:xfrm>
            <a:off x="674421" y="3805922"/>
            <a:ext cx="493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91" y="-110480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are our R&amp;D (Futures)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36387" y="3688673"/>
            <a:ext cx="11261627" cy="975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053" fontAlgn="base">
              <a:spcBef>
                <a:spcPct val="0"/>
              </a:spcBef>
              <a:spcAft>
                <a:spcPct val="0"/>
              </a:spcAft>
            </a:pPr>
            <a:endParaRPr lang="ru-RU" spc="-51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90"/>
          <p:cNvSpPr txBox="1"/>
          <p:nvPr/>
        </p:nvSpPr>
        <p:spPr>
          <a:xfrm>
            <a:off x="1379554" y="3440290"/>
            <a:ext cx="4934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Q2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15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1254715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72676" y="3799563"/>
            <a:ext cx="0" cy="13205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53739" y="3799564"/>
            <a:ext cx="0" cy="14984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230708" y="1426493"/>
            <a:ext cx="0" cy="22494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757587" y="1426494"/>
            <a:ext cx="7912" cy="22660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65871" y="1426493"/>
            <a:ext cx="0" cy="22494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95770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872679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158634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437461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442919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690381" y="3687273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5440778" y="3797499"/>
            <a:ext cx="2647" cy="26622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79"/>
          <p:cNvSpPr txBox="1"/>
          <p:nvPr/>
        </p:nvSpPr>
        <p:spPr>
          <a:xfrm>
            <a:off x="734926" y="106871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v8</a:t>
            </a:r>
          </a:p>
        </p:txBody>
      </p:sp>
      <p:sp>
        <p:nvSpPr>
          <p:cNvPr id="58" name="Rounded Rectangle 4"/>
          <p:cNvSpPr/>
          <p:nvPr/>
        </p:nvSpPr>
        <p:spPr>
          <a:xfrm>
            <a:off x="818291" y="1416405"/>
            <a:ext cx="1466800" cy="2317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Advanced storage integrations (NetApp)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Veeam Cloud Connect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Veeam Explorer for SQL Server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Veeam Explorer for Active Directory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Encryption (AES 256)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Backup I/O control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Snapshot Hunter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TextBox 79"/>
          <p:cNvSpPr txBox="1"/>
          <p:nvPr/>
        </p:nvSpPr>
        <p:spPr>
          <a:xfrm>
            <a:off x="1223978" y="3811026"/>
            <a:ext cx="117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v8 Update 2b</a:t>
            </a:r>
          </a:p>
        </p:txBody>
      </p:sp>
      <p:sp>
        <p:nvSpPr>
          <p:cNvPr id="61" name="Rounded Rectangle 4"/>
          <p:cNvSpPr/>
          <p:nvPr/>
        </p:nvSpPr>
        <p:spPr>
          <a:xfrm>
            <a:off x="1307343" y="4158716"/>
            <a:ext cx="1466800" cy="2317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vSphere 6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vCD</a:t>
            </a: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5.6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VVOL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vSAN2.0 + </a:t>
            </a: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SPBM</a:t>
            </a: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+ FT VMs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Support for newest Linux technologies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Veeam Endpoint Backup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1"/>
          <p:cNvSpPr txBox="1"/>
          <p:nvPr/>
        </p:nvSpPr>
        <p:spPr>
          <a:xfrm>
            <a:off x="4299398" y="3784636"/>
            <a:ext cx="610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Q4/4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16</a:t>
            </a:r>
          </a:p>
        </p:txBody>
      </p:sp>
      <p:cxnSp>
        <p:nvCxnSpPr>
          <p:cNvPr id="69" name="Straight Connector 49"/>
          <p:cNvCxnSpPr/>
          <p:nvPr/>
        </p:nvCxnSpPr>
        <p:spPr>
          <a:xfrm flipH="1">
            <a:off x="9354343" y="3690412"/>
            <a:ext cx="70103" cy="1088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0"/>
          <p:cNvCxnSpPr/>
          <p:nvPr/>
        </p:nvCxnSpPr>
        <p:spPr>
          <a:xfrm flipH="1">
            <a:off x="9354306" y="3805922"/>
            <a:ext cx="2647" cy="266226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9"/>
          <p:cNvSpPr txBox="1"/>
          <p:nvPr/>
        </p:nvSpPr>
        <p:spPr>
          <a:xfrm>
            <a:off x="3062203" y="3784636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v9</a:t>
            </a:r>
          </a:p>
        </p:txBody>
      </p:sp>
      <p:sp>
        <p:nvSpPr>
          <p:cNvPr id="63" name="Rounded Rectangle 4"/>
          <p:cNvSpPr/>
          <p:nvPr/>
        </p:nvSpPr>
        <p:spPr>
          <a:xfrm>
            <a:off x="3036610" y="4141920"/>
            <a:ext cx="1760883" cy="2317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Scale out Backup Repository </a:t>
            </a:r>
            <a:r>
              <a:rPr lang="en-US" sz="1051" dirty="0" err="1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SoBR</a:t>
            </a: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Advanced storage integrations (EMC)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 Explorer for Oracle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Veeam Cloud Connect Replica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Native NFS Client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Backup from NetApp </a:t>
            </a:r>
            <a:r>
              <a:rPr lang="en-US" sz="1051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SnapVault</a:t>
            </a: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/</a:t>
            </a:r>
            <a:r>
              <a:rPr lang="en-US" sz="1051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SnapMirror</a:t>
            </a: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BitLooker</a:t>
            </a: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OnDemand</a:t>
            </a: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Sandbox for Storage </a:t>
            </a:r>
            <a:r>
              <a:rPr lang="en-US" sz="1051" dirty="0" err="1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SnapShots</a:t>
            </a: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Rounded Rectangle 4"/>
          <p:cNvSpPr/>
          <p:nvPr/>
        </p:nvSpPr>
        <p:spPr>
          <a:xfrm>
            <a:off x="4334680" y="1407534"/>
            <a:ext cx="1760883" cy="21197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Server 2016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Advanced storage integrations (Nimble)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Direct Restore to Azure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 err="1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Vmware</a:t>
            </a: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 </a:t>
            </a:r>
            <a:r>
              <a:rPr lang="en-US" sz="1051" dirty="0" err="1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Vcloud</a:t>
            </a: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 Director enhanced support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Sandbox from Storage Snapshots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20% speed increase for backups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Speed Enhancements for transformations. 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1"/>
          <p:cNvSpPr txBox="1"/>
          <p:nvPr/>
        </p:nvSpPr>
        <p:spPr>
          <a:xfrm>
            <a:off x="3068256" y="3440290"/>
            <a:ext cx="610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Q3/4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15</a:t>
            </a:r>
          </a:p>
        </p:txBody>
      </p:sp>
      <p:sp>
        <p:nvSpPr>
          <p:cNvPr id="72" name="TextBox 79"/>
          <p:cNvSpPr txBox="1"/>
          <p:nvPr/>
        </p:nvSpPr>
        <p:spPr>
          <a:xfrm>
            <a:off x="4260940" y="1105332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V9.5</a:t>
            </a:r>
          </a:p>
        </p:txBody>
      </p:sp>
      <p:sp>
        <p:nvSpPr>
          <p:cNvPr id="73" name="TextBox 79"/>
          <p:cNvSpPr txBox="1"/>
          <p:nvPr/>
        </p:nvSpPr>
        <p:spPr>
          <a:xfrm>
            <a:off x="5470806" y="3796400"/>
            <a:ext cx="1436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Windows Agents</a:t>
            </a:r>
          </a:p>
        </p:txBody>
      </p:sp>
      <p:sp>
        <p:nvSpPr>
          <p:cNvPr id="74" name="Rounded Rectangle 4"/>
          <p:cNvSpPr/>
          <p:nvPr/>
        </p:nvSpPr>
        <p:spPr>
          <a:xfrm>
            <a:off x="5549567" y="4059186"/>
            <a:ext cx="1466800" cy="2317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Support for Physical Microsoft server backups to Veeam Repositories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Encryption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Agents to create Application Aware Backups</a:t>
            </a:r>
            <a:endParaRPr lang="en-US" sz="1051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Rounded Rectangle 4"/>
          <p:cNvSpPr/>
          <p:nvPr/>
        </p:nvSpPr>
        <p:spPr>
          <a:xfrm>
            <a:off x="7833218" y="1454947"/>
            <a:ext cx="1466800" cy="2317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Support for Physical Microsoft server backups to Veeam Repositories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Encryption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Agents to create Application Aware Backups</a:t>
            </a:r>
            <a:endParaRPr lang="en-US" sz="1051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6" name="TextBox 79"/>
          <p:cNvSpPr txBox="1"/>
          <p:nvPr/>
        </p:nvSpPr>
        <p:spPr>
          <a:xfrm>
            <a:off x="7820705" y="1172869"/>
            <a:ext cx="1130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Linux Agents</a:t>
            </a:r>
          </a:p>
        </p:txBody>
      </p:sp>
      <p:sp>
        <p:nvSpPr>
          <p:cNvPr id="77" name="TextBox 61"/>
          <p:cNvSpPr txBox="1"/>
          <p:nvPr/>
        </p:nvSpPr>
        <p:spPr>
          <a:xfrm>
            <a:off x="5491558" y="3440290"/>
            <a:ext cx="610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Q4/4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16</a:t>
            </a:r>
          </a:p>
        </p:txBody>
      </p:sp>
      <p:sp>
        <p:nvSpPr>
          <p:cNvPr id="78" name="TextBox 61"/>
          <p:cNvSpPr txBox="1"/>
          <p:nvPr/>
        </p:nvSpPr>
        <p:spPr>
          <a:xfrm>
            <a:off x="7774288" y="3440290"/>
            <a:ext cx="610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Q4/4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16</a:t>
            </a:r>
          </a:p>
        </p:txBody>
      </p:sp>
      <p:sp>
        <p:nvSpPr>
          <p:cNvPr id="79" name="Rounded Rectangle 4"/>
          <p:cNvSpPr/>
          <p:nvPr/>
        </p:nvSpPr>
        <p:spPr>
          <a:xfrm>
            <a:off x="9456050" y="4158716"/>
            <a:ext cx="1466800" cy="231784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1" tIns="41911" rIns="41911" bIns="41911" numCol="1" spcCol="127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Support for Physical Microsoft server backups to Veeam Repositories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E-Discovery on cloud provider locations</a:t>
            </a: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sz="105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Agents to create Application Aware Backups</a:t>
            </a:r>
            <a:endParaRPr lang="en-US" sz="1051" dirty="0">
              <a:solidFill>
                <a:srgbClr val="FF0000"/>
              </a:soli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000000">
                      <a:lumMod val="75000"/>
                      <a:lumOff val="25000"/>
                    </a:srgbClr>
                  </a:gs>
                  <a:gs pos="100000">
                    <a:srgbClr val="000000">
                      <a:lumMod val="75000"/>
                      <a:lumOff val="25000"/>
                    </a:srgbClr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85721" indent="-85721" defTabSz="488926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sz="1051" dirty="0"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443537" y="3876638"/>
            <a:ext cx="1722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gradFill>
                  <a:gsLst>
                    <a:gs pos="0">
                      <a:srgbClr val="000000">
                        <a:lumMod val="75000"/>
                        <a:lumOff val="25000"/>
                      </a:srgbClr>
                    </a:gs>
                    <a:gs pos="100000">
                      <a:srgbClr val="000000">
                        <a:lumMod val="75000"/>
                        <a:lumOff val="25000"/>
                      </a:srgbClr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Office365 Protection</a:t>
            </a:r>
          </a:p>
        </p:txBody>
      </p:sp>
      <p:sp>
        <p:nvSpPr>
          <p:cNvPr id="83" name="TextBox 61"/>
          <p:cNvSpPr txBox="1"/>
          <p:nvPr/>
        </p:nvSpPr>
        <p:spPr>
          <a:xfrm>
            <a:off x="9373393" y="3440290"/>
            <a:ext cx="610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Q3/4</a:t>
            </a:r>
            <a:r>
              <a:rPr lang="en-US" sz="1000" b="1" spc="-1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000" b="1" spc="-51" dirty="0">
                <a:gradFill>
                  <a:gsLst>
                    <a:gs pos="96700">
                      <a:srgbClr val="54B948"/>
                    </a:gs>
                    <a:gs pos="3000">
                      <a:srgbClr val="54B948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17</a:t>
            </a: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32" y="217287"/>
            <a:ext cx="1896532" cy="4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609</Words>
  <Application>Microsoft Office PowerPoint</Application>
  <PresentationFormat>Widescreen</PresentationFormat>
  <Paragraphs>159</Paragraphs>
  <Slides>11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Office Theme</vt:lpstr>
      <vt:lpstr>PowerPoint Presentation</vt:lpstr>
      <vt:lpstr>Welcome to Veeam</vt:lpstr>
      <vt:lpstr>Welcome to Veeam</vt:lpstr>
      <vt:lpstr>PowerPoint Presentation</vt:lpstr>
      <vt:lpstr>A New Way of Protecting Data</vt:lpstr>
      <vt:lpstr>1: The 3-2-1 Rule 2: Data encryption end to end 3: Multilevel role assignement  4: Right tool for the right job 5: Keep end users out of reach </vt:lpstr>
      <vt:lpstr>PowerPoint Presentation</vt:lpstr>
      <vt:lpstr>All Part Of The Plan</vt:lpstr>
      <vt:lpstr>Customers are our R&amp;D (Futures)</vt:lpstr>
      <vt:lpstr>Official 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Szelesi</dc:creator>
  <cp:lastModifiedBy>Paul Szelesi</cp:lastModifiedBy>
  <cp:revision>44</cp:revision>
  <dcterms:created xsi:type="dcterms:W3CDTF">2016-09-13T07:11:01Z</dcterms:created>
  <dcterms:modified xsi:type="dcterms:W3CDTF">2016-09-16T13:35:23Z</dcterms:modified>
</cp:coreProperties>
</file>