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77" r:id="rId5"/>
    <p:sldId id="264" r:id="rId6"/>
    <p:sldId id="272" r:id="rId7"/>
    <p:sldId id="275" r:id="rId8"/>
    <p:sldId id="276" r:id="rId9"/>
    <p:sldId id="274" r:id="rId10"/>
    <p:sldId id="268" r:id="rId11"/>
    <p:sldId id="271" r:id="rId12"/>
    <p:sldId id="261"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p:scale>
          <a:sx n="108" d="100"/>
          <a:sy n="108" d="100"/>
        </p:scale>
        <p:origin x="-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B50D7-0A8E-4B75-85B0-FC38B37850E9}" type="datetimeFigureOut">
              <a:rPr lang="en-GB" smtClean="0"/>
              <a:t>16/09/2016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3D69A-71E5-4C8F-97A4-B9181DF66904}" type="slidenum">
              <a:rPr lang="en-GB" smtClean="0"/>
              <a:t>‹#›</a:t>
            </a:fld>
            <a:endParaRPr lang="en-GB"/>
          </a:p>
        </p:txBody>
      </p:sp>
    </p:spTree>
    <p:extLst>
      <p:ext uri="{BB962C8B-B14F-4D97-AF65-F5344CB8AC3E}">
        <p14:creationId xmlns:p14="http://schemas.microsoft.com/office/powerpoint/2010/main" val="35566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9</a:t>
            </a:fld>
            <a:endParaRPr lang="en-US" dirty="0"/>
          </a:p>
        </p:txBody>
      </p:sp>
    </p:spTree>
    <p:extLst>
      <p:ext uri="{BB962C8B-B14F-4D97-AF65-F5344CB8AC3E}">
        <p14:creationId xmlns:p14="http://schemas.microsoft.com/office/powerpoint/2010/main" val="332997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8EB25-AB24-4051-AD06-19C602990683}" type="datetimeFigureOut">
              <a:rPr lang="en-GB" smtClean="0"/>
              <a:t>16/09/2016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354709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amp; watermark">
    <p:spTree>
      <p:nvGrpSpPr>
        <p:cNvPr id="1" name=""/>
        <p:cNvGrpSpPr/>
        <p:nvPr/>
      </p:nvGrpSpPr>
      <p:grpSpPr>
        <a:xfrm>
          <a:off x="0" y="0"/>
          <a:ext cx="0" cy="0"/>
          <a:chOff x="0" y="0"/>
          <a:chExt cx="0" cy="0"/>
        </a:xfrm>
      </p:grpSpPr>
      <p:pic>
        <p:nvPicPr>
          <p:cNvPr id="6" name="Picture 5" descr="BLM PPT contents slide 254x190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8EB25-AB24-4051-AD06-19C602990683}" type="datetimeFigureOut">
              <a:rPr lang="en-GB" smtClean="0"/>
              <a:t>16/09/2016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F4FC7B-59B4-4139-98DA-A8BE3EDD3359}" type="slidenum">
              <a:rPr lang="en-GB" smtClean="0"/>
              <a:t>‹#›</a:t>
            </a:fld>
            <a:endParaRPr lang="en-GB"/>
          </a:p>
        </p:txBody>
      </p:sp>
      <p:cxnSp>
        <p:nvCxnSpPr>
          <p:cNvPr id="7" name="Straight Connector 6"/>
          <p:cNvCxnSpPr/>
          <p:nvPr userDrawn="1"/>
        </p:nvCxnSpPr>
        <p:spPr>
          <a:xfrm>
            <a:off x="457200" y="1108514"/>
            <a:ext cx="8142288"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2DF8EB25-AB24-4051-AD06-19C602990683}" type="datetimeFigureOut">
              <a:rPr lang="en-GB" smtClean="0"/>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254716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CCC)">
    <p:spTree>
      <p:nvGrpSpPr>
        <p:cNvPr id="1" name=""/>
        <p:cNvGrpSpPr/>
        <p:nvPr/>
      </p:nvGrpSpPr>
      <p:grpSpPr>
        <a:xfrm>
          <a:off x="0" y="0"/>
          <a:ext cx="0" cy="0"/>
          <a:chOff x="0" y="0"/>
          <a:chExt cx="0" cy="0"/>
        </a:xfrm>
      </p:grpSpPr>
      <p:pic>
        <p:nvPicPr>
          <p:cNvPr id="7" name="Picture 6" descr="BLM PPT contents slide 254x190b.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8EB25-AB24-4051-AD06-19C602990683}" type="datetimeFigureOut">
              <a:rPr lang="en-GB" smtClean="0"/>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2228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6" name="Picture 5" descr="BLM PPT contents slide 254x190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tx1"/>
                </a:solidFill>
                <a:latin typeface="+mn-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spTree>
    <p:extLst>
      <p:ext uri="{BB962C8B-B14F-4D97-AF65-F5344CB8AC3E}">
        <p14:creationId xmlns:p14="http://schemas.microsoft.com/office/powerpoint/2010/main" val="7103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y Cover">
    <p:bg>
      <p:bgPr>
        <a:solidFill>
          <a:srgbClr val="D0D9DE"/>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0" y="187971"/>
            <a:ext cx="5429250" cy="7070651"/>
          </a:xfrm>
          <a:custGeom>
            <a:avLst/>
            <a:gdLst>
              <a:gd name="T0" fmla="*/ 1876 w 1991"/>
              <a:gd name="T1" fmla="*/ 871 h 2593"/>
              <a:gd name="T2" fmla="*/ 1871 w 1991"/>
              <a:gd name="T3" fmla="*/ 859 h 2593"/>
              <a:gd name="T4" fmla="*/ 1871 w 1991"/>
              <a:gd name="T5" fmla="*/ 858 h 2593"/>
              <a:gd name="T6" fmla="*/ 1863 w 1991"/>
              <a:gd name="T7" fmla="*/ 837 h 2593"/>
              <a:gd name="T8" fmla="*/ 1829 w 1991"/>
              <a:gd name="T9" fmla="*/ 760 h 2593"/>
              <a:gd name="T10" fmla="*/ 1823 w 1991"/>
              <a:gd name="T11" fmla="*/ 748 h 2593"/>
              <a:gd name="T12" fmla="*/ 550 w 1991"/>
              <a:gd name="T13" fmla="*/ 32 h 2593"/>
              <a:gd name="T14" fmla="*/ 227 w 1991"/>
              <a:gd name="T15" fmla="*/ 104 h 2593"/>
              <a:gd name="T16" fmla="*/ 0 w 1991"/>
              <a:gd name="T17" fmla="*/ 213 h 2593"/>
              <a:gd name="T18" fmla="*/ 212 w 1991"/>
              <a:gd name="T19" fmla="*/ 163 h 2593"/>
              <a:gd name="T20" fmla="*/ 555 w 1991"/>
              <a:gd name="T21" fmla="*/ 81 h 2593"/>
              <a:gd name="T22" fmla="*/ 1779 w 1991"/>
              <a:gd name="T23" fmla="*/ 768 h 2593"/>
              <a:gd name="T24" fmla="*/ 1603 w 1991"/>
              <a:gd name="T25" fmla="*/ 1281 h 2593"/>
              <a:gd name="T26" fmla="*/ 226 w 1991"/>
              <a:gd name="T27" fmla="*/ 486 h 2593"/>
              <a:gd name="T28" fmla="*/ 0 w 1991"/>
              <a:gd name="T29" fmla="*/ 455 h 2593"/>
              <a:gd name="T30" fmla="*/ 177 w 1991"/>
              <a:gd name="T31" fmla="*/ 708 h 2593"/>
              <a:gd name="T32" fmla="*/ 177 w 1991"/>
              <a:gd name="T33" fmla="*/ 2104 h 2593"/>
              <a:gd name="T34" fmla="*/ 177 w 1991"/>
              <a:gd name="T35" fmla="*/ 2127 h 2593"/>
              <a:gd name="T36" fmla="*/ 289 w 1991"/>
              <a:gd name="T37" fmla="*/ 2450 h 2593"/>
              <a:gd name="T38" fmla="*/ 0 w 1991"/>
              <a:gd name="T39" fmla="*/ 2347 h 2593"/>
              <a:gd name="T40" fmla="*/ 453 w 1991"/>
              <a:gd name="T41" fmla="*/ 2575 h 2593"/>
              <a:gd name="T42" fmla="*/ 572 w 1991"/>
              <a:gd name="T43" fmla="*/ 2589 h 2593"/>
              <a:gd name="T44" fmla="*/ 576 w 1991"/>
              <a:gd name="T45" fmla="*/ 2589 h 2593"/>
              <a:gd name="T46" fmla="*/ 579 w 1991"/>
              <a:gd name="T47" fmla="*/ 2590 h 2593"/>
              <a:gd name="T48" fmla="*/ 671 w 1991"/>
              <a:gd name="T49" fmla="*/ 2593 h 2593"/>
              <a:gd name="T50" fmla="*/ 1835 w 1991"/>
              <a:gd name="T51" fmla="*/ 1846 h 2593"/>
              <a:gd name="T52" fmla="*/ 227 w 1991"/>
              <a:gd name="T53" fmla="*/ 708 h 2593"/>
              <a:gd name="T54" fmla="*/ 1138 w 1991"/>
              <a:gd name="T55" fmla="*/ 1070 h 2593"/>
              <a:gd name="T56" fmla="*/ 955 w 1991"/>
              <a:gd name="T57" fmla="*/ 1655 h 2593"/>
              <a:gd name="T58" fmla="*/ 227 w 1991"/>
              <a:gd name="T59" fmla="*/ 708 h 2593"/>
              <a:gd name="T60" fmla="*/ 1097 w 1991"/>
              <a:gd name="T61" fmla="*/ 2467 h 2593"/>
              <a:gd name="T62" fmla="*/ 582 w 1991"/>
              <a:gd name="T63" fmla="*/ 2540 h 2593"/>
              <a:gd name="T64" fmla="*/ 980 w 1991"/>
              <a:gd name="T65" fmla="*/ 1698 h 2593"/>
              <a:gd name="T66" fmla="*/ 1846 w 1991"/>
              <a:gd name="T67" fmla="*/ 1071 h 2593"/>
              <a:gd name="T68" fmla="*/ 1894 w 1991"/>
              <a:gd name="T69" fmla="*/ 1154 h 2593"/>
              <a:gd name="T70" fmla="*/ 1896 w 1991"/>
              <a:gd name="T71" fmla="*/ 1171 h 2593"/>
              <a:gd name="T72" fmla="*/ 1891 w 1991"/>
              <a:gd name="T73" fmla="*/ 1487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1" h="2593">
                <a:moveTo>
                  <a:pt x="1880" y="884"/>
                </a:moveTo>
                <a:cubicBezTo>
                  <a:pt x="1879" y="880"/>
                  <a:pt x="1877" y="875"/>
                  <a:pt x="1876" y="871"/>
                </a:cubicBezTo>
                <a:cubicBezTo>
                  <a:pt x="1875" y="869"/>
                  <a:pt x="1874" y="866"/>
                  <a:pt x="1873" y="864"/>
                </a:cubicBezTo>
                <a:cubicBezTo>
                  <a:pt x="1872" y="862"/>
                  <a:pt x="1872" y="861"/>
                  <a:pt x="1871" y="859"/>
                </a:cubicBezTo>
                <a:cubicBezTo>
                  <a:pt x="1871" y="859"/>
                  <a:pt x="1871" y="859"/>
                  <a:pt x="1871" y="859"/>
                </a:cubicBezTo>
                <a:cubicBezTo>
                  <a:pt x="1871" y="858"/>
                  <a:pt x="1871" y="858"/>
                  <a:pt x="1871" y="858"/>
                </a:cubicBezTo>
                <a:cubicBezTo>
                  <a:pt x="1869" y="853"/>
                  <a:pt x="1867" y="848"/>
                  <a:pt x="1865" y="843"/>
                </a:cubicBezTo>
                <a:cubicBezTo>
                  <a:pt x="1864" y="841"/>
                  <a:pt x="1863" y="839"/>
                  <a:pt x="1863" y="837"/>
                </a:cubicBezTo>
                <a:cubicBezTo>
                  <a:pt x="1862" y="834"/>
                  <a:pt x="1861" y="832"/>
                  <a:pt x="1860" y="829"/>
                </a:cubicBezTo>
                <a:cubicBezTo>
                  <a:pt x="1850" y="806"/>
                  <a:pt x="1840" y="783"/>
                  <a:pt x="1829" y="760"/>
                </a:cubicBezTo>
                <a:cubicBezTo>
                  <a:pt x="1827" y="756"/>
                  <a:pt x="1825" y="752"/>
                  <a:pt x="1824" y="748"/>
                </a:cubicBezTo>
                <a:cubicBezTo>
                  <a:pt x="1823" y="748"/>
                  <a:pt x="1823" y="748"/>
                  <a:pt x="1823" y="748"/>
                </a:cubicBezTo>
                <a:cubicBezTo>
                  <a:pt x="1744" y="585"/>
                  <a:pt x="1630" y="439"/>
                  <a:pt x="1489" y="322"/>
                </a:cubicBezTo>
                <a:cubicBezTo>
                  <a:pt x="1225" y="103"/>
                  <a:pt x="892" y="0"/>
                  <a:pt x="550" y="32"/>
                </a:cubicBezTo>
                <a:cubicBezTo>
                  <a:pt x="438" y="42"/>
                  <a:pt x="330" y="66"/>
                  <a:pt x="227" y="104"/>
                </a:cubicBezTo>
                <a:cubicBezTo>
                  <a:pt x="227" y="104"/>
                  <a:pt x="227" y="104"/>
                  <a:pt x="227" y="104"/>
                </a:cubicBezTo>
                <a:cubicBezTo>
                  <a:pt x="227" y="104"/>
                  <a:pt x="227" y="104"/>
                  <a:pt x="227" y="104"/>
                </a:cubicBezTo>
                <a:cubicBezTo>
                  <a:pt x="148" y="133"/>
                  <a:pt x="72" y="170"/>
                  <a:pt x="0" y="213"/>
                </a:cubicBezTo>
                <a:cubicBezTo>
                  <a:pt x="0" y="272"/>
                  <a:pt x="0" y="272"/>
                  <a:pt x="0" y="272"/>
                </a:cubicBezTo>
                <a:cubicBezTo>
                  <a:pt x="66" y="230"/>
                  <a:pt x="137" y="193"/>
                  <a:pt x="212" y="163"/>
                </a:cubicBezTo>
                <a:cubicBezTo>
                  <a:pt x="212" y="163"/>
                  <a:pt x="212" y="163"/>
                  <a:pt x="212" y="163"/>
                </a:cubicBezTo>
                <a:cubicBezTo>
                  <a:pt x="320" y="120"/>
                  <a:pt x="435" y="92"/>
                  <a:pt x="555" y="81"/>
                </a:cubicBezTo>
                <a:cubicBezTo>
                  <a:pt x="883" y="50"/>
                  <a:pt x="1204" y="150"/>
                  <a:pt x="1457" y="360"/>
                </a:cubicBezTo>
                <a:cubicBezTo>
                  <a:pt x="1595" y="475"/>
                  <a:pt x="1704" y="614"/>
                  <a:pt x="1779" y="768"/>
                </a:cubicBezTo>
                <a:cubicBezTo>
                  <a:pt x="1779" y="769"/>
                  <a:pt x="1779" y="769"/>
                  <a:pt x="1779" y="769"/>
                </a:cubicBezTo>
                <a:cubicBezTo>
                  <a:pt x="1868" y="969"/>
                  <a:pt x="1804" y="1154"/>
                  <a:pt x="1603" y="1281"/>
                </a:cubicBezTo>
                <a:cubicBezTo>
                  <a:pt x="1163" y="1027"/>
                  <a:pt x="1163" y="1027"/>
                  <a:pt x="1163" y="1027"/>
                </a:cubicBezTo>
                <a:cubicBezTo>
                  <a:pt x="766" y="798"/>
                  <a:pt x="353" y="559"/>
                  <a:pt x="226" y="486"/>
                </a:cubicBezTo>
                <a:cubicBezTo>
                  <a:pt x="150" y="441"/>
                  <a:pt x="73" y="414"/>
                  <a:pt x="0" y="405"/>
                </a:cubicBezTo>
                <a:cubicBezTo>
                  <a:pt x="0" y="455"/>
                  <a:pt x="0" y="455"/>
                  <a:pt x="0" y="455"/>
                </a:cubicBezTo>
                <a:cubicBezTo>
                  <a:pt x="57" y="463"/>
                  <a:pt x="117" y="483"/>
                  <a:pt x="178" y="515"/>
                </a:cubicBezTo>
                <a:cubicBezTo>
                  <a:pt x="177" y="708"/>
                  <a:pt x="177" y="708"/>
                  <a:pt x="177" y="708"/>
                </a:cubicBezTo>
                <a:cubicBezTo>
                  <a:pt x="177" y="1237"/>
                  <a:pt x="177" y="1922"/>
                  <a:pt x="177" y="2104"/>
                </a:cubicBezTo>
                <a:cubicBezTo>
                  <a:pt x="177" y="2104"/>
                  <a:pt x="177" y="2104"/>
                  <a:pt x="177" y="2104"/>
                </a:cubicBezTo>
                <a:cubicBezTo>
                  <a:pt x="177" y="2119"/>
                  <a:pt x="177" y="2119"/>
                  <a:pt x="177" y="2119"/>
                </a:cubicBezTo>
                <a:cubicBezTo>
                  <a:pt x="177" y="2122"/>
                  <a:pt x="177" y="2124"/>
                  <a:pt x="177" y="2127"/>
                </a:cubicBezTo>
                <a:cubicBezTo>
                  <a:pt x="177" y="2130"/>
                  <a:pt x="177" y="2132"/>
                  <a:pt x="177" y="2134"/>
                </a:cubicBezTo>
                <a:cubicBezTo>
                  <a:pt x="182" y="2264"/>
                  <a:pt x="219" y="2371"/>
                  <a:pt x="289" y="2450"/>
                </a:cubicBezTo>
                <a:cubicBezTo>
                  <a:pt x="305" y="2468"/>
                  <a:pt x="322" y="2485"/>
                  <a:pt x="341" y="2499"/>
                </a:cubicBezTo>
                <a:cubicBezTo>
                  <a:pt x="219" y="2466"/>
                  <a:pt x="104" y="2415"/>
                  <a:pt x="0" y="2347"/>
                </a:cubicBezTo>
                <a:cubicBezTo>
                  <a:pt x="0" y="2406"/>
                  <a:pt x="0" y="2406"/>
                  <a:pt x="0" y="2406"/>
                </a:cubicBezTo>
                <a:cubicBezTo>
                  <a:pt x="137" y="2489"/>
                  <a:pt x="290" y="2547"/>
                  <a:pt x="453" y="2575"/>
                </a:cubicBezTo>
                <a:cubicBezTo>
                  <a:pt x="490" y="2581"/>
                  <a:pt x="529" y="2586"/>
                  <a:pt x="572" y="2589"/>
                </a:cubicBezTo>
                <a:cubicBezTo>
                  <a:pt x="572" y="2589"/>
                  <a:pt x="572" y="2589"/>
                  <a:pt x="572" y="2589"/>
                </a:cubicBezTo>
                <a:cubicBezTo>
                  <a:pt x="573" y="2589"/>
                  <a:pt x="573" y="2589"/>
                  <a:pt x="573" y="2589"/>
                </a:cubicBezTo>
                <a:cubicBezTo>
                  <a:pt x="574" y="2589"/>
                  <a:pt x="575" y="2589"/>
                  <a:pt x="576" y="2589"/>
                </a:cubicBezTo>
                <a:cubicBezTo>
                  <a:pt x="577" y="2590"/>
                  <a:pt x="578" y="2590"/>
                  <a:pt x="579" y="2590"/>
                </a:cubicBezTo>
                <a:cubicBezTo>
                  <a:pt x="579" y="2590"/>
                  <a:pt x="579" y="2590"/>
                  <a:pt x="579" y="2590"/>
                </a:cubicBezTo>
                <a:cubicBezTo>
                  <a:pt x="609" y="2592"/>
                  <a:pt x="640" y="2593"/>
                  <a:pt x="671" y="2593"/>
                </a:cubicBezTo>
                <a:cubicBezTo>
                  <a:pt x="671" y="2593"/>
                  <a:pt x="671" y="2593"/>
                  <a:pt x="671" y="2593"/>
                </a:cubicBezTo>
                <a:cubicBezTo>
                  <a:pt x="823" y="2593"/>
                  <a:pt x="972" y="2566"/>
                  <a:pt x="1114" y="2513"/>
                </a:cubicBezTo>
                <a:cubicBezTo>
                  <a:pt x="1436" y="2394"/>
                  <a:pt x="1692" y="2157"/>
                  <a:pt x="1835" y="1846"/>
                </a:cubicBezTo>
                <a:cubicBezTo>
                  <a:pt x="1976" y="1541"/>
                  <a:pt x="1991" y="1200"/>
                  <a:pt x="1880" y="884"/>
                </a:cubicBezTo>
                <a:close/>
                <a:moveTo>
                  <a:pt x="227" y="708"/>
                </a:moveTo>
                <a:cubicBezTo>
                  <a:pt x="227" y="543"/>
                  <a:pt x="227" y="543"/>
                  <a:pt x="227" y="543"/>
                </a:cubicBezTo>
                <a:cubicBezTo>
                  <a:pt x="377" y="630"/>
                  <a:pt x="765" y="855"/>
                  <a:pt x="1138" y="1070"/>
                </a:cubicBezTo>
                <a:cubicBezTo>
                  <a:pt x="1554" y="1310"/>
                  <a:pt x="1554" y="1310"/>
                  <a:pt x="1554" y="1310"/>
                </a:cubicBezTo>
                <a:cubicBezTo>
                  <a:pt x="1446" y="1372"/>
                  <a:pt x="1215" y="1505"/>
                  <a:pt x="955" y="1655"/>
                </a:cubicBezTo>
                <a:cubicBezTo>
                  <a:pt x="712" y="1795"/>
                  <a:pt x="443" y="1950"/>
                  <a:pt x="226" y="2075"/>
                </a:cubicBezTo>
                <a:cubicBezTo>
                  <a:pt x="227" y="1859"/>
                  <a:pt x="227" y="1213"/>
                  <a:pt x="227" y="708"/>
                </a:cubicBezTo>
                <a:close/>
                <a:moveTo>
                  <a:pt x="1790" y="1825"/>
                </a:moveTo>
                <a:cubicBezTo>
                  <a:pt x="1653" y="2125"/>
                  <a:pt x="1406" y="2353"/>
                  <a:pt x="1097" y="2467"/>
                </a:cubicBezTo>
                <a:cubicBezTo>
                  <a:pt x="960" y="2518"/>
                  <a:pt x="817" y="2543"/>
                  <a:pt x="671" y="2543"/>
                </a:cubicBezTo>
                <a:cubicBezTo>
                  <a:pt x="641" y="2543"/>
                  <a:pt x="612" y="2542"/>
                  <a:pt x="582" y="2540"/>
                </a:cubicBezTo>
                <a:cubicBezTo>
                  <a:pt x="364" y="2518"/>
                  <a:pt x="236" y="2370"/>
                  <a:pt x="227" y="2132"/>
                </a:cubicBezTo>
                <a:cubicBezTo>
                  <a:pt x="448" y="2005"/>
                  <a:pt x="728" y="1844"/>
                  <a:pt x="980" y="1698"/>
                </a:cubicBezTo>
                <a:cubicBezTo>
                  <a:pt x="1263" y="1535"/>
                  <a:pt x="1511" y="1392"/>
                  <a:pt x="1604" y="1338"/>
                </a:cubicBezTo>
                <a:cubicBezTo>
                  <a:pt x="1727" y="1267"/>
                  <a:pt x="1809" y="1177"/>
                  <a:pt x="1846" y="1071"/>
                </a:cubicBezTo>
                <a:cubicBezTo>
                  <a:pt x="1854" y="1048"/>
                  <a:pt x="1860" y="1023"/>
                  <a:pt x="1864" y="999"/>
                </a:cubicBezTo>
                <a:cubicBezTo>
                  <a:pt x="1877" y="1050"/>
                  <a:pt x="1887" y="1102"/>
                  <a:pt x="1894" y="1154"/>
                </a:cubicBezTo>
                <a:cubicBezTo>
                  <a:pt x="1894" y="1156"/>
                  <a:pt x="1894" y="1158"/>
                  <a:pt x="1895" y="1160"/>
                </a:cubicBezTo>
                <a:cubicBezTo>
                  <a:pt x="1895" y="1164"/>
                  <a:pt x="1895" y="1167"/>
                  <a:pt x="1896" y="1171"/>
                </a:cubicBezTo>
                <a:cubicBezTo>
                  <a:pt x="1907" y="1274"/>
                  <a:pt x="1906" y="1380"/>
                  <a:pt x="1890" y="1487"/>
                </a:cubicBezTo>
                <a:cubicBezTo>
                  <a:pt x="1891" y="1487"/>
                  <a:pt x="1891" y="1487"/>
                  <a:pt x="1891" y="1487"/>
                </a:cubicBezTo>
                <a:cubicBezTo>
                  <a:pt x="1874" y="1602"/>
                  <a:pt x="1840" y="1716"/>
                  <a:pt x="1790" y="18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tx1"/>
                </a:solidFill>
                <a:latin typeface="+mn-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5591" y="455259"/>
            <a:ext cx="1438659" cy="50292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575" y="6342322"/>
            <a:ext cx="1806575" cy="228417"/>
          </a:xfrm>
          <a:prstGeom prst="rect">
            <a:avLst/>
          </a:prstGeom>
        </p:spPr>
      </p:pic>
    </p:spTree>
    <p:extLst>
      <p:ext uri="{BB962C8B-B14F-4D97-AF65-F5344CB8AC3E}">
        <p14:creationId xmlns:p14="http://schemas.microsoft.com/office/powerpoint/2010/main" val="339517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d Cover">
    <p:spTree>
      <p:nvGrpSpPr>
        <p:cNvPr id="1" name=""/>
        <p:cNvGrpSpPr/>
        <p:nvPr/>
      </p:nvGrpSpPr>
      <p:grpSpPr>
        <a:xfrm>
          <a:off x="0" y="0"/>
          <a:ext cx="0" cy="0"/>
          <a:chOff x="0" y="0"/>
          <a:chExt cx="0" cy="0"/>
        </a:xfrm>
      </p:grpSpPr>
      <p:pic>
        <p:nvPicPr>
          <p:cNvPr id="7" name="Picture 6" descr="BLM PPT cover slide 254x19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bg1"/>
                </a:solidFill>
                <a:latin typeface="+mj-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spTree>
    <p:extLst>
      <p:ext uri="{BB962C8B-B14F-4D97-AF65-F5344CB8AC3E}">
        <p14:creationId xmlns:p14="http://schemas.microsoft.com/office/powerpoint/2010/main" val="187656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Picture 6" descr="BLM PPT end slide 254x19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74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2016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15205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2001"/>
            <a:ext cx="6604000" cy="660200"/>
          </a:xfrm>
          <a:prstGeom prst="rect">
            <a:avLst/>
          </a:prstGeom>
        </p:spPr>
        <p:txBody>
          <a:bodyPr vert="horz" lIns="0" tIns="0" rIns="0" bIns="0" rtlCol="0" anchor="ctr"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5600"/>
            <a:ext cx="7886700" cy="43513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8EB25-AB24-4051-AD06-19C602990683}" type="datetimeFigureOut">
              <a:rPr lang="en-GB" smtClean="0"/>
              <a:t>16/09/2016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28650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4FC7B-59B4-4139-98DA-A8BE3EDD3359}" type="slidenum">
              <a:rPr lang="en-GB" smtClean="0"/>
              <a:pPr/>
              <a:t>‹#›</a:t>
            </a:fld>
            <a:endParaRPr lang="en-GB"/>
          </a:p>
        </p:txBody>
      </p:sp>
      <p:cxnSp>
        <p:nvCxnSpPr>
          <p:cNvPr id="9" name="Straight Connector 8"/>
          <p:cNvCxnSpPr/>
          <p:nvPr/>
        </p:nvCxnSpPr>
        <p:spPr>
          <a:xfrm>
            <a:off x="457200" y="1108514"/>
            <a:ext cx="8142288"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5591" y="455259"/>
            <a:ext cx="1438659" cy="502921"/>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575" y="6342322"/>
            <a:ext cx="1806575" cy="228417"/>
          </a:xfrm>
          <a:prstGeom prst="rect">
            <a:avLst/>
          </a:prstGeom>
        </p:spPr>
      </p:pic>
    </p:spTree>
    <p:extLst>
      <p:ext uri="{BB962C8B-B14F-4D97-AF65-F5344CB8AC3E}">
        <p14:creationId xmlns:p14="http://schemas.microsoft.com/office/powerpoint/2010/main" val="154908126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7" r:id="rId4"/>
    <p:sldLayoutId id="2147483658" r:id="rId5"/>
    <p:sldLayoutId id="2147483659" r:id="rId6"/>
    <p:sldLayoutId id="2147483649" r:id="rId7"/>
    <p:sldLayoutId id="2147483656" r:id="rId8"/>
    <p:sldLayoutId id="2147483660" r:id="rId9"/>
  </p:sldLayoutIdLst>
  <p:txStyles>
    <p:titleStyle>
      <a:lvl1pPr algn="l" defTabSz="685800" rtl="0" eaLnBrk="1" latinLnBrk="0" hangingPunct="1">
        <a:lnSpc>
          <a:spcPct val="90000"/>
        </a:lnSpc>
        <a:spcBef>
          <a:spcPct val="0"/>
        </a:spcBef>
        <a:buNone/>
        <a:defRPr sz="2100" kern="1200" cap="all" baseline="0">
          <a:solidFill>
            <a:schemeClr val="tx1"/>
          </a:solidFill>
          <a:latin typeface="+mj-lt"/>
          <a:ea typeface="+mj-ea"/>
          <a:cs typeface="+mj-cs"/>
        </a:defRPr>
      </a:lvl1pPr>
    </p:titleStyle>
    <p:bodyStyle>
      <a:lvl1pPr marL="0" indent="277200" algn="l" defTabSz="457200" rtl="0" eaLnBrk="1" latinLnBrk="0" hangingPunct="1">
        <a:lnSpc>
          <a:spcPct val="90000"/>
        </a:lnSpc>
        <a:spcBef>
          <a:spcPts val="768"/>
        </a:spcBef>
        <a:spcAft>
          <a:spcPts val="0"/>
        </a:spcAft>
        <a:buClr>
          <a:srgbClr val="D12B24"/>
        </a:buClr>
        <a:buFont typeface="Lucida Grande"/>
        <a:buChar char="‣"/>
        <a:defRPr lang="en-US" sz="2400" kern="1200" dirty="0" smtClean="0">
          <a:solidFill>
            <a:schemeClr val="tx1"/>
          </a:solidFill>
          <a:latin typeface="+mn-lt"/>
          <a:ea typeface="+mn-ea"/>
          <a:cs typeface="+mn-cs"/>
        </a:defRPr>
      </a:lvl1pPr>
      <a:lvl2pPr marL="542925" indent="-277813" algn="l" defTabSz="457200" rtl="0" eaLnBrk="1" latinLnBrk="0" hangingPunct="1">
        <a:lnSpc>
          <a:spcPct val="90000"/>
        </a:lnSpc>
        <a:spcBef>
          <a:spcPts val="768"/>
        </a:spcBef>
        <a:spcAft>
          <a:spcPts val="0"/>
        </a:spcAft>
        <a:buClr>
          <a:srgbClr val="D12B24"/>
        </a:buClr>
        <a:buFont typeface="Lucida Grande"/>
        <a:buChar char="‣"/>
        <a:defRPr lang="en-US" sz="2200" kern="1200" dirty="0" smtClean="0">
          <a:solidFill>
            <a:schemeClr val="tx1"/>
          </a:solidFill>
          <a:latin typeface="+mn-lt"/>
          <a:ea typeface="+mn-ea"/>
          <a:cs typeface="+mn-cs"/>
        </a:defRPr>
      </a:lvl2pPr>
      <a:lvl3pPr marL="808038" indent="-265113" algn="l" defTabSz="457200" rtl="0" eaLnBrk="1" latinLnBrk="0" hangingPunct="1">
        <a:lnSpc>
          <a:spcPct val="90000"/>
        </a:lnSpc>
        <a:spcBef>
          <a:spcPts val="768"/>
        </a:spcBef>
        <a:spcAft>
          <a:spcPts val="0"/>
        </a:spcAft>
        <a:buClr>
          <a:srgbClr val="D12B24"/>
        </a:buClr>
        <a:buFont typeface="Lucida Grande"/>
        <a:buChar char="‣"/>
        <a:defRPr lang="en-US" sz="2000" kern="1200" dirty="0" smtClean="0">
          <a:solidFill>
            <a:schemeClr val="tx1"/>
          </a:solidFill>
          <a:latin typeface="+mn-lt"/>
          <a:ea typeface="+mn-ea"/>
          <a:cs typeface="+mn-cs"/>
        </a:defRPr>
      </a:lvl3pPr>
      <a:lvl4pPr marL="1073150" indent="-265113" algn="l" defTabSz="457200" rtl="0" eaLnBrk="1" latinLnBrk="0" hangingPunct="1">
        <a:lnSpc>
          <a:spcPct val="90000"/>
        </a:lnSpc>
        <a:spcBef>
          <a:spcPts val="768"/>
        </a:spcBef>
        <a:spcAft>
          <a:spcPts val="0"/>
        </a:spcAft>
        <a:buClr>
          <a:srgbClr val="D12B24"/>
        </a:buClr>
        <a:buFont typeface="Lucida Grande"/>
        <a:buChar char="‣"/>
        <a:defRPr lang="en-US" sz="1800" kern="1200" dirty="0" smtClean="0">
          <a:solidFill>
            <a:schemeClr val="tx1"/>
          </a:solidFill>
          <a:latin typeface="+mn-lt"/>
          <a:ea typeface="+mn-ea"/>
          <a:cs typeface="+mn-cs"/>
        </a:defRPr>
      </a:lvl4pPr>
      <a:lvl5pPr marL="1338263" indent="-265113" algn="l" defTabSz="457200" rtl="0" eaLnBrk="1" latinLnBrk="0" hangingPunct="1">
        <a:lnSpc>
          <a:spcPct val="90000"/>
        </a:lnSpc>
        <a:spcBef>
          <a:spcPts val="768"/>
        </a:spcBef>
        <a:spcAft>
          <a:spcPts val="0"/>
        </a:spcAft>
        <a:buClr>
          <a:srgbClr val="D12B24"/>
        </a:buClr>
        <a:buFont typeface="Lucida Grande"/>
        <a:buChar char="‣"/>
        <a:defRPr lang="en-GB" sz="18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images/search?q=cyber+headache+&amp;view=detailv2&amp;&amp;id=FCB863C2C535CFFAEECBBF5003FEC4FD3F0A865B&amp;selectedIndex=85&amp;ccid=jU6QhnjD&amp;simid=608028788859538115&amp;thid=OIP.M8d4e908678c3fca3478bc6f95dc0c9d8o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Data protection headaches: GDPR, </a:t>
            </a:r>
            <a:r>
              <a:rPr lang="en-GB" dirty="0" err="1"/>
              <a:t>brexit</a:t>
            </a:r>
            <a:r>
              <a:rPr lang="en-GB" dirty="0"/>
              <a:t> AND perimeter risk</a:t>
            </a:r>
            <a:endParaRPr lang="en-GB" dirty="0"/>
          </a:p>
        </p:txBody>
      </p:sp>
      <p:sp>
        <p:nvSpPr>
          <p:cNvPr id="5" name="Subtitle 4"/>
          <p:cNvSpPr>
            <a:spLocks noGrp="1"/>
          </p:cNvSpPr>
          <p:nvPr>
            <p:ph type="subTitle" idx="1"/>
          </p:nvPr>
        </p:nvSpPr>
        <p:spPr/>
        <p:txBody>
          <a:bodyPr/>
          <a:lstStyle/>
          <a:p>
            <a:endParaRPr lang="en-GB" dirty="0" smtClean="0"/>
          </a:p>
          <a:p>
            <a:r>
              <a:rPr lang="en-GB" dirty="0" smtClean="0"/>
              <a:t>Date 20</a:t>
            </a:r>
            <a:r>
              <a:rPr lang="en-GB" baseline="30000" dirty="0" smtClean="0"/>
              <a:t>TH</a:t>
            </a:r>
            <a:r>
              <a:rPr lang="en-GB" dirty="0" smtClean="0"/>
              <a:t> September 2016</a:t>
            </a:r>
            <a:endParaRPr lang="en-GB" dirty="0"/>
          </a:p>
          <a:p>
            <a:endParaRPr lang="en-GB" dirty="0"/>
          </a:p>
          <a:p>
            <a:r>
              <a:rPr lang="en-US" dirty="0" smtClean="0"/>
              <a:t>Name NICK GIBBONS</a:t>
            </a:r>
            <a:endParaRPr lang="en-US" dirty="0"/>
          </a:p>
          <a:p>
            <a:r>
              <a:rPr lang="en-US" dirty="0"/>
              <a:t>Position</a:t>
            </a:r>
            <a:r>
              <a:rPr lang="en-US" dirty="0" smtClean="0"/>
              <a:t>, PARTNER </a:t>
            </a:r>
            <a:r>
              <a:rPr lang="en-US" dirty="0"/>
              <a:t>BLM</a:t>
            </a:r>
          </a:p>
          <a:p>
            <a:r>
              <a:rPr lang="en-US" dirty="0"/>
              <a:t>T: </a:t>
            </a:r>
            <a:r>
              <a:rPr lang="en-US" dirty="0" smtClean="0"/>
              <a:t>0207 457 3567</a:t>
            </a:r>
            <a:endParaRPr lang="en-US" dirty="0"/>
          </a:p>
          <a:p>
            <a:r>
              <a:rPr lang="en-US" dirty="0"/>
              <a:t>E: </a:t>
            </a:r>
            <a:r>
              <a:rPr lang="en-US" dirty="0" smtClean="0"/>
              <a:t>Nick.Gibbons</a:t>
            </a:r>
            <a:r>
              <a:rPr lang="en-US" dirty="0" smtClean="0"/>
              <a:t>@blmlaw.com</a:t>
            </a:r>
            <a:endParaRPr lang="en-US" dirty="0"/>
          </a:p>
        </p:txBody>
      </p:sp>
    </p:spTree>
    <p:extLst>
      <p:ext uri="{BB962C8B-B14F-4D97-AF65-F5344CB8AC3E}">
        <p14:creationId xmlns:p14="http://schemas.microsoft.com/office/powerpoint/2010/main" val="54508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Data Protection Regulations 2016</a:t>
            </a:r>
            <a:r>
              <a:rPr lang="en-GB" dirty="0"/>
              <a:t/>
            </a:r>
            <a:br>
              <a:rPr lang="en-GB" dirty="0"/>
            </a:br>
            <a:r>
              <a:rPr lang="en-GB" dirty="0" smtClean="0"/>
              <a:t>KEY CHANGES</a:t>
            </a:r>
            <a:endParaRPr lang="en-GB" dirty="0"/>
          </a:p>
        </p:txBody>
      </p:sp>
      <p:sp>
        <p:nvSpPr>
          <p:cNvPr id="3" name="Content Placeholder 2"/>
          <p:cNvSpPr>
            <a:spLocks noGrp="1"/>
          </p:cNvSpPr>
          <p:nvPr>
            <p:ph idx="1"/>
          </p:nvPr>
        </p:nvSpPr>
        <p:spPr>
          <a:xfrm>
            <a:off x="457200" y="1605599"/>
            <a:ext cx="5864469" cy="4812785"/>
          </a:xfrm>
        </p:spPr>
        <p:txBody>
          <a:bodyPr/>
          <a:lstStyle/>
          <a:p>
            <a:r>
              <a:rPr lang="en-GB" sz="1800" dirty="0"/>
              <a:t>R</a:t>
            </a:r>
            <a:r>
              <a:rPr lang="en-GB" sz="1800" dirty="0" smtClean="0"/>
              <a:t>equirement </a:t>
            </a:r>
            <a:r>
              <a:rPr lang="en-GB" sz="1800" dirty="0"/>
              <a:t>to notify breaches</a:t>
            </a:r>
          </a:p>
          <a:p>
            <a:r>
              <a:rPr lang="en-GB" sz="1800" dirty="0" smtClean="0"/>
              <a:t>Much tougher fines</a:t>
            </a:r>
          </a:p>
          <a:p>
            <a:r>
              <a:rPr lang="en-GB" sz="1800" dirty="0"/>
              <a:t>Extra-territorial applicability</a:t>
            </a:r>
          </a:p>
          <a:p>
            <a:r>
              <a:rPr lang="en-GB" sz="1800" dirty="0"/>
              <a:t>Application to both processors and controllers </a:t>
            </a:r>
          </a:p>
          <a:p>
            <a:r>
              <a:rPr lang="en-GB" sz="1800" dirty="0"/>
              <a:t>One Stop Shop – lead supervisory authorities</a:t>
            </a:r>
          </a:p>
          <a:p>
            <a:r>
              <a:rPr lang="en-GB" sz="1800" dirty="0"/>
              <a:t>Abolition of requirement to register as a data controller</a:t>
            </a:r>
          </a:p>
          <a:p>
            <a:r>
              <a:rPr lang="en-GB" sz="1800" dirty="0"/>
              <a:t>Processing children’s data</a:t>
            </a:r>
          </a:p>
          <a:p>
            <a:r>
              <a:rPr lang="en-GB" sz="1800" dirty="0"/>
              <a:t>European Data Protection Board</a:t>
            </a:r>
          </a:p>
          <a:p>
            <a:r>
              <a:rPr lang="en-GB" sz="1800" dirty="0" smtClean="0"/>
              <a:t>Right </a:t>
            </a:r>
            <a:r>
              <a:rPr lang="en-GB" sz="1800" dirty="0"/>
              <a:t>to be forgotten </a:t>
            </a:r>
          </a:p>
          <a:p>
            <a:r>
              <a:rPr lang="en-GB" sz="1800" dirty="0"/>
              <a:t>Easier access to one’s own data </a:t>
            </a:r>
          </a:p>
          <a:p>
            <a:r>
              <a:rPr lang="en-GB" sz="1800" dirty="0"/>
              <a:t>Right of data portability </a:t>
            </a:r>
          </a:p>
          <a:p>
            <a:pPr indent="0">
              <a:buNone/>
            </a:pPr>
            <a:r>
              <a:rPr lang="en-GB" dirty="0"/>
              <a:t/>
            </a:r>
            <a:br>
              <a:rPr lang="en-GB" dirty="0"/>
            </a:br>
            <a:endParaRPr lang="en-GB" dirty="0"/>
          </a:p>
        </p:txBody>
      </p:sp>
      <p:pic>
        <p:nvPicPr>
          <p:cNvPr id="4" name="Picture 3" descr="Image result for general data protection regulations"/>
          <p:cNvPicPr/>
          <p:nvPr/>
        </p:nvPicPr>
        <p:blipFill>
          <a:blip r:embed="rId2">
            <a:extLst>
              <a:ext uri="{28A0092B-C50C-407E-A947-70E740481C1C}">
                <a14:useLocalDpi xmlns:a14="http://schemas.microsoft.com/office/drawing/2010/main" val="0"/>
              </a:ext>
            </a:extLst>
          </a:blip>
          <a:srcRect/>
          <a:stretch>
            <a:fillRect/>
          </a:stretch>
        </p:blipFill>
        <p:spPr bwMode="auto">
          <a:xfrm>
            <a:off x="6365631" y="1557972"/>
            <a:ext cx="2567354" cy="4262536"/>
          </a:xfrm>
          <a:prstGeom prst="rect">
            <a:avLst/>
          </a:prstGeom>
          <a:noFill/>
          <a:ln>
            <a:noFill/>
          </a:ln>
        </p:spPr>
      </p:pic>
    </p:spTree>
    <p:extLst>
      <p:ext uri="{BB962C8B-B14F-4D97-AF65-F5344CB8AC3E}">
        <p14:creationId xmlns:p14="http://schemas.microsoft.com/office/powerpoint/2010/main" val="313669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what extent will  the Brexit vote affect data protection law?</a:t>
            </a:r>
          </a:p>
        </p:txBody>
      </p:sp>
      <p:sp>
        <p:nvSpPr>
          <p:cNvPr id="3" name="Content Placeholder 2"/>
          <p:cNvSpPr>
            <a:spLocks noGrp="1"/>
          </p:cNvSpPr>
          <p:nvPr>
            <p:ph idx="1"/>
          </p:nvPr>
        </p:nvSpPr>
        <p:spPr>
          <a:xfrm>
            <a:off x="430823" y="1130815"/>
            <a:ext cx="3974123" cy="4351338"/>
          </a:xfrm>
        </p:spPr>
        <p:txBody>
          <a:bodyPr/>
          <a:lstStyle/>
          <a:p>
            <a:pPr marL="360363" indent="-360363"/>
            <a:r>
              <a:rPr lang="en-GB" sz="2800" dirty="0" smtClean="0"/>
              <a:t>Article 50 of Lisbon Treaty</a:t>
            </a:r>
          </a:p>
          <a:p>
            <a:pPr marL="360363" indent="-360363"/>
            <a:r>
              <a:rPr lang="en-GB" sz="2800" dirty="0" smtClean="0"/>
              <a:t>Timing</a:t>
            </a:r>
          </a:p>
          <a:p>
            <a:pPr marL="360363" indent="-360363"/>
            <a:r>
              <a:rPr lang="en-GB" sz="2800" dirty="0" smtClean="0"/>
              <a:t>GDPR’s “long arm”</a:t>
            </a:r>
          </a:p>
          <a:p>
            <a:pPr marL="360363" indent="-360363"/>
            <a:r>
              <a:rPr lang="en-GB" sz="2800" dirty="0" smtClean="0"/>
              <a:t>UK Post Brexit options and adequacy</a:t>
            </a:r>
          </a:p>
          <a:p>
            <a:pPr marL="360363" indent="-360363"/>
            <a:r>
              <a:rPr lang="en-GB" sz="2800" dirty="0" smtClean="0"/>
              <a:t>EFTA and the Swiss model</a:t>
            </a:r>
          </a:p>
          <a:p>
            <a:pPr marL="360363" indent="-360363"/>
            <a:r>
              <a:rPr lang="en-GB" sz="2800" dirty="0" smtClean="0"/>
              <a:t>Going it alone</a:t>
            </a:r>
          </a:p>
          <a:p>
            <a:pPr marL="360363" indent="-360363"/>
            <a:r>
              <a:rPr lang="en-GB" sz="2800" dirty="0" smtClean="0"/>
              <a:t>Impact of Brexit on ICO</a:t>
            </a:r>
            <a:endParaRPr lang="en-GB" sz="2800" dirty="0"/>
          </a:p>
        </p:txBody>
      </p:sp>
      <p:pic>
        <p:nvPicPr>
          <p:cNvPr id="6" name="Picture 5" descr="Image result for brexit"/>
          <p:cNvPicPr/>
          <p:nvPr/>
        </p:nvPicPr>
        <p:blipFill>
          <a:blip r:embed="rId2">
            <a:extLst>
              <a:ext uri="{28A0092B-C50C-407E-A947-70E740481C1C}">
                <a14:useLocalDpi xmlns:a14="http://schemas.microsoft.com/office/drawing/2010/main" val="0"/>
              </a:ext>
            </a:extLst>
          </a:blip>
          <a:srcRect/>
          <a:stretch>
            <a:fillRect/>
          </a:stretch>
        </p:blipFill>
        <p:spPr bwMode="auto">
          <a:xfrm>
            <a:off x="4747846" y="1037493"/>
            <a:ext cx="3771900" cy="4923692"/>
          </a:xfrm>
          <a:prstGeom prst="rect">
            <a:avLst/>
          </a:prstGeom>
          <a:noFill/>
          <a:ln>
            <a:noFill/>
          </a:ln>
        </p:spPr>
      </p:pic>
    </p:spTree>
    <p:extLst>
      <p:ext uri="{BB962C8B-B14F-4D97-AF65-F5344CB8AC3E}">
        <p14:creationId xmlns:p14="http://schemas.microsoft.com/office/powerpoint/2010/main" val="232775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44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5600"/>
            <a:ext cx="5328138" cy="4351338"/>
          </a:xfrm>
        </p:spPr>
        <p:txBody>
          <a:bodyPr/>
          <a:lstStyle/>
          <a:p>
            <a:pPr indent="0">
              <a:buNone/>
            </a:pPr>
            <a:r>
              <a:rPr lang="en-GB" dirty="0" smtClean="0"/>
              <a:t>BUSINESSES IN THE UK ARE FACED WITH A GROWING HEADACHE IN RELATION TO DATA PROTECTION:</a:t>
            </a:r>
          </a:p>
          <a:p>
            <a:pPr indent="0">
              <a:buNone/>
            </a:pPr>
            <a:endParaRPr lang="en-GB" dirty="0" smtClean="0"/>
          </a:p>
          <a:p>
            <a:r>
              <a:rPr lang="en-GB" dirty="0" smtClean="0"/>
              <a:t>Cyber crime is now a daily reality</a:t>
            </a:r>
          </a:p>
          <a:p>
            <a:pPr marL="273050" indent="-273050"/>
            <a:r>
              <a:rPr lang="en-GB" dirty="0" smtClean="0"/>
              <a:t>Although significant numbers of businesses have taken steps to address internal security, perimeter risk is a different problem</a:t>
            </a:r>
          </a:p>
          <a:p>
            <a:pPr marL="273050" indent="-273050"/>
            <a:r>
              <a:rPr lang="en-GB" dirty="0" smtClean="0"/>
              <a:t>GDPR will make significant changes to data protection law but to what extent will it be affected by Brexit?</a:t>
            </a:r>
            <a:endParaRPr lang="en-GB" dirty="0"/>
          </a:p>
        </p:txBody>
      </p:sp>
      <p:pic>
        <p:nvPicPr>
          <p:cNvPr id="2050" name="Picture 2" descr="http://tse1.mm.bing.net/th?&amp;id=OIP.M8d4e908678c3fca3478bc6f95dc0c9d8o0&amp;w=279&amp;h=186&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2321169"/>
            <a:ext cx="2657475" cy="364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2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Cyber crime is now a daily reality</a:t>
            </a:r>
            <a:endParaRPr lang="en-GB" b="1" dirty="0"/>
          </a:p>
        </p:txBody>
      </p:sp>
      <p:sp>
        <p:nvSpPr>
          <p:cNvPr id="3" name="Content Placeholder 2"/>
          <p:cNvSpPr>
            <a:spLocks noGrp="1"/>
          </p:cNvSpPr>
          <p:nvPr>
            <p:ph idx="1"/>
          </p:nvPr>
        </p:nvSpPr>
        <p:spPr>
          <a:xfrm>
            <a:off x="457200" y="1090246"/>
            <a:ext cx="4958862" cy="4866692"/>
          </a:xfrm>
        </p:spPr>
        <p:txBody>
          <a:bodyPr/>
          <a:lstStyle/>
          <a:p>
            <a:pPr indent="0">
              <a:buNone/>
            </a:pPr>
            <a:endParaRPr lang="en-GB" dirty="0" smtClean="0"/>
          </a:p>
          <a:p>
            <a:pPr lvl="1" algn="just">
              <a:lnSpc>
                <a:spcPct val="100000"/>
              </a:lnSpc>
            </a:pPr>
            <a:r>
              <a:rPr lang="en-GB" sz="1800" dirty="0" smtClean="0"/>
              <a:t>Cyber security now at the top of the agenda in many business</a:t>
            </a:r>
            <a:endParaRPr lang="en-GB" sz="1800" dirty="0"/>
          </a:p>
          <a:p>
            <a:pPr lvl="1" algn="just">
              <a:lnSpc>
                <a:spcPct val="100000"/>
              </a:lnSpc>
            </a:pPr>
            <a:r>
              <a:rPr lang="en-GB" sz="1800" dirty="0" smtClean="0"/>
              <a:t>Cyber </a:t>
            </a:r>
            <a:r>
              <a:rPr lang="en-GB" sz="1800" dirty="0"/>
              <a:t>attacks are now a virtual constant for large companies. </a:t>
            </a:r>
            <a:endParaRPr lang="en-GB" sz="1800" dirty="0" smtClean="0"/>
          </a:p>
          <a:p>
            <a:pPr lvl="1" algn="just">
              <a:lnSpc>
                <a:spcPct val="100000"/>
              </a:lnSpc>
            </a:pPr>
            <a:r>
              <a:rPr lang="en-GB" sz="1800" dirty="0" smtClean="0"/>
              <a:t>Symantec estimates more </a:t>
            </a:r>
            <a:r>
              <a:rPr lang="en-GB" sz="1800" dirty="0"/>
              <a:t>than half a billion personal records were lost or stolen </a:t>
            </a:r>
            <a:r>
              <a:rPr lang="en-GB" sz="1800" dirty="0" smtClean="0"/>
              <a:t>in 2015. </a:t>
            </a:r>
          </a:p>
          <a:p>
            <a:pPr marL="536575" lvl="2" indent="-263525" algn="just">
              <a:lnSpc>
                <a:spcPct val="100000"/>
              </a:lnSpc>
            </a:pPr>
            <a:r>
              <a:rPr lang="en-GB" sz="1800" dirty="0"/>
              <a:t>O</a:t>
            </a:r>
            <a:r>
              <a:rPr lang="en-GB" sz="1800" dirty="0" smtClean="0"/>
              <a:t>ff-the-shelf </a:t>
            </a:r>
            <a:r>
              <a:rPr lang="en-GB" sz="1800" dirty="0"/>
              <a:t>criminal software is now widely available on the </a:t>
            </a:r>
            <a:r>
              <a:rPr lang="en-GB" sz="1800" dirty="0" smtClean="0"/>
              <a:t>dark web.</a:t>
            </a:r>
          </a:p>
          <a:p>
            <a:pPr lvl="1" algn="just">
              <a:lnSpc>
                <a:spcPct val="100000"/>
              </a:lnSpc>
            </a:pPr>
            <a:r>
              <a:rPr lang="en-GB" sz="1800" dirty="0" smtClean="0"/>
              <a:t>A </a:t>
            </a:r>
            <a:r>
              <a:rPr lang="en-GB" sz="1800" dirty="0"/>
              <a:t>study by cyber security firm FireEye found more than </a:t>
            </a:r>
            <a:r>
              <a:rPr lang="en-GB" sz="1800" dirty="0" smtClean="0"/>
              <a:t>half (54%) of consumers in US felt </a:t>
            </a:r>
            <a:r>
              <a:rPr lang="en-GB" sz="1800" dirty="0"/>
              <a:t>more negatively towards companies that had suffered data breaches.</a:t>
            </a:r>
          </a:p>
          <a:p>
            <a:pPr algn="just">
              <a:lnSpc>
                <a:spcPct val="100000"/>
              </a:lnSpc>
            </a:pPr>
            <a:endParaRPr lang="en-GB" dirty="0"/>
          </a:p>
        </p:txBody>
      </p:sp>
      <p:pic>
        <p:nvPicPr>
          <p:cNvPr id="1026" name="Picture 2" descr="http://www.localbusiness.sg/wp-content/uploads/2014/08/950-cybercrime-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831" y="1182320"/>
            <a:ext cx="3143738"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4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PERIMETER RISK</a:t>
            </a:r>
            <a:endParaRPr lang="en-GB" dirty="0"/>
          </a:p>
        </p:txBody>
      </p:sp>
      <p:sp>
        <p:nvSpPr>
          <p:cNvPr id="3" name="Content Placeholder 2"/>
          <p:cNvSpPr>
            <a:spLocks noGrp="1"/>
          </p:cNvSpPr>
          <p:nvPr>
            <p:ph idx="1"/>
          </p:nvPr>
        </p:nvSpPr>
        <p:spPr>
          <a:xfrm>
            <a:off x="457200" y="1605600"/>
            <a:ext cx="3780692" cy="4351338"/>
          </a:xfrm>
        </p:spPr>
        <p:txBody>
          <a:bodyPr/>
          <a:lstStyle/>
          <a:p>
            <a:r>
              <a:rPr lang="en-GB" dirty="0" smtClean="0"/>
              <a:t>DPA Principle 7</a:t>
            </a:r>
          </a:p>
          <a:p>
            <a:pPr indent="0">
              <a:buNone/>
            </a:pPr>
            <a:endParaRPr lang="en-GB" i="1" dirty="0" smtClean="0"/>
          </a:p>
          <a:p>
            <a:pPr indent="0">
              <a:buNone/>
            </a:pPr>
            <a:r>
              <a:rPr lang="en-GB" i="1" dirty="0" smtClean="0"/>
              <a:t>Appropriate </a:t>
            </a:r>
            <a:r>
              <a:rPr lang="en-GB" i="1" dirty="0"/>
              <a:t>technical and organisational measures shall be taken against unauthorised or unlawful processing of personal data and against accidental loss or destruction of, or damage to, personal data.</a:t>
            </a:r>
          </a:p>
        </p:txBody>
      </p:sp>
      <p:pic>
        <p:nvPicPr>
          <p:cNvPr id="3074" name="Picture 2" descr="Image result for DPA PRINCIPL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484" y="1652954"/>
            <a:ext cx="2706077" cy="363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BUSINESS’ LEGAL RESPONSIBILITIES FOR DATA BELONGING TO THIRD PARTIES</a:t>
            </a:r>
            <a:endParaRPr lang="en-GB" dirty="0"/>
          </a:p>
        </p:txBody>
      </p:sp>
      <p:pic>
        <p:nvPicPr>
          <p:cNvPr id="4" name="Content Placeholder 3" descr="http://www.intisoft.com/images/solutions/c-comm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7143" y="1306286"/>
            <a:ext cx="3265714" cy="4891314"/>
          </a:xfrm>
          <a:prstGeom prst="rect">
            <a:avLst/>
          </a:prstGeom>
          <a:noFill/>
          <a:ln>
            <a:noFill/>
          </a:ln>
        </p:spPr>
      </p:pic>
      <p:sp>
        <p:nvSpPr>
          <p:cNvPr id="5" name="TextBox 4"/>
          <p:cNvSpPr txBox="1"/>
          <p:nvPr/>
        </p:nvSpPr>
        <p:spPr>
          <a:xfrm>
            <a:off x="348342" y="1335313"/>
            <a:ext cx="3831771" cy="4247317"/>
          </a:xfrm>
          <a:prstGeom prst="rect">
            <a:avLst/>
          </a:prstGeom>
          <a:noFill/>
        </p:spPr>
        <p:txBody>
          <a:bodyPr wrap="square" rtlCol="0">
            <a:spAutoFit/>
          </a:bodyPr>
          <a:lstStyle/>
          <a:p>
            <a:r>
              <a:rPr lang="en-GB" dirty="0" smtClean="0"/>
              <a:t>Nearly all businesses will have not only their own data on their computer network but that of:</a:t>
            </a:r>
          </a:p>
          <a:p>
            <a:endParaRPr lang="en-GB" dirty="0"/>
          </a:p>
          <a:p>
            <a:r>
              <a:rPr lang="en-GB" dirty="0" smtClean="0"/>
              <a:t>Customers;</a:t>
            </a:r>
          </a:p>
          <a:p>
            <a:endParaRPr lang="en-GB" dirty="0"/>
          </a:p>
          <a:p>
            <a:r>
              <a:rPr lang="en-GB" dirty="0" smtClean="0"/>
              <a:t>Business partners;</a:t>
            </a:r>
          </a:p>
          <a:p>
            <a:endParaRPr lang="en-GB" dirty="0" smtClean="0"/>
          </a:p>
          <a:p>
            <a:r>
              <a:rPr lang="en-GB" dirty="0" smtClean="0"/>
              <a:t>Suppliers;</a:t>
            </a:r>
          </a:p>
          <a:p>
            <a:endParaRPr lang="en-GB" dirty="0"/>
          </a:p>
          <a:p>
            <a:r>
              <a:rPr lang="en-GB" dirty="0" smtClean="0"/>
              <a:t>Employees.</a:t>
            </a:r>
          </a:p>
          <a:p>
            <a:endParaRPr lang="en-GB" dirty="0"/>
          </a:p>
          <a:p>
            <a:r>
              <a:rPr lang="en-GB" dirty="0" smtClean="0"/>
              <a:t>They have legal obligations to all of them to protect that data.</a:t>
            </a:r>
          </a:p>
          <a:p>
            <a:endParaRPr lang="en-GB" dirty="0"/>
          </a:p>
        </p:txBody>
      </p:sp>
    </p:spTree>
    <p:extLst>
      <p:ext uri="{BB962C8B-B14F-4D97-AF65-F5344CB8AC3E}">
        <p14:creationId xmlns:p14="http://schemas.microsoft.com/office/powerpoint/2010/main" val="32937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BUSINESSES’ LEGAL RESPONSIBILITIES FOR ENSURING SAFETY OF DATA SHARED WITH THIRD PARTIES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9152" t="-5586" r="-15807" b="-1819"/>
          <a:stretch>
            <a:fillRect/>
          </a:stretch>
        </p:blipFill>
        <p:spPr bwMode="auto">
          <a:xfrm>
            <a:off x="500743" y="1306286"/>
            <a:ext cx="7903028" cy="4528457"/>
          </a:xfrm>
          <a:prstGeom prst="rect">
            <a:avLst/>
          </a:prstGeom>
          <a:noFill/>
          <a:ln>
            <a:noFill/>
          </a:ln>
        </p:spPr>
      </p:pic>
    </p:spTree>
    <p:extLst>
      <p:ext uri="{BB962C8B-B14F-4D97-AF65-F5344CB8AC3E}">
        <p14:creationId xmlns:p14="http://schemas.microsoft.com/office/powerpoint/2010/main" val="142817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service providers/webhosting</a:t>
            </a:r>
            <a:endParaRPr lang="en-GB" dirty="0"/>
          </a:p>
        </p:txBody>
      </p:sp>
      <p:sp>
        <p:nvSpPr>
          <p:cNvPr id="3" name="Content Placeholder 2"/>
          <p:cNvSpPr>
            <a:spLocks noGrp="1"/>
          </p:cNvSpPr>
          <p:nvPr>
            <p:ph idx="1"/>
          </p:nvPr>
        </p:nvSpPr>
        <p:spPr>
          <a:xfrm>
            <a:off x="457200" y="1002323"/>
            <a:ext cx="4932485" cy="4954615"/>
          </a:xfrm>
        </p:spPr>
        <p:txBody>
          <a:bodyPr/>
          <a:lstStyle/>
          <a:p>
            <a:pPr lvl="0"/>
            <a:r>
              <a:rPr lang="en-US" sz="2000" dirty="0" smtClean="0"/>
              <a:t>DPA Schedule </a:t>
            </a:r>
            <a:r>
              <a:rPr lang="en-US" sz="2000" dirty="0"/>
              <a:t>1 Part II </a:t>
            </a:r>
            <a:r>
              <a:rPr lang="en-US" sz="2000" dirty="0" smtClean="0"/>
              <a:t>:</a:t>
            </a:r>
          </a:p>
          <a:p>
            <a:pPr lvl="0"/>
            <a:endParaRPr lang="en-US" sz="2000" dirty="0"/>
          </a:p>
          <a:p>
            <a:pPr lvl="0" indent="0">
              <a:buNone/>
            </a:pPr>
            <a:r>
              <a:rPr lang="en-US" sz="2000" i="1" dirty="0" smtClean="0"/>
              <a:t>“</a:t>
            </a:r>
            <a:r>
              <a:rPr lang="en-US" sz="2000" i="1" dirty="0"/>
              <a:t>the data processor will comply with security obligations equivalent to those imposed on the data controller itself</a:t>
            </a:r>
            <a:r>
              <a:rPr lang="en-US" sz="2000" i="1" dirty="0" smtClean="0"/>
              <a:t>.”</a:t>
            </a:r>
          </a:p>
          <a:p>
            <a:pPr lvl="0" indent="0">
              <a:buNone/>
            </a:pPr>
            <a:endParaRPr lang="en-GB" sz="2000" i="1" dirty="0"/>
          </a:p>
          <a:p>
            <a:pPr lvl="0"/>
            <a:r>
              <a:rPr lang="en-US" sz="2000" dirty="0" smtClean="0"/>
              <a:t>ICO Guidance:</a:t>
            </a:r>
          </a:p>
          <a:p>
            <a:pPr lvl="0" indent="0">
              <a:buNone/>
            </a:pPr>
            <a:r>
              <a:rPr lang="en-US" sz="2000" dirty="0" smtClean="0"/>
              <a:t>“</a:t>
            </a:r>
            <a:r>
              <a:rPr lang="en-US" sz="2000" i="1" dirty="0" smtClean="0"/>
              <a:t>When </a:t>
            </a:r>
            <a:r>
              <a:rPr lang="en-US" sz="2000" i="1" dirty="0"/>
              <a:t>processing is undertaken by a data processor, the data controller must choose a processor providing sufficient guarantees about the technical and </a:t>
            </a:r>
            <a:r>
              <a:rPr lang="en-US" sz="2000" i="1" dirty="0"/>
              <a:t>organisational</a:t>
            </a:r>
            <a:r>
              <a:rPr lang="en-US" sz="2000" i="1" dirty="0"/>
              <a:t> security measures governing the processing to be carried out, and must take reasonable steps to ensure compliance with those measures</a:t>
            </a:r>
            <a:r>
              <a:rPr lang="en-US" sz="2000" i="1" dirty="0" smtClean="0"/>
              <a:t>.”</a:t>
            </a:r>
            <a:endParaRPr lang="en-GB" sz="2000" i="1" dirty="0"/>
          </a:p>
          <a:p>
            <a:endParaRPr lang="en-GB" sz="2000" i="1" dirty="0"/>
          </a:p>
        </p:txBody>
      </p:sp>
      <p:pic>
        <p:nvPicPr>
          <p:cNvPr id="4" name="Picture 3" descr="C:\Users\NZG\AppData\Local\Microsoft\Windows\Temporary Internet Files\Content.Outlook\976C3HJ8\Top+5+Cloud+Computing+Providers+Companies.jpg"/>
          <p:cNvPicPr/>
          <p:nvPr/>
        </p:nvPicPr>
        <p:blipFill>
          <a:blip r:embed="rId2">
            <a:extLst>
              <a:ext uri="{28A0092B-C50C-407E-A947-70E740481C1C}">
                <a14:useLocalDpi xmlns:a14="http://schemas.microsoft.com/office/drawing/2010/main" val="0"/>
              </a:ext>
            </a:extLst>
          </a:blip>
          <a:srcRect/>
          <a:stretch>
            <a:fillRect/>
          </a:stretch>
        </p:blipFill>
        <p:spPr bwMode="auto">
          <a:xfrm>
            <a:off x="5671038" y="1134208"/>
            <a:ext cx="3253154" cy="4651130"/>
          </a:xfrm>
          <a:prstGeom prst="rect">
            <a:avLst/>
          </a:prstGeom>
          <a:noFill/>
          <a:ln>
            <a:noFill/>
          </a:ln>
        </p:spPr>
      </p:pic>
    </p:spTree>
    <p:extLst>
      <p:ext uri="{BB962C8B-B14F-4D97-AF65-F5344CB8AC3E}">
        <p14:creationId xmlns:p14="http://schemas.microsoft.com/office/powerpoint/2010/main" val="98961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data with other organisations: security issues</a:t>
            </a:r>
            <a:endParaRPr lang="en-GB" dirty="0"/>
          </a:p>
        </p:txBody>
      </p:sp>
      <p:sp>
        <p:nvSpPr>
          <p:cNvPr id="3" name="Content Placeholder 2"/>
          <p:cNvSpPr>
            <a:spLocks noGrp="1"/>
          </p:cNvSpPr>
          <p:nvPr>
            <p:ph idx="1"/>
          </p:nvPr>
        </p:nvSpPr>
        <p:spPr/>
        <p:txBody>
          <a:bodyPr/>
          <a:lstStyle/>
          <a:p>
            <a:r>
              <a:rPr lang="en-US" dirty="0" smtClean="0"/>
              <a:t>ICO GUIDANCE:</a:t>
            </a:r>
          </a:p>
          <a:p>
            <a:pPr indent="0">
              <a:buNone/>
            </a:pPr>
            <a:r>
              <a:rPr lang="en-US" dirty="0" smtClean="0"/>
              <a:t>“</a:t>
            </a:r>
            <a:r>
              <a:rPr lang="en-US" i="1" dirty="0" smtClean="0"/>
              <a:t>make </a:t>
            </a:r>
            <a:r>
              <a:rPr lang="en-US" i="1" dirty="0"/>
              <a:t>sure that it will continue to be protected with adequate security by any other </a:t>
            </a:r>
            <a:r>
              <a:rPr lang="en-US" i="1" dirty="0"/>
              <a:t>organisations</a:t>
            </a:r>
            <a:r>
              <a:rPr lang="en-US" i="1" dirty="0"/>
              <a:t> that will have access to </a:t>
            </a:r>
            <a:r>
              <a:rPr lang="en-US" i="1" dirty="0" smtClean="0"/>
              <a:t>it….. </a:t>
            </a:r>
          </a:p>
          <a:p>
            <a:pPr indent="0">
              <a:buNone/>
            </a:pPr>
            <a:r>
              <a:rPr lang="en-US" i="1" dirty="0" smtClean="0"/>
              <a:t>…take </a:t>
            </a:r>
            <a:r>
              <a:rPr lang="en-US" i="1" dirty="0"/>
              <a:t>reasonable steps to ensure that those security measures are in place, particularly by ensuring that an agreed set of security standards has been signed up to by all the parties involved in a data sharing </a:t>
            </a:r>
            <a:r>
              <a:rPr lang="en-US" i="1" dirty="0" smtClean="0"/>
              <a:t>agreement….. </a:t>
            </a:r>
          </a:p>
          <a:p>
            <a:pPr indent="0">
              <a:buNone/>
            </a:pPr>
            <a:r>
              <a:rPr lang="en-US" i="1" dirty="0" smtClean="0"/>
              <a:t>…the </a:t>
            </a:r>
            <a:r>
              <a:rPr lang="en-US" i="1" dirty="0"/>
              <a:t>organisations the data is disclosed to will take on their own legal responsibilities in respect of the data, including its security.</a:t>
            </a:r>
            <a:endParaRPr lang="en-GB" i="1" dirty="0"/>
          </a:p>
          <a:p>
            <a:endParaRPr lang="en-GB" dirty="0"/>
          </a:p>
        </p:txBody>
      </p:sp>
    </p:spTree>
    <p:extLst>
      <p:ext uri="{BB962C8B-B14F-4D97-AF65-F5344CB8AC3E}">
        <p14:creationId xmlns:p14="http://schemas.microsoft.com/office/powerpoint/2010/main" val="165774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515"/>
            <a:ext cx="6604000" cy="309686"/>
          </a:xfrm>
        </p:spPr>
        <p:txBody>
          <a:bodyPr/>
          <a:lstStyle/>
          <a:p>
            <a:r>
              <a:rPr lang="en-GB" dirty="0" smtClean="0"/>
              <a:t>Cyber risk management</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9</a:t>
            </a:fld>
            <a:endParaRPr lang="en-US" dirty="0"/>
          </a:p>
        </p:txBody>
      </p:sp>
      <p:sp>
        <p:nvSpPr>
          <p:cNvPr id="4" name="Text Placeholder 3"/>
          <p:cNvSpPr>
            <a:spLocks noGrp="1"/>
          </p:cNvSpPr>
          <p:nvPr>
            <p:ph type="body" sz="quarter" idx="13"/>
          </p:nvPr>
        </p:nvSpPr>
        <p:spPr>
          <a:xfrm>
            <a:off x="457200" y="263769"/>
            <a:ext cx="8229600" cy="813469"/>
          </a:xfrm>
        </p:spPr>
        <p:txBody>
          <a:bodyPr/>
          <a:lstStyle/>
          <a:p>
            <a:pPr indent="0">
              <a:buNone/>
            </a:pPr>
            <a:endParaRPr lang="en-GB" dirty="0"/>
          </a:p>
        </p:txBody>
      </p:sp>
      <p:sp>
        <p:nvSpPr>
          <p:cNvPr id="6" name="Footer Placeholder 5"/>
          <p:cNvSpPr>
            <a:spLocks noGrp="1"/>
          </p:cNvSpPr>
          <p:nvPr>
            <p:ph type="ftr" sz="quarter" idx="3"/>
          </p:nvPr>
        </p:nvSpPr>
        <p:spPr/>
        <p:txBody>
          <a:bodyPr/>
          <a:lstStyle/>
          <a:p>
            <a:r>
              <a:rPr lang="en-GB" smtClean="0"/>
              <a:t>© 2016 Willis Towers Watson. All rights reserved. Proprietary and Confidential. For Willis Towers Watson and Willis Towers Watson client use only.</a:t>
            </a:r>
            <a:endParaRPr lang="en-US" dirty="0"/>
          </a:p>
        </p:txBody>
      </p:sp>
      <p:sp>
        <p:nvSpPr>
          <p:cNvPr id="7" name="TextBox 6"/>
          <p:cNvSpPr txBox="1"/>
          <p:nvPr/>
        </p:nvSpPr>
        <p:spPr>
          <a:xfrm>
            <a:off x="379307" y="1064702"/>
            <a:ext cx="2223686" cy="369332"/>
          </a:xfrm>
          <a:prstGeom prst="rect">
            <a:avLst/>
          </a:prstGeom>
          <a:noFill/>
        </p:spPr>
        <p:txBody>
          <a:bodyPr wrap="none" rtlCol="0">
            <a:spAutoFit/>
          </a:bodyPr>
          <a:lstStyle/>
          <a:p>
            <a:pPr eaLnBrk="0" fontAlgn="base" hangingPunct="0">
              <a:spcBef>
                <a:spcPct val="50000"/>
              </a:spcBef>
              <a:spcAft>
                <a:spcPct val="0"/>
              </a:spcAft>
            </a:pPr>
            <a:r>
              <a:rPr lang="en-GB" b="1" dirty="0"/>
              <a:t>Has the business: </a:t>
            </a:r>
          </a:p>
        </p:txBody>
      </p:sp>
      <p:sp>
        <p:nvSpPr>
          <p:cNvPr id="8" name="TextBox 7"/>
          <p:cNvSpPr txBox="1"/>
          <p:nvPr/>
        </p:nvSpPr>
        <p:spPr>
          <a:xfrm>
            <a:off x="524434" y="1409095"/>
            <a:ext cx="4499581" cy="738664"/>
          </a:xfrm>
          <a:prstGeom prst="rect">
            <a:avLst/>
          </a:prstGeom>
          <a:noFill/>
        </p:spPr>
        <p:txBody>
          <a:bodyPr wrap="square" rtlCol="0">
            <a:spAutoFit/>
          </a:bodyPr>
          <a:lstStyle/>
          <a:p>
            <a:pPr marL="285750" lvl="0" indent="-285750" fontAlgn="base">
              <a:spcBef>
                <a:spcPct val="50000"/>
              </a:spcBef>
              <a:spcAft>
                <a:spcPct val="0"/>
              </a:spcAft>
              <a:buFont typeface="Arial" panose="020B0604020202020204" pitchFamily="34" charset="0"/>
              <a:buChar char="•"/>
            </a:pPr>
            <a:r>
              <a:rPr lang="en-GB" sz="1400" dirty="0" smtClean="0"/>
              <a:t>Implemented </a:t>
            </a:r>
            <a:r>
              <a:rPr lang="en-GB" sz="1400" dirty="0"/>
              <a:t>organisational and physical cyber security measures in addition to technical cyber security?</a:t>
            </a:r>
          </a:p>
        </p:txBody>
      </p:sp>
      <p:sp>
        <p:nvSpPr>
          <p:cNvPr id="9" name="TextBox 8"/>
          <p:cNvSpPr txBox="1"/>
          <p:nvPr/>
        </p:nvSpPr>
        <p:spPr>
          <a:xfrm>
            <a:off x="524435" y="2098561"/>
            <a:ext cx="4434015" cy="523220"/>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a:t>Identified </a:t>
            </a:r>
            <a:r>
              <a:rPr lang="en-GB" sz="1400" dirty="0" smtClean="0"/>
              <a:t>key </a:t>
            </a:r>
            <a:r>
              <a:rPr lang="en-GB" sz="1400" dirty="0"/>
              <a:t>cyber exposures and the types of information that it holds </a:t>
            </a:r>
            <a:r>
              <a:rPr lang="en-GB" sz="1400" dirty="0" smtClean="0"/>
              <a:t>on computers?</a:t>
            </a:r>
            <a:endParaRPr lang="en-GB" sz="1400" dirty="0"/>
          </a:p>
        </p:txBody>
      </p:sp>
      <p:sp>
        <p:nvSpPr>
          <p:cNvPr id="10" name="TextBox 9"/>
          <p:cNvSpPr txBox="1"/>
          <p:nvPr/>
        </p:nvSpPr>
        <p:spPr>
          <a:xfrm>
            <a:off x="524435" y="2565641"/>
            <a:ext cx="4259804" cy="738664"/>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a:t>Appointed a cyber risk manager and allocated management responsibility for digital risks within the </a:t>
            </a:r>
            <a:r>
              <a:rPr lang="en-GB" sz="1400" dirty="0" smtClean="0"/>
              <a:t>organisation?</a:t>
            </a:r>
            <a:endParaRPr lang="en-GB" sz="1400" dirty="0"/>
          </a:p>
        </p:txBody>
      </p:sp>
      <p:sp>
        <p:nvSpPr>
          <p:cNvPr id="11" name="TextBox 10"/>
          <p:cNvSpPr txBox="1"/>
          <p:nvPr/>
        </p:nvSpPr>
        <p:spPr>
          <a:xfrm>
            <a:off x="524435" y="3262698"/>
            <a:ext cx="4259804" cy="954107"/>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a:t>Implemented a written cyber security policy that has the backing of the board and senior management and is enforced through regular staff training and </a:t>
            </a:r>
            <a:r>
              <a:rPr lang="en-GB" sz="1400" dirty="0" smtClean="0"/>
              <a:t>monitoring</a:t>
            </a:r>
            <a:r>
              <a:rPr lang="en-GB" sz="1400" dirty="0"/>
              <a:t>?</a:t>
            </a:r>
          </a:p>
        </p:txBody>
      </p:sp>
      <p:sp>
        <p:nvSpPr>
          <p:cNvPr id="12" name="TextBox 11"/>
          <p:cNvSpPr txBox="1"/>
          <p:nvPr/>
        </p:nvSpPr>
        <p:spPr>
          <a:xfrm>
            <a:off x="524435" y="4199151"/>
            <a:ext cx="4499581" cy="738664"/>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smtClean="0"/>
              <a:t>Developed a </a:t>
            </a:r>
            <a:r>
              <a:rPr lang="en-GB" sz="1400" dirty="0"/>
              <a:t>cyber incident risk management plan for each type of incident which includes access to external incident response </a:t>
            </a:r>
            <a:r>
              <a:rPr lang="en-GB" sz="1400" dirty="0" smtClean="0"/>
              <a:t>services? </a:t>
            </a:r>
            <a:endParaRPr lang="en-GB" sz="1400" dirty="0"/>
          </a:p>
        </p:txBody>
      </p:sp>
      <p:sp>
        <p:nvSpPr>
          <p:cNvPr id="13" name="TextBox 12"/>
          <p:cNvSpPr txBox="1"/>
          <p:nvPr/>
        </p:nvSpPr>
        <p:spPr>
          <a:xfrm>
            <a:off x="507174" y="4926430"/>
            <a:ext cx="4424019" cy="738664"/>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a:t>Checked the cyber security of the company’s suppliers, service providers, business partners and professional advisers?</a:t>
            </a:r>
          </a:p>
        </p:txBody>
      </p:sp>
      <p:sp>
        <p:nvSpPr>
          <p:cNvPr id="14" name="TextBox 13"/>
          <p:cNvSpPr txBox="1"/>
          <p:nvPr/>
        </p:nvSpPr>
        <p:spPr>
          <a:xfrm>
            <a:off x="524435" y="5631512"/>
            <a:ext cx="4434015" cy="523220"/>
          </a:xfrm>
          <a:prstGeom prst="rect">
            <a:avLst/>
          </a:prstGeom>
          <a:noFill/>
        </p:spPr>
        <p:txBody>
          <a:bodyPr wrap="square" rtlCol="0">
            <a:spAutoFit/>
          </a:bodyPr>
          <a:lstStyle/>
          <a:p>
            <a:pPr marL="285750" indent="-285750" fontAlgn="base">
              <a:spcBef>
                <a:spcPct val="50000"/>
              </a:spcBef>
              <a:spcAft>
                <a:spcPct val="0"/>
              </a:spcAft>
              <a:buFont typeface="Arial" panose="020B0604020202020204" pitchFamily="34" charset="0"/>
              <a:buChar char="•"/>
            </a:pPr>
            <a:r>
              <a:rPr lang="en-GB" sz="1400" dirty="0" smtClean="0"/>
              <a:t>Accurately predicted what </a:t>
            </a:r>
            <a:r>
              <a:rPr lang="en-GB" sz="1400" dirty="0"/>
              <a:t>the impact would be on the company of each type of cyber incident</a:t>
            </a:r>
            <a:r>
              <a:rPr lang="en-GB" sz="1400" dirty="0" smtClean="0"/>
              <a:t>?</a:t>
            </a:r>
            <a:endParaRPr lang="en-GB" sz="1400" dirty="0"/>
          </a:p>
        </p:txBody>
      </p:sp>
      <p:pic>
        <p:nvPicPr>
          <p:cNvPr id="15" name="Picture 2" descr="http://resources.infosecinstitute.com/wp-content/uploads/071614_1452_CyberThreat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99" y="1142999"/>
            <a:ext cx="4048125" cy="506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87786715bb7f1c7a358c1a684be96fd391332"/>
</p:tagLst>
</file>

<file path=ppt/theme/theme1.xml><?xml version="1.0" encoding="utf-8"?>
<a:theme xmlns:a="http://schemas.openxmlformats.org/drawingml/2006/main" name="blank">
  <a:themeElements>
    <a:clrScheme name="BLM Word">
      <a:dk1>
        <a:srgbClr val="414042"/>
      </a:dk1>
      <a:lt1>
        <a:sysClr val="window" lastClr="FFFFFF"/>
      </a:lt1>
      <a:dk2>
        <a:srgbClr val="EE3124"/>
      </a:dk2>
      <a:lt2>
        <a:srgbClr val="FFFFFF"/>
      </a:lt2>
      <a:accent1>
        <a:srgbClr val="73848D"/>
      </a:accent1>
      <a:accent2>
        <a:srgbClr val="FCD6D3"/>
      </a:accent2>
      <a:accent3>
        <a:srgbClr val="525252"/>
      </a:accent3>
      <a:accent4>
        <a:srgbClr val="FFC000"/>
      </a:accent4>
      <a:accent5>
        <a:srgbClr val="4472C4"/>
      </a:accent5>
      <a:accent6>
        <a:srgbClr val="70AD47"/>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111</TotalTime>
  <Words>717</Words>
  <Application>Microsoft Office PowerPoint</Application>
  <PresentationFormat>On-screen Show (4:3)</PresentationFormat>
  <Paragraphs>82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Data protection headaches: GDPR, brexit AND perimeter risk</vt:lpstr>
      <vt:lpstr>PowerPoint Presentation</vt:lpstr>
      <vt:lpstr>Cyber crime is now a daily reality</vt:lpstr>
      <vt:lpstr>PERIMETER RISK</vt:lpstr>
      <vt:lpstr>A BUSINESS’ LEGAL RESPONSIBILITIES FOR DATA BELONGING TO THIRD PARTIES</vt:lpstr>
      <vt:lpstr>BUSINESSES’ LEGAL RESPONSIBILITIES FOR ENSURING SAFETY OF DATA SHARED WITH THIRD PARTIES</vt:lpstr>
      <vt:lpstr>Cloud service providers/webhosting</vt:lpstr>
      <vt:lpstr>Sharing data with other organisations: security issues</vt:lpstr>
      <vt:lpstr>Cyber risk management</vt:lpstr>
      <vt:lpstr>General Data Protection Regulations 2016 KEY CHANGES</vt:lpstr>
      <vt:lpstr>To what extent will  the Brexit vote affect data protection law?</vt:lpstr>
      <vt:lpstr>PowerPoint Presentation</vt:lpstr>
    </vt:vector>
  </TitlesOfParts>
  <Company>BLM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Gibbons, Nick</dc:creator>
  <cp:lastModifiedBy>Gibbons, Nick</cp:lastModifiedBy>
  <cp:revision>10</cp:revision>
  <dcterms:created xsi:type="dcterms:W3CDTF">2016-09-16T14:10:11Z</dcterms:created>
  <dcterms:modified xsi:type="dcterms:W3CDTF">2016-09-16T16:02:07Z</dcterms:modified>
</cp:coreProperties>
</file>