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9" r:id="rId4"/>
    <p:sldId id="268" r:id="rId5"/>
    <p:sldId id="269" r:id="rId6"/>
    <p:sldId id="270" r:id="rId7"/>
    <p:sldId id="271" r:id="rId8"/>
    <p:sldId id="272" r:id="rId9"/>
    <p:sldId id="258" r:id="rId10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2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1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2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29BA-CE4A-6441-BE58-4E06FBF23368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D11F-2B7A-AF44-B18B-5355547DF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4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8"/>
          <p:cNvSpPr>
            <a:spLocks noGrp="1"/>
          </p:cNvSpPr>
          <p:nvPr>
            <p:ph type="ctrTitle"/>
          </p:nvPr>
        </p:nvSpPr>
        <p:spPr>
          <a:xfrm>
            <a:off x="994227" y="4769756"/>
            <a:ext cx="6388350" cy="76199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FF"/>
                </a:solidFill>
                <a:latin typeface="Open Sans"/>
                <a:cs typeface="Open Sans"/>
              </a:rPr>
              <a:t>Insurance Technology Forums: ‘IT Matters’ Forum</a:t>
            </a:r>
            <a:endParaRPr lang="en-US" sz="36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994228" y="5695041"/>
            <a:ext cx="5382986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FFFFFF"/>
                </a:solidFill>
                <a:latin typeface="Open Sans"/>
                <a:cs typeface="Open Sans"/>
              </a:rPr>
              <a:t>Cyber Insurance Market Update</a:t>
            </a:r>
            <a:endParaRPr lang="en-US" sz="20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735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42" y="1466333"/>
            <a:ext cx="6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Cyber Insurance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Market Update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1" y="2164796"/>
            <a:ext cx="49652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Market growing 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Demand increases internationally for cover, limits and different exposures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New MGA’s and Syndicates entering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market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11" y="2423576"/>
            <a:ext cx="29051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13" y="4245757"/>
            <a:ext cx="4392122" cy="23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1408" y="5904031"/>
            <a:ext cx="322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Graph Source: London market estimates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0557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42" y="1466333"/>
            <a:ext cx="6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Cyber Insurance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Claims Update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641" y="2164796"/>
            <a:ext cx="39304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Increase in claims year on year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More 1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st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 party notifications, however liability payments tend to be larger for the non-privacy elements of the policy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Causes of loss trends:</a:t>
            </a:r>
          </a:p>
          <a:p>
            <a:pPr marL="742950" lvl="1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2014 – Lost Devices</a:t>
            </a:r>
          </a:p>
          <a:p>
            <a:pPr marL="742950" lvl="1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2015 – Hacking</a:t>
            </a:r>
          </a:p>
          <a:p>
            <a:pPr marL="742950" lvl="1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2016 – Ransomware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7076" y="6325746"/>
            <a:ext cx="3224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Graph Source: Paragon Claims Data</a:t>
            </a:r>
            <a:endParaRPr lang="en-GB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10" y="1906002"/>
            <a:ext cx="4071440" cy="4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3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42" y="1466333"/>
            <a:ext cx="6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Cyber Insurance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Rate Update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1" y="2155171"/>
            <a:ext cx="7407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Rates remain relatively flat throughout all industries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Technology companies that aggregate data where the exposure significantly outweighs the revenue are still difficult to place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Strong Info Sec has become a license to buy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Underwriters will give a discount for good risks</a:t>
            </a:r>
          </a:p>
        </p:txBody>
      </p:sp>
    </p:spTree>
    <p:extLst>
      <p:ext uri="{BB962C8B-B14F-4D97-AF65-F5344CB8AC3E}">
        <p14:creationId xmlns:p14="http://schemas.microsoft.com/office/powerpoint/2010/main" val="204507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41" y="1466333"/>
            <a:ext cx="802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Top 3 Ways In Which Cyber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Insurance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Can Support Companies In Regards To The GDPR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1" y="2203296"/>
            <a:ext cx="7407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1. Fines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- Up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to EUR 20m or 4% of annual global turnover for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				breaches of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the rules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 </a:t>
            </a:r>
          </a:p>
          <a:p>
            <a:pPr marL="1200150" lvl="2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1200150" lvl="2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Coverage Module -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Privacy Regulatory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Defence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 and Penalties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Insurability of fines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Defence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 and appeal costs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Consumer redress funds and class actions</a:t>
            </a:r>
          </a:p>
        </p:txBody>
      </p:sp>
    </p:spTree>
    <p:extLst>
      <p:ext uri="{BB962C8B-B14F-4D97-AF65-F5344CB8AC3E}">
        <p14:creationId xmlns:p14="http://schemas.microsoft.com/office/powerpoint/2010/main" val="106794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42" y="1466333"/>
            <a:ext cx="800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Top 3 Ways In Which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 Cyber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Insurance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Can Support Companies In Regards To The GDPR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1" y="2203296"/>
            <a:ext cx="7407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2. Breach 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notification: </a:t>
            </a:r>
          </a:p>
          <a:p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Regulator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 - “without undue delay” and where feasible within 72 hours.  </a:t>
            </a:r>
          </a:p>
          <a:p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Affected Individuals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– only where breaches likely to pose a high risk.</a:t>
            </a:r>
          </a:p>
          <a:p>
            <a:endParaRPr lang="en-GB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endParaRPr lang="en-GB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Coverage Module –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Crisis Management Response Costs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Breach response hotlines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Over notification / correctly managing the response to avoid fines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7066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42" y="1466333"/>
            <a:ext cx="800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Top 3 Ways In Which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Cyber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Insurance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Can Support Companies In Regards To The GDPR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1" y="2203296"/>
            <a:ext cx="74070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3. Supply chain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- joint and several liability for suppliers (data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						processors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).</a:t>
            </a:r>
          </a:p>
          <a:p>
            <a:endParaRPr lang="en-GB" i="1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endParaRPr lang="en-GB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Coverage Module –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Privacy Liability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Can’t outsourcer your responsibility – still need to react to the breach</a:t>
            </a:r>
          </a:p>
        </p:txBody>
      </p:sp>
    </p:spTree>
    <p:extLst>
      <p:ext uri="{BB962C8B-B14F-4D97-AF65-F5344CB8AC3E}">
        <p14:creationId xmlns:p14="http://schemas.microsoft.com/office/powerpoint/2010/main" val="407280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641" y="1466333"/>
            <a:ext cx="805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What Are Insurers Looking Looking For When Underwriting Risks?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1" y="2203296"/>
            <a:ext cx="7407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Adequate Info Sec for your risk exposure</a:t>
            </a:r>
          </a:p>
          <a:p>
            <a:pPr marL="1200150" lvl="2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E.g. portable media encryption &amp; multifactor external login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Employee training</a:t>
            </a:r>
          </a:p>
          <a:p>
            <a:pPr marL="1200150" lvl="2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Social Engineering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Outsource management</a:t>
            </a:r>
          </a:p>
          <a:p>
            <a:pPr marL="1200150" lvl="2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Vetting / auditing / access management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 smtClean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marL="285750" indent="-285750">
              <a:buFont typeface="Open Sans" panose="020B0606030504020204" pitchFamily="34" charset="0"/>
              <a:buChar char="–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Tested Incident Response Plan </a:t>
            </a:r>
          </a:p>
          <a:p>
            <a:pPr marL="285750" indent="-285750">
              <a:buFont typeface="Open Sans" panose="020B0606030504020204" pitchFamily="34" charset="0"/>
              <a:buChar char="–"/>
            </a:pPr>
            <a:endParaRPr lang="en-US" dirty="0">
              <a:solidFill>
                <a:schemeClr val="tx2">
                  <a:lumMod val="50000"/>
                </a:schemeClr>
              </a:solidFill>
              <a:latin typeface="Open Sans"/>
              <a:cs typeface="Open Sans"/>
            </a:endParaRPr>
          </a:p>
          <a:p>
            <a:pPr algn="ctr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Open Sans"/>
                <a:cs typeface="Open Sans"/>
              </a:rPr>
              <a:t>Brexit or not, insurers are looking for strong policies and procedures in place to avoid data breaches and to mitigate their effects.</a:t>
            </a:r>
          </a:p>
        </p:txBody>
      </p:sp>
    </p:spTree>
    <p:extLst>
      <p:ext uri="{BB962C8B-B14F-4D97-AF65-F5344CB8AC3E}">
        <p14:creationId xmlns:p14="http://schemas.microsoft.com/office/powerpoint/2010/main" val="2868071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uniba_logo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28" y="5976042"/>
            <a:ext cx="1015858" cy="34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296</Words>
  <Application>Microsoft Office PowerPoint</Application>
  <PresentationFormat>On-screen Show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Insurance Technology Forums: ‘IT Matters’ Forum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Erica Constance | Paragon Brokers</cp:lastModifiedBy>
  <cp:revision>26</cp:revision>
  <cp:lastPrinted>2016-09-19T11:45:42Z</cp:lastPrinted>
  <dcterms:created xsi:type="dcterms:W3CDTF">2015-08-11T14:57:45Z</dcterms:created>
  <dcterms:modified xsi:type="dcterms:W3CDTF">2016-09-19T14:37:12Z</dcterms:modified>
</cp:coreProperties>
</file>