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p:sldMasterIdLst>
    <p:sldMasterId id="2147483648" r:id="rId1"/>
    <p:sldMasterId id="2147483661" r:id="rId2"/>
  </p:sldMasterIdLst>
  <p:notesMasterIdLst>
    <p:notesMasterId r:id="rId15"/>
  </p:notesMasterIdLst>
  <p:sldIdLst>
    <p:sldId id="256" r:id="rId3"/>
    <p:sldId id="258" r:id="rId4"/>
    <p:sldId id="257" r:id="rId5"/>
    <p:sldId id="297" r:id="rId6"/>
    <p:sldId id="304" r:id="rId7"/>
    <p:sldId id="265" r:id="rId8"/>
    <p:sldId id="261" r:id="rId9"/>
    <p:sldId id="305" r:id="rId10"/>
    <p:sldId id="259" r:id="rId11"/>
    <p:sldId id="260" r:id="rId12"/>
    <p:sldId id="266" r:id="rId13"/>
    <p:sldId id="306" r:id="rId14"/>
  </p:sldIdLst>
  <p:sldSz cx="12192000" cy="6858000"/>
  <p:notesSz cx="6858000" cy="9144000"/>
  <p:defaultTextStyle>
    <a:defPPr>
      <a:buNone/>
    </a:defPPr>
    <a:lvl1pPr algn="l">
      <a:spcBef>
        <a:spcPct val="0"/>
      </a:spcBef>
      <a:spcAft>
        <a:spcPct val="0"/>
      </a:spcAft>
      <a:buNone/>
      <a:defRPr sz="2400" b="1" kern="1200">
        <a:solidFill>
          <a:schemeClr val="tx1"/>
        </a:solidFill>
        <a:latin typeface="Arial"/>
        <a:ea typeface="Arial"/>
        <a:cs typeface="Arial"/>
      </a:defRPr>
    </a:lvl1pPr>
    <a:lvl2pPr marL="457200" algn="l">
      <a:spcBef>
        <a:spcPct val="0"/>
      </a:spcBef>
      <a:spcAft>
        <a:spcPct val="0"/>
      </a:spcAft>
      <a:buNone/>
      <a:defRPr sz="2400" b="1" kern="1200">
        <a:solidFill>
          <a:schemeClr val="tx1"/>
        </a:solidFill>
        <a:latin typeface="Arial"/>
        <a:ea typeface="Arial"/>
        <a:cs typeface="Arial"/>
      </a:defRPr>
    </a:lvl2pPr>
    <a:lvl3pPr marL="914400" algn="l">
      <a:spcBef>
        <a:spcPct val="0"/>
      </a:spcBef>
      <a:spcAft>
        <a:spcPct val="0"/>
      </a:spcAft>
      <a:buNone/>
      <a:defRPr sz="2400" b="1" kern="1200">
        <a:solidFill>
          <a:schemeClr val="tx1"/>
        </a:solidFill>
        <a:latin typeface="Arial"/>
        <a:ea typeface="Arial"/>
        <a:cs typeface="Arial"/>
      </a:defRPr>
    </a:lvl3pPr>
    <a:lvl4pPr marL="1371600" algn="l">
      <a:spcBef>
        <a:spcPct val="0"/>
      </a:spcBef>
      <a:spcAft>
        <a:spcPct val="0"/>
      </a:spcAft>
      <a:buNone/>
      <a:defRPr sz="2400" b="1" kern="1200">
        <a:solidFill>
          <a:schemeClr val="tx1"/>
        </a:solidFill>
        <a:latin typeface="Arial"/>
        <a:ea typeface="Arial"/>
        <a:cs typeface="Arial"/>
      </a:defRPr>
    </a:lvl4pPr>
    <a:lvl5pPr marL="1828800" algn="l">
      <a:spcBef>
        <a:spcPct val="0"/>
      </a:spcBef>
      <a:spcAft>
        <a:spcPct val="0"/>
      </a:spcAft>
      <a:buNone/>
      <a:defRPr sz="2400" b="1" kern="1200">
        <a:solidFill>
          <a:schemeClr val="tx1"/>
        </a:solidFill>
        <a:latin typeface="Arial"/>
        <a:ea typeface="Arial"/>
        <a:cs typeface="Arial"/>
      </a:defRPr>
    </a:lvl5pPr>
    <a:lvl6pPr marL="2286000" algn="l" defTabSz="914400">
      <a:buNone/>
      <a:defRPr sz="2400" b="1" kern="1200">
        <a:solidFill>
          <a:schemeClr val="tx1"/>
        </a:solidFill>
        <a:latin typeface="Arial"/>
        <a:ea typeface="Arial"/>
        <a:cs typeface="Arial"/>
      </a:defRPr>
    </a:lvl6pPr>
    <a:lvl7pPr marL="2743200" algn="l" defTabSz="914400">
      <a:buNone/>
      <a:defRPr sz="2400" b="1" kern="1200">
        <a:solidFill>
          <a:schemeClr val="tx1"/>
        </a:solidFill>
        <a:latin typeface="Arial"/>
        <a:ea typeface="Arial"/>
        <a:cs typeface="Arial"/>
      </a:defRPr>
    </a:lvl7pPr>
    <a:lvl8pPr marL="3200400" algn="l" defTabSz="914400">
      <a:buNone/>
      <a:defRPr sz="2400" b="1" kern="1200">
        <a:solidFill>
          <a:schemeClr val="tx1"/>
        </a:solidFill>
        <a:latin typeface="Arial"/>
        <a:ea typeface="Arial"/>
        <a:cs typeface="Arial"/>
      </a:defRPr>
    </a:lvl8pPr>
    <a:lvl9pPr marL="3657600" algn="l" defTabSz="914400">
      <a:buNone/>
      <a:defRPr sz="2400" b="1" kern="1200">
        <a:solidFill>
          <a:schemeClr val="tx1"/>
        </a:solidFill>
        <a:latin typeface="Arial"/>
        <a:ea typeface="Arial"/>
        <a:cs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9792A1-9ED3-164D-AA54-3382DD775476}" v="1" dt="2026-10-21T01:21:52.087"/>
    <p1510:client id="{9728F525-24CC-1044-8876-A3F12950FEF3}" v="28" dt="2026-10-21T03:40:36.6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7"/>
    <p:restoredTop sz="92792"/>
  </p:normalViewPr>
  <p:slideViewPr>
    <p:cSldViewPr snapToGrid="0" snapToObjects="1">
      <p:cViewPr varScale="1">
        <p:scale>
          <a:sx n="105" d="100"/>
          <a:sy n="105" d="100"/>
        </p:scale>
        <p:origin x="702"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 00:00–01:00 (1 minute)</a:t>
            </a:r>
          </a:p>
          <a:p>
            <a:r>
              <a:t>Shielding Customers, Revenue, and Brand Reputation from Operational Fallout</a:t>
            </a:r>
          </a:p>
          <a:p>
            <a:endParaRPr/>
          </a:p>
          <a:p>
            <a:r>
              <a:t>An incident becomes an executive problem when it affects what customers depend on and how the business earns its income. Technical responders will investigate what happened. Executives must decide how the organisation protects people, sustains its services and meets its commitments while that investigation continues.</a:t>
            </a:r>
          </a:p>
          <a:p>
            <a:endParaRPr/>
          </a:p>
          <a:p>
            <a:r>
              <a:t>I will look at this in two stages. First, the decisions we face during an incident: obtaining a reliable picture, understanding our obligations and deciding who needs information. Second, the preparation that makes those decisions more manageable.</a:t>
            </a:r>
          </a:p>
          <a:p>
            <a:endParaRPr/>
          </a:p>
          <a:p>
            <a:r>
              <a:t>My central argument is that assessing the exposure of our critical assets is the ideal starting point. It connects the technology to the consequences that business leaders need to manage.</a:t>
            </a:r>
          </a:p>
          <a:p>
            <a:endParaRPr/>
          </a:p>
          <a:p>
            <a:r>
              <a:t>Presentation approach: executive recommendations and hypothetical examples. The applicable legal and contractual requirements depend on the organisation and incident. Sources checked 20 October 2026.</a:t>
            </a:r>
          </a:p>
          <a:p>
            <a:r>
              <a:t>Design and brand assets: supplied STORM Guidance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SLIDE 3 — 03:00–05:30 (2 minutes 30 seconds)</a:t>
            </a:r>
          </a:p>
          <a:p>
            <a:r>
              <a:rPr dirty="0"/>
              <a:t>The executive situation brief</a:t>
            </a:r>
          </a:p>
          <a:p>
            <a:endParaRPr dirty="0"/>
          </a:p>
          <a:p>
            <a:r>
              <a:rPr dirty="0"/>
              <a:t>A useful executive briefing answers four questions. Which business services and customer commitments are affected? What does the evidence establish? What choices are available? Which decision requires our attention now?</a:t>
            </a:r>
          </a:p>
          <a:p>
            <a:endParaRPr dirty="0"/>
          </a:p>
          <a:p>
            <a:r>
              <a:rPr dirty="0"/>
              <a:t>Ask the technical lead to separate confirmed facts, working hypotheses and unresolved questions. Each important statement needs an evidence source, a time and an indication of confidence. That prevents yesterday's assumption becoming today's accepted fact.</a:t>
            </a:r>
          </a:p>
          <a:p>
            <a:endParaRPr dirty="0"/>
          </a:p>
          <a:p>
            <a:r>
              <a:rPr dirty="0"/>
              <a:t>For example, the statement that investigators have found no evidence of data theft describes what they have found so far. Its meaning depends on whether the relevant records exist, whether investigators have examined them and what those records can reveal. Missing visibility leaves a question unresolved.</a:t>
            </a:r>
          </a:p>
          <a:p>
            <a:endParaRPr dirty="0"/>
          </a:p>
          <a:p>
            <a:r>
              <a:rPr dirty="0"/>
              <a:t>The briefing should explain how each technical finding changes the business decision. Which customers are affected? Could unreliable information enter fulfilment or billing? Can we operate a restricted service? What additional harm might each option cause?</a:t>
            </a:r>
          </a:p>
          <a:p>
            <a:endParaRPr dirty="0"/>
          </a:p>
          <a:p>
            <a:r>
              <a:rPr dirty="0"/>
              <a:t>For recovery, ask for a range and its dependencies. Perhaps one option restores a limited service earlier, while another takes longer and gives greater confidence. Both the technical responders and the service owner should explain their assessment.</a:t>
            </a:r>
          </a:p>
          <a:p>
            <a:endParaRPr dirty="0"/>
          </a:p>
          <a:p>
            <a:r>
              <a:rPr dirty="0"/>
              <a:t>We then record the decision, the evidence available, the alternatives considered and the reason for choosing it. We also record the circumstances that would make us reconsider. This helps the next executive taking over understand the decision and gives us a basis for explaining it afterwards.</a:t>
            </a:r>
          </a:p>
          <a:p>
            <a:endParaRPr dirty="0"/>
          </a:p>
          <a:p>
            <a:r>
              <a:rPr dirty="0"/>
              <a:t>Clarity means knowing what is established, what remains uncertain and what that uncertainty means for the action we must take.</a:t>
            </a:r>
          </a:p>
          <a:p>
            <a:endParaRPr dirty="0"/>
          </a:p>
          <a:p>
            <a:r>
              <a:rPr dirty="0"/>
              <a:t>SOURCE NOTES</a:t>
            </a:r>
          </a:p>
          <a:p>
            <a:r>
              <a:rPr dirty="0"/>
              <a:t>NIST SP 800-61 Rev. 3, Incident Response Recommendations and Considerations for Cybersecurity Risk Management (April 2025), sections 2.2 and 3. https://</a:t>
            </a:r>
            <a:r>
              <a:rPr dirty="0" err="1"/>
              <a:t>nvlpubs.nist.gov</a:t>
            </a:r>
            <a:r>
              <a:rPr dirty="0"/>
              <a:t>/</a:t>
            </a:r>
            <a:r>
              <a:rPr dirty="0" err="1"/>
              <a:t>nistpubs</a:t>
            </a:r>
            <a:r>
              <a:rPr dirty="0"/>
              <a:t>/</a:t>
            </a:r>
            <a:r>
              <a:rPr dirty="0" err="1"/>
              <a:t>SpecialPublications</a:t>
            </a:r>
            <a:r>
              <a:rPr dirty="0"/>
              <a:t>/NIST.SP.800-61r3.pdf</a:t>
            </a:r>
          </a:p>
          <a:p>
            <a:endParaRPr dirty="0"/>
          </a:p>
          <a:p>
            <a:r>
              <a:rPr dirty="0"/>
              <a:t>Presentation approach: executive recommendations and hypothetical examples. The applicable legal and contractual requirements depend on the </a:t>
            </a:r>
            <a:r>
              <a:rPr dirty="0" err="1"/>
              <a:t>organisation</a:t>
            </a:r>
            <a:r>
              <a:rPr dirty="0"/>
              <a:t> and incident. Sources checked 20 October 2026.</a:t>
            </a:r>
          </a:p>
          <a:p>
            <a:r>
              <a:rPr dirty="0"/>
              <a:t>Design and brand assets: supplied STORM Guidance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SLIDE 2 — 01:00–03:00 (2 minutes)</a:t>
            </a:r>
          </a:p>
          <a:p>
            <a:r>
              <a:rPr dirty="0"/>
              <a:t>The opening executive decision</a:t>
            </a:r>
          </a:p>
          <a:p>
            <a:endParaRPr dirty="0"/>
          </a:p>
          <a:p>
            <a:r>
              <a:rPr dirty="0"/>
              <a:t>Imagine it is half past eight on a working morning. Customers cannot complete orders. The technical team believes a system supporting the ordering service may be compromised. Someone claiming responsibility says they have copied customer data, but the investigation has not established whether that claim is true.</a:t>
            </a:r>
          </a:p>
          <a:p>
            <a:endParaRPr dirty="0"/>
          </a:p>
          <a:p>
            <a:r>
              <a:rPr dirty="0"/>
              <a:t>Your operations director wants the service restored. Customer support needs an answer. A major customer asks whether its information is safe. The technical team asks for authority to isolate more systems.</a:t>
            </a:r>
          </a:p>
          <a:p>
            <a:endParaRPr dirty="0"/>
          </a:p>
          <a:p>
            <a:r>
              <a:rPr dirty="0"/>
              <a:t>What would you </a:t>
            </a:r>
            <a:r>
              <a:rPr dirty="0" err="1"/>
              <a:t>authorise</a:t>
            </a:r>
            <a:r>
              <a:rPr dirty="0"/>
              <a:t> in the next thirty minutes?</a:t>
            </a:r>
          </a:p>
          <a:p>
            <a:endParaRPr dirty="0"/>
          </a:p>
          <a:p>
            <a:r>
              <a:rPr dirty="0"/>
              <a:t>[Allow up to 20 seconds for reflection, including one brief audience response if appropriate.]</a:t>
            </a:r>
          </a:p>
          <a:p>
            <a:endParaRPr dirty="0"/>
          </a:p>
          <a:p>
            <a:r>
              <a:rPr dirty="0"/>
              <a:t>The difficulty is that each choice changes the business consequences. Isolation may interrupt more orders while helping to contain the incident. Keeping services running may sustain income while allowing further damage. A workaround may help customers, but introduce errors or additional exposure.</a:t>
            </a:r>
          </a:p>
          <a:p>
            <a:endParaRPr dirty="0"/>
          </a:p>
          <a:p>
            <a:r>
              <a:rPr dirty="0"/>
              <a:t>We also need to understand what the interruption costs. Some orders may be delayed and fulfilled later. Others may disappear permanently. Delayed cash receipts and lost contribution margin affect the business differently.</a:t>
            </a:r>
          </a:p>
          <a:p>
            <a:endParaRPr dirty="0"/>
          </a:p>
          <a:p>
            <a:r>
              <a:rPr dirty="0"/>
              <a:t>The executive task is to choose a defensible course with the evidence available, assign ownership and set the next review. We need clarity sufficient for that decision while investigation continues.</a:t>
            </a:r>
          </a:p>
          <a:p>
            <a:endParaRPr dirty="0"/>
          </a:p>
          <a:p>
            <a:r>
              <a:rPr dirty="0"/>
              <a:t>SOURCE NOTES</a:t>
            </a:r>
          </a:p>
          <a:p>
            <a:r>
              <a:rPr dirty="0"/>
              <a:t>NCSC, Preparing to make critical decisions (1 October 2026). https://</a:t>
            </a:r>
            <a:r>
              <a:rPr dirty="0" err="1"/>
              <a:t>www.ncsc.gov.uk</a:t>
            </a:r>
            <a:r>
              <a:rPr dirty="0"/>
              <a:t>/collection/disruptive-cyber-attacks/preparing/4-prepare-critical-decisions</a:t>
            </a:r>
          </a:p>
          <a:p>
            <a:endParaRPr dirty="0"/>
          </a:p>
          <a:p>
            <a:r>
              <a:rPr dirty="0"/>
              <a:t>Presentation approach: executive recommendations and hypothetical examples. The applicable legal and contractual requirements depend on the </a:t>
            </a:r>
            <a:r>
              <a:rPr dirty="0" err="1"/>
              <a:t>organisation</a:t>
            </a:r>
            <a:r>
              <a:rPr dirty="0"/>
              <a:t> and incident. Sources checked 20 October 2026.</a:t>
            </a:r>
          </a:p>
          <a:p>
            <a:r>
              <a:rPr dirty="0"/>
              <a:t>Design and brand assets: supplied STORM Guidance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 — 16:30–18:15 (1 minute 45 seconds)</a:t>
            </a:r>
          </a:p>
          <a:p>
            <a:r>
              <a:t>Exposure of critical assets</a:t>
            </a:r>
          </a:p>
          <a:p>
            <a:endParaRPr/>
          </a:p>
          <a:p>
            <a:r>
              <a:t>We can now see why critical assets provide a strong starting point. Begin with a business service that matters to customers and income. For our example, that is accepting an order and passing accurate information into fulfilment and billing.</a:t>
            </a:r>
          </a:p>
          <a:p>
            <a:endParaRPr/>
          </a:p>
          <a:p>
            <a:r>
              <a:t>Identify the assets and dependencies necessary to deliver it. These can include applications, information, identity services, people and external providers. Something shared across several services may have consequences far beyond the system where the incident begins.</a:t>
            </a:r>
          </a:p>
          <a:p>
            <a:endParaRPr/>
          </a:p>
          <a:p>
            <a:r>
              <a:t>Assess plausible scenarios. What happens if the service becomes unavailable? What happens if someone takes sensitive information or changes transaction records? How do the consequences develop as the incident continues?</a:t>
            </a:r>
          </a:p>
          <a:p>
            <a:endParaRPr/>
          </a:p>
          <a:p>
            <a:r>
              <a:t>The output should describe scenario-specific exposure in ranges, together with the assumptions behind them. Distinguish delayed activity that the business can recover from permanently lost business. Distinguish delayed cash from lost margin, and consider response costs, customer harm and relevant obligations.</a:t>
            </a:r>
          </a:p>
          <a:p>
            <a:endParaRPr/>
          </a:p>
          <a:p>
            <a:r>
              <a:t>We are estimating consequences to support decisions. We do not need to claim that we can predict the next incident.</a:t>
            </a:r>
          </a:p>
          <a:p>
            <a:endParaRPr/>
          </a:p>
          <a:p>
            <a:r>
              <a:t>This assessment tells us where a workaround matters, which recovery evidence we need and which commitments may become difficult to meet. It also makes the uncertainty visible, so the business can decide where more information would improve a decision.</a:t>
            </a:r>
          </a:p>
          <a:p>
            <a:endParaRPr/>
          </a:p>
          <a:p>
            <a:r>
              <a:t>That gives preparation a clear business purpose and an accountable owner.</a:t>
            </a:r>
          </a:p>
          <a:p>
            <a:endParaRPr/>
          </a:p>
          <a:p>
            <a:r>
              <a:t>SOURCE NOTES</a:t>
            </a:r>
          </a:p>
          <a:p>
            <a:r>
              <a:t>NCSC, Cyber Security Toolkit for Boards, Identifying the critical assets in your organisation (reviewed 8 April 2025). https://www.ncsc.gov.uk/collection/board-toolkit/principle-a-risk-management/identifying-the-critical-assets-in-your-organisation</a:t>
            </a:r>
          </a:p>
          <a:p>
            <a:endParaRPr/>
          </a:p>
          <a:p>
            <a:r>
              <a:t>Presentation approach: executive recommendations and hypothetical examples. The applicable legal and contractual requirements depend on the organisation and incident. Sources checked 20 October 2026.</a:t>
            </a:r>
          </a:p>
          <a:p>
            <a:r>
              <a:t>Design and brand assets: supplied STORM Guidance presentation.</a:t>
            </a:r>
          </a:p>
          <a:p>
            <a:endParaRPr/>
          </a:p>
          <a:p>
            <a:r>
              <a:t>REPUTATION</a:t>
            </a:r>
          </a:p>
          <a:p>
            <a:r>
              <a:t>Discuss how disruption or inaccurate assurances could affect customer trust, retention and future business. Describe these consequences with explicit assumptions, and avoid counting the same lost business twice.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 10:00–11:30 (1 minute 30 seconds)</a:t>
            </a:r>
          </a:p>
          <a:p>
            <a:r>
              <a:t>Executive authority before an incident</a:t>
            </a:r>
          </a:p>
          <a:p>
            <a:endParaRPr/>
          </a:p>
          <a:p>
            <a:r>
              <a:t>Preparation begins by making the decision process usable. Name the executive accountable for the business response and establish who can act when that person is unavailable. Technical leadership must be clear, and the organisation also needs authority to accept the business consequences of containment and recovery decisions.</a:t>
            </a:r>
          </a:p>
          <a:p>
            <a:endParaRPr/>
          </a:p>
          <a:p>
            <a:r>
              <a:t>Agree the decisions people may take within their delegated authority. These might include isolating a service, authorising emergency expenditure, activating a workaround or approving a staged restoration. Set the circumstances that require escalation.</a:t>
            </a:r>
          </a:p>
          <a:p>
            <a:endParaRPr/>
          </a:p>
          <a:p>
            <a:r>
              <a:t>Technical response, operations, legal advice and communications should feed the same executive process. They will work on different tasks, but they need a shared understanding of the current situation and priorities.</a:t>
            </a:r>
          </a:p>
          <a:p>
            <a:endParaRPr/>
          </a:p>
          <a:p>
            <a:r>
              <a:t>The arrangements must still work if the usual email, identity or collaboration systems are unavailable or unreliable. That means known alternatives, accessible contact details and a way to verify who is giving an instruction.</a:t>
            </a:r>
          </a:p>
          <a:p>
            <a:endParaRPr/>
          </a:p>
          <a:p>
            <a:r>
              <a:t>Keep a decision log that records the owner, evidence, rationale and next review. The log should support action and handover without turning each urgent decision into a paperwork exercise.</a:t>
            </a:r>
          </a:p>
          <a:p>
            <a:endParaRPr/>
          </a:p>
          <a:p>
            <a:r>
              <a:t>The benefit is practical. When responders ask whether they may disconnect the ordering service, they know who can decide, what information that person needs and how to reach them.</a:t>
            </a:r>
          </a:p>
          <a:p>
            <a:endParaRPr/>
          </a:p>
          <a:p>
            <a:r>
              <a:t>SOURCE NOTES</a:t>
            </a:r>
          </a:p>
          <a:p>
            <a:r>
              <a:t>NCSC, Cyber Security Toolkit for Boards, Planning your response to cyber incidents (reviewed 8 April 2025). https://www.ncsc.gov.uk/collection/board-toolkit/principle-d-incident-planning-response-recovery/planning-your-response-to-cyber-incidents</a:t>
            </a:r>
          </a:p>
          <a:p>
            <a:r>
              <a:t>NCSC, Preparing to make critical decisions (1 October 2026). https://www.ncsc.gov.uk/collection/disruptive-cyber-attacks/preparing/4-prepare-critical-decisions</a:t>
            </a:r>
          </a:p>
          <a:p>
            <a:endParaRPr/>
          </a:p>
          <a:p>
            <a:r>
              <a:t>Presentation approach: executive recommendations and hypothetical examples. The applicable legal and contractual requirements depend on the organisation and incident. Sources checked 20 October 2026.</a:t>
            </a:r>
          </a:p>
          <a:p>
            <a:r>
              <a:t>Design and brand assets: supplied STORM Guidance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712C-A155-5500-9C93-16E8B0C767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48687-EFCF-C1C3-622A-9786551EE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9071FB-B3F8-C5AB-E090-0F55FF8DDF3C}"/>
              </a:ext>
            </a:extLst>
          </p:cNvPr>
          <p:cNvSpPr>
            <a:spLocks noGrp="1"/>
          </p:cNvSpPr>
          <p:nvPr>
            <p:ph type="body" idx="1"/>
          </p:nvPr>
        </p:nvSpPr>
        <p:spPr/>
        <p:txBody>
          <a:bodyPr/>
          <a:lstStyle/>
          <a:p>
            <a:r>
              <a:rPr dirty="0"/>
              <a:t>SLIDE 2 — 01:00–03:00 (2 minutes)</a:t>
            </a:r>
          </a:p>
          <a:p>
            <a:r>
              <a:rPr dirty="0"/>
              <a:t>The opening executive decision</a:t>
            </a:r>
          </a:p>
          <a:p>
            <a:endParaRPr dirty="0"/>
          </a:p>
          <a:p>
            <a:r>
              <a:rPr dirty="0"/>
              <a:t>Imagine it is half past eight on a working morning. Customers cannot complete orders. The technical team believes a system supporting the ordering service may be compromised. Someone claiming responsibility says they have copied customer data, but the investigation has not established whether that claim is true.</a:t>
            </a:r>
          </a:p>
          <a:p>
            <a:endParaRPr dirty="0"/>
          </a:p>
          <a:p>
            <a:r>
              <a:rPr dirty="0"/>
              <a:t>Your operations director wants the service restored. Customer support needs an answer. A major customer asks whether its information is safe. The technical team asks for authority to isolate more systems.</a:t>
            </a:r>
          </a:p>
          <a:p>
            <a:endParaRPr dirty="0"/>
          </a:p>
          <a:p>
            <a:r>
              <a:rPr dirty="0"/>
              <a:t>What would you </a:t>
            </a:r>
            <a:r>
              <a:rPr dirty="0" err="1"/>
              <a:t>authorise</a:t>
            </a:r>
            <a:r>
              <a:rPr dirty="0"/>
              <a:t> in the next thirty minutes?</a:t>
            </a:r>
          </a:p>
          <a:p>
            <a:endParaRPr dirty="0"/>
          </a:p>
          <a:p>
            <a:r>
              <a:rPr dirty="0"/>
              <a:t>[Allow up to 20 seconds for reflection, including one brief audience response if appropriate.]</a:t>
            </a:r>
          </a:p>
          <a:p>
            <a:endParaRPr dirty="0"/>
          </a:p>
          <a:p>
            <a:r>
              <a:rPr dirty="0"/>
              <a:t>The difficulty is that each choice changes the business consequences. Isolation may interrupt more orders while helping to contain the incident. Keeping services running may sustain income while allowing further damage. A workaround may help customers, but introduce errors or additional exposure.</a:t>
            </a:r>
          </a:p>
          <a:p>
            <a:endParaRPr dirty="0"/>
          </a:p>
          <a:p>
            <a:r>
              <a:rPr dirty="0"/>
              <a:t>We also need to understand what the interruption costs. Some orders may be delayed and fulfilled later. Others may disappear permanently. Delayed cash receipts and lost contribution margin affect the business differently.</a:t>
            </a:r>
          </a:p>
          <a:p>
            <a:endParaRPr dirty="0"/>
          </a:p>
          <a:p>
            <a:r>
              <a:rPr dirty="0"/>
              <a:t>The executive task is to choose a defensible course with the evidence available, assign ownership and set the next review. We need clarity sufficient for that decision while investigation continues.</a:t>
            </a:r>
          </a:p>
          <a:p>
            <a:endParaRPr dirty="0"/>
          </a:p>
          <a:p>
            <a:r>
              <a:rPr dirty="0"/>
              <a:t>SOURCE NOTES</a:t>
            </a:r>
          </a:p>
          <a:p>
            <a:r>
              <a:rPr dirty="0"/>
              <a:t>NCSC, Preparing to make critical decisions (1 October 2026). https://</a:t>
            </a:r>
            <a:r>
              <a:rPr dirty="0" err="1"/>
              <a:t>www.ncsc.gov.uk</a:t>
            </a:r>
            <a:r>
              <a:rPr dirty="0"/>
              <a:t>/collection/disruptive-cyber-attacks/preparing/4-prepare-critical-decisions</a:t>
            </a:r>
          </a:p>
          <a:p>
            <a:endParaRPr dirty="0"/>
          </a:p>
          <a:p>
            <a:r>
              <a:rPr dirty="0"/>
              <a:t>Presentation approach: executive recommendations and hypothetical examples. The applicable legal and contractual requirements depend on the </a:t>
            </a:r>
            <a:r>
              <a:rPr dirty="0" err="1"/>
              <a:t>organisation</a:t>
            </a:r>
            <a:r>
              <a:rPr dirty="0"/>
              <a:t> and incident. Sources checked 20 October 2026.</a:t>
            </a:r>
          </a:p>
          <a:p>
            <a:r>
              <a:rPr dirty="0"/>
              <a:t>Design and brand assets: supplied STORM Guidance presentation.</a:t>
            </a:r>
          </a:p>
        </p:txBody>
      </p:sp>
      <p:sp>
        <p:nvSpPr>
          <p:cNvPr id="4" name="Slide Number Placeholder 3">
            <a:extLst>
              <a:ext uri="{FF2B5EF4-FFF2-40B4-BE49-F238E27FC236}">
                <a16:creationId xmlns:a16="http://schemas.microsoft.com/office/drawing/2014/main" id="{5E5A6CF8-5647-5206-5AEE-E2004932A631}"/>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3050091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 — 05:30–07:30 (2 minutes)</a:t>
            </a:r>
          </a:p>
          <a:p>
            <a:r>
              <a:t>Regulatory and contractual obligations</a:t>
            </a:r>
          </a:p>
          <a:p>
            <a:endParaRPr/>
          </a:p>
          <a:p>
            <a:r>
              <a:t>While the investigation develops, a separate workstream needs to establish our obligations. These can arise from regulation, customer and supplier contracts, and insurance conditions. Each may use a different trigger, require different information and involve a different recipient.</a:t>
            </a:r>
          </a:p>
          <a:p>
            <a:endParaRPr/>
          </a:p>
          <a:p>
            <a:r>
              <a:t>Our legal role matters. We may hold information for ourselves or process it on behalf of another organisation. Our sector and the jurisdictions involved also matter. A customer contract may require an early notice even while a regulatory assessment remains open. Disruption alone may engage duties, even without a confirmed theft of information.</a:t>
            </a:r>
          </a:p>
          <a:p>
            <a:endParaRPr/>
          </a:p>
          <a:p>
            <a:r>
              <a:t>The immediate practical task is to identify the applicable requirements, who owns each assessment and when a decision is due. We should establish which event starts the relevant clock and preserve the evidence supporting that assessment.</a:t>
            </a:r>
          </a:p>
          <a:p>
            <a:endParaRPr/>
          </a:p>
          <a:p>
            <a:r>
              <a:t>Insurance arrangements deserve attention early because notice and consent conditions can influence access to support and the handling of expenditure.</a:t>
            </a:r>
          </a:p>
          <a:p>
            <a:endParaRPr/>
          </a:p>
          <a:p>
            <a:r>
              <a:t>Legal assessment and technical investigation must exchange information continuously. Waiting for a final forensic report can leave the business unable to act within an applicable deadline.</a:t>
            </a:r>
          </a:p>
          <a:p>
            <a:endParaRPr/>
          </a:p>
          <a:p>
            <a:r>
              <a:t>For every material duty, record whether we will notify, what remains necessary to decide and the next review point. A decision that notification is unnecessary also needs a rationale that we can revisit as facts change.</a:t>
            </a:r>
          </a:p>
          <a:p>
            <a:endParaRPr/>
          </a:p>
          <a:p>
            <a:r>
              <a:t>SOURCE NOTES</a:t>
            </a:r>
          </a:p>
          <a:p>
            <a:r>
              <a:t>NIST SP 800-61 Rev. 3, Incident Response Recommendations and Considerations for Cybersecurity Risk Management (April 2025), sections 2.2 and 3. https://nvlpubs.nist.gov/nistpubs/SpecialPublications/NIST.SP.800-61r3.pdf</a:t>
            </a:r>
          </a:p>
          <a:p>
            <a:r>
              <a:t>ICO, Personal data breaches: a guide (page updated 20 August 2025). https://ico.org.uk/for-organisations/report-a-breach/personal-data-breach/personal-data-breaches-a-guide/</a:t>
            </a:r>
          </a:p>
          <a:p>
            <a:endParaRPr/>
          </a:p>
          <a:p>
            <a:r>
              <a:t>Presentation approach: executive recommendations and hypothetical examples. The applicable legal and contractual requirements depend on the organisation and incident. Sources checked 20 October 2026.</a:t>
            </a:r>
          </a:p>
          <a:p>
            <a:r>
              <a:t>Design and brand assets: supplied STORM Guidance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 07:30–10:00 (2 minutes 30 seconds)</a:t>
            </a:r>
          </a:p>
          <a:p>
            <a:r>
              <a:t>Notification decisions under uncertainty</a:t>
            </a:r>
          </a:p>
          <a:p>
            <a:endParaRPr/>
          </a:p>
          <a:p>
            <a:r>
              <a:t>We now need to distinguish the audiences and purposes of communication. A report to a regulator, a notice to a contractual customer, advice to an affected individual and an update about an unavailable service can all require different decisions.</a:t>
            </a:r>
          </a:p>
          <a:p>
            <a:endParaRPr/>
          </a:p>
          <a:p>
            <a:r>
              <a:t>In our ordering scenario, customers may need to know how to place an urgent order through an alternative route. That practical update can be useful while investigators assess the claim about customer information. If an applicable reporting obligation has arisen, we need to address it with the information available and follow its provisions for further updates.</a:t>
            </a:r>
          </a:p>
          <a:p>
            <a:endParaRPr/>
          </a:p>
          <a:p>
            <a:r>
              <a:t>For each audience, ask: what information do they need, what action should they take and when must we communicate? Legal thresholds, contractual requirements and the need to reduce immediate harm all influence the answer.</a:t>
            </a:r>
          </a:p>
          <a:p>
            <a:endParaRPr/>
          </a:p>
          <a:p>
            <a:r>
              <a:t>The message should reflect confirmed facts, acknowledge material uncertainty and explain what we are doing to help. It should also provide a usable contact route and a realistic commitment for the next update.</a:t>
            </a:r>
          </a:p>
          <a:p>
            <a:endParaRPr/>
          </a:p>
          <a:p>
            <a:r>
              <a:t>Be careful with reassuring phrases. Declaring that everything is contained or that customer information is safe requires an adequate basis. A premature assurance can leave us explaining both the incident and our earlier statement.</a:t>
            </a:r>
          </a:p>
          <a:p>
            <a:endParaRPr/>
          </a:p>
          <a:p>
            <a:r>
              <a:t>One coordinated approval process should keep the underlying facts consistent, while allowing messages to serve different audiences. Customer support also needs those facts and clear escalation guidance.</a:t>
            </a:r>
          </a:p>
          <a:p>
            <a:endParaRPr/>
          </a:p>
          <a:p>
            <a:r>
              <a:t>These first minutes expose our preparation needs: authority to decide, reliable information, understood obligations and communications we can actually deliver under pressure.</a:t>
            </a:r>
          </a:p>
          <a:p>
            <a:endParaRPr/>
          </a:p>
          <a:p>
            <a:r>
              <a:t>SOURCE NOTES</a:t>
            </a:r>
          </a:p>
          <a:p>
            <a:r>
              <a:t>NCSC, Guidance on effective communications in a cyber incident. https://www.ncsc.gov.uk/guidance/effective-communications-in-a-cyber-incident</a:t>
            </a:r>
          </a:p>
          <a:p>
            <a:r>
              <a:t>ICO, Personal data breaches: a guide (page updated 20 August 2025). https://ico.org.uk/for-organisations/report-a-breach/personal-data-breach/personal-data-breaches-a-guide/</a:t>
            </a:r>
          </a:p>
          <a:p>
            <a:endParaRPr/>
          </a:p>
          <a:p>
            <a:r>
              <a:t>Presentation approach: executive recommendations and hypothetical examples. The applicable legal and contractual requirements depend on the organisation and incident. Sources checked 20 October 2026.</a:t>
            </a:r>
          </a:p>
          <a:p>
            <a:r>
              <a:t>Design and brand assets: supplied STORM Guidance presentation.</a:t>
            </a:r>
          </a:p>
          <a:p>
            <a:endParaRPr/>
          </a:p>
          <a:p>
            <a:r>
              <a:t>OPTIONAL UK EXAMPLE (use only if relevant to the audience)</a:t>
            </a:r>
          </a:p>
          <a:p>
            <a:r>
              <a:t>Under UK GDPR, a controller reports a personal-data breach to the ICO unless it is unlikely to result in a risk to individuals' rights and freedoms. Notification is without undue delay and, where feasible, within 72 hours of awareness. A processor informs its controller without undue delay. Affected individuals require notice without undue delay when high risk is likely. Information can follow in phases without undue further delay. These tests and clocks must not be generalised to other jurisdictions or duties. See the ICO source above.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 18:15–20:00 (1 minute 45 seconds)</a:t>
            </a:r>
          </a:p>
          <a:p>
            <a:r>
              <a:t>The starting point for preparation</a:t>
            </a:r>
          </a:p>
          <a:p>
            <a:endParaRPr/>
          </a:p>
          <a:p>
            <a:r>
              <a:t>My recommendation is to begin with an exposure assessment of a critical asset and the business service it supports. Choose something the leadership team recognises as essential to customers or revenue, and give a named owner responsibility for the assessment.</a:t>
            </a:r>
          </a:p>
          <a:p>
            <a:endParaRPr/>
          </a:p>
          <a:p>
            <a:r>
              <a:t>Map the dependencies, describe the disruption and compromise scenarios, and estimate the consequences over time. Establish what interruption the business can tolerate, where customers could suffer harm and what obligations may arise.</a:t>
            </a:r>
          </a:p>
          <a:p>
            <a:endParaRPr/>
          </a:p>
          <a:p>
            <a:r>
              <a:t>Then translate that understanding into preparation. Which decisions would we need to make? What evidence would support them? Who has the authority? What could we communicate, and what conditions would allow us to restore the service safely?</a:t>
            </a:r>
          </a:p>
          <a:p>
            <a:endParaRPr/>
          </a:p>
          <a:p>
            <a:r>
              <a:t>Think back to half past eight, when customers could not complete orders. An exposure assessment would not remove every uncertainty. It would give executives a stronger basis for prioritising customers, weighing containment choices and understanding the effect of delay. It would also identify the people and information needed for the next decision.</a:t>
            </a:r>
          </a:p>
          <a:p>
            <a:endParaRPr/>
          </a:p>
          <a:p>
            <a:r>
              <a:t>That is why assessing the exposure of critical assets is the ideal starting point. It connects the business consequences to the preparation and investment that can limit them.</a:t>
            </a:r>
          </a:p>
          <a:p>
            <a:endParaRPr/>
          </a:p>
          <a:p>
            <a:r>
              <a:t>My closing question is: which critical asset in your organisation would benefit most from that assessment, and who should own it?</a:t>
            </a:r>
          </a:p>
          <a:p>
            <a:endParaRPr/>
          </a:p>
          <a:p>
            <a:r>
              <a:t>[Pause on the question, then close.]</a:t>
            </a:r>
          </a:p>
          <a:p>
            <a:endParaRPr/>
          </a:p>
          <a:p>
            <a:r>
              <a:t>SOURCE NOTES</a:t>
            </a:r>
          </a:p>
          <a:p>
            <a:r>
              <a:t>NCSC, Cyber Security Toolkit for Boards, Identifying the critical assets in your organisation (reviewed 8 April 2025). https://www.ncsc.gov.uk/collection/board-toolkit/principle-a-risk-management/identifying-the-critical-assets-in-your-organisation</a:t>
            </a:r>
          </a:p>
          <a:p>
            <a:endParaRPr/>
          </a:p>
          <a:p>
            <a:r>
              <a:t>Presentation approach: executive recommendations and hypothetical examples. The applicable legal and contractual requirements depend on the organisation and incident. Sources checked 20 October 2026.</a:t>
            </a:r>
          </a:p>
          <a:p>
            <a:r>
              <a:t>Design and brand assets: supplied STORM Guidance 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F45DB-BA5D-B500-7B8B-E68211BD0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31C5A4-FD48-278C-10E5-50C9AB082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F4BE22-A219-14F0-A95A-81DDCCE0115B}"/>
              </a:ext>
            </a:extLst>
          </p:cNvPr>
          <p:cNvSpPr>
            <a:spLocks noGrp="1"/>
          </p:cNvSpPr>
          <p:nvPr>
            <p:ph type="body" idx="1"/>
          </p:nvPr>
        </p:nvSpPr>
        <p:spPr/>
        <p:txBody>
          <a:bodyPr/>
          <a:lstStyle/>
          <a:p>
            <a:r>
              <a:t>SLIDE 1 — 00:00–01:00 (1 minute)</a:t>
            </a:r>
          </a:p>
          <a:p>
            <a:r>
              <a:t>Shielding Customers, Revenue, and Brand Reputation from Operational Fallout</a:t>
            </a:r>
          </a:p>
          <a:p>
            <a:endParaRPr/>
          </a:p>
          <a:p>
            <a:r>
              <a:t>An incident becomes an executive problem when it affects what customers depend on and how the business earns its income. Technical responders will investigate what happened. Executives must decide how the organisation protects people, sustains its services and meets its commitments while that investigation continues.</a:t>
            </a:r>
          </a:p>
          <a:p>
            <a:endParaRPr/>
          </a:p>
          <a:p>
            <a:r>
              <a:t>I will look at this in two stages. First, the decisions we face during an incident: obtaining a reliable picture, understanding our obligations and deciding who needs information. Second, the preparation that makes those decisions more manageable.</a:t>
            </a:r>
          </a:p>
          <a:p>
            <a:endParaRPr/>
          </a:p>
          <a:p>
            <a:r>
              <a:t>My central argument is that assessing the exposure of our critical assets is the ideal starting point. It connects the technology to the consequences that business leaders need to manage.</a:t>
            </a:r>
          </a:p>
          <a:p>
            <a:endParaRPr/>
          </a:p>
          <a:p>
            <a:r>
              <a:t>Presentation approach: executive recommendations and hypothetical examples. The applicable legal and contractual requirements depend on the organisation and incident. Sources checked 20 October 2026.</a:t>
            </a:r>
          </a:p>
          <a:p>
            <a:r>
              <a:t>Design and brand assets: supplied STORM Guidance presentation.</a:t>
            </a:r>
          </a:p>
        </p:txBody>
      </p:sp>
      <p:sp>
        <p:nvSpPr>
          <p:cNvPr id="4" name="Slide Number Placeholder 3">
            <a:extLst>
              <a:ext uri="{FF2B5EF4-FFF2-40B4-BE49-F238E27FC236}">
                <a16:creationId xmlns:a16="http://schemas.microsoft.com/office/drawing/2014/main" id="{FA9F38E3-855F-BE92-7CA9-3D984170C302}"/>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8575455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E71F69A-EF07-4B0A-8045-51D4C4F29B14}"/>
              </a:ext>
            </a:extLst>
          </p:cNvPr>
          <p:cNvPicPr>
            <a:picLocks noChangeAspect="1"/>
          </p:cNvPicPr>
          <p:nvPr/>
        </p:nvPicPr>
        <p:blipFill>
          <a:blip r:embed="rId3"/>
          <a:stretch>
            <a:fillRect/>
          </a:stretch>
        </p:blipFill>
        <p:spPr>
          <a:xfrm>
            <a:off x="3239" y="0"/>
            <a:ext cx="12185522" cy="6858000"/>
          </a:xfrm>
          <a:prstGeom prst="rect">
            <a:avLst/>
          </a:prstGeom>
        </p:spPr>
      </p:pic>
      <p:sp>
        <p:nvSpPr>
          <p:cNvPr id="2" name="Straight Connector 1">
            <a:extLst>
              <a:ext uri="{FF2B5EF4-FFF2-40B4-BE49-F238E27FC236}">
                <a16:creationId xmlns:a16="http://schemas.microsoft.com/office/drawing/2014/main" id="{94D90032-810B-4DC5-9A27-094282CA056F}"/>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txBody>
          <a:bodyPr/>
          <a:lstStyle/>
          <a:p>
            <a:endParaRPr lang="en-US"/>
          </a:p>
        </p:txBody>
      </p:sp>
      <p:pic>
        <p:nvPicPr>
          <p:cNvPr id="3" name="Picture 2">
            <a:extLst>
              <a:ext uri="{FF2B5EF4-FFF2-40B4-BE49-F238E27FC236}">
                <a16:creationId xmlns:a16="http://schemas.microsoft.com/office/drawing/2014/main" id="{3888B00D-1132-418E-BEEB-6A2D3630E713}"/>
              </a:ext>
            </a:extLst>
          </p:cNvPr>
          <p:cNvPicPr>
            <a:picLocks noChangeAspect="1"/>
          </p:cNvPicPr>
          <p:nvPr/>
        </p:nvPicPr>
        <p:blipFill>
          <a:blip r:embed="rId4"/>
          <a:stretch>
            <a:fillRect/>
          </a:stretch>
        </p:blipFill>
        <p:spPr>
          <a:xfrm>
            <a:off x="5130196" y="6223123"/>
            <a:ext cx="1931608" cy="177678"/>
          </a:xfrm>
          <a:prstGeom prst="rect">
            <a:avLst/>
          </a:prstGeom>
        </p:spPr>
      </p:pic>
      <p:sp>
        <p:nvSpPr>
          <p:cNvPr id="4" name="TextBox 3">
            <a:extLst>
              <a:ext uri="{FF2B5EF4-FFF2-40B4-BE49-F238E27FC236}">
                <a16:creationId xmlns:a16="http://schemas.microsoft.com/office/drawing/2014/main" id="{8B18363D-DC83-F640-96D3-DC6ACA46CFCE}"/>
              </a:ext>
            </a:extLst>
          </p:cNvPr>
          <p:cNvSpPr>
            <a:spLocks noGrp="1"/>
          </p:cNvSpPr>
          <p:nvPr/>
        </p:nvSpPr>
        <p:spPr>
          <a:xfrm>
            <a:off x="731838" y="6216135"/>
            <a:ext cx="3311525" cy="153888"/>
          </a:xfrm>
          <a:prstGeom prst="rect">
            <a:avLst/>
          </a:prstGeom>
          <a:noFill/>
        </p:spPr>
        <p:txBody>
          <a:bodyPr wrap="square" lIns="0" tIns="0" rIns="0" bIns="0">
            <a:spAutoFit/>
          </a:bodyPr>
          <a:lstStyle/>
          <a:p>
            <a:r>
              <a:rPr sz="1000" b="0" i="0" baseline="0">
                <a:solidFill>
                  <a:srgbClr val="FBFBFD"/>
                </a:solidFill>
                <a:latin typeface="Montserrat SemiBold"/>
                <a:ea typeface="Montserrat SemiBold"/>
                <a:cs typeface="Montserrat SemiBold"/>
              </a:rPr>
              <a:t>Executive incident leadership</a:t>
            </a:r>
          </a:p>
        </p:txBody>
      </p:sp>
      <p:sp>
        <p:nvSpPr>
          <p:cNvPr id="7" name="TextBox 6">
            <a:extLst>
              <a:ext uri="{FF2B5EF4-FFF2-40B4-BE49-F238E27FC236}">
                <a16:creationId xmlns:a16="http://schemas.microsoft.com/office/drawing/2014/main" id="{BAABEE84-BAEF-6F46-AA3D-E7BD3692F900}"/>
              </a:ext>
            </a:extLst>
          </p:cNvPr>
          <p:cNvSpPr>
            <a:spLocks noGrp="1"/>
          </p:cNvSpPr>
          <p:nvPr/>
        </p:nvSpPr>
        <p:spPr>
          <a:xfrm>
            <a:off x="8148637" y="6203779"/>
            <a:ext cx="3311525" cy="153888"/>
          </a:xfrm>
          <a:prstGeom prst="rect">
            <a:avLst/>
          </a:prstGeom>
          <a:noFill/>
        </p:spPr>
        <p:txBody>
          <a:bodyPr wrap="square" lIns="0" tIns="0" rIns="0" bIns="0">
            <a:spAutoFit/>
          </a:bodyPr>
          <a:lstStyle/>
          <a:p>
            <a:pPr algn="r">
              <a:buNone/>
            </a:pPr>
            <a:r>
              <a:rPr sz="1000" b="0" i="0" baseline="0">
                <a:solidFill>
                  <a:srgbClr val="FBFBFD"/>
                </a:solidFill>
                <a:latin typeface="Montserrat"/>
                <a:ea typeface="Montserrat"/>
                <a:cs typeface="Montserrat"/>
              </a:rPr>
              <a:t>2026</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bg>
      <p:bgPr>
        <a:blipFill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traight Connector 1">
            <a:extLst>
              <a:ext uri="{FF2B5EF4-FFF2-40B4-BE49-F238E27FC236}">
                <a16:creationId xmlns:a16="http://schemas.microsoft.com/office/drawing/2014/main" id="{A7996416-5D8F-435A-8A01-29164102E437}"/>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sp>
      <p:pic>
        <p:nvPicPr>
          <p:cNvPr id="3" name="Picture 2">
            <a:extLst>
              <a:ext uri="{FF2B5EF4-FFF2-40B4-BE49-F238E27FC236}">
                <a16:creationId xmlns:a16="http://schemas.microsoft.com/office/drawing/2014/main" id="{6E17E195-B2F8-437E-89C4-8A6A0C5F4FDF}"/>
              </a:ext>
            </a:extLst>
          </p:cNvPr>
          <p:cNvPicPr>
            <a:picLocks noChangeAspect="1"/>
          </p:cNvPicPr>
          <p:nvPr/>
        </p:nvPicPr>
        <p:blipFill>
          <a:blip r:embed="rId3"/>
          <a:stretch>
            <a:fillRect/>
          </a:stretch>
        </p:blipFill>
        <p:spPr>
          <a:xfrm>
            <a:off x="5130196" y="6223123"/>
            <a:ext cx="1931608" cy="177678"/>
          </a:xfrm>
          <a:prstGeom prst="rect">
            <a:avLst/>
          </a:prstGeom>
        </p:spPr>
      </p:pic>
      <p:sp>
        <p:nvSpPr>
          <p:cNvPr id="4" name="TextBox 3">
            <a:extLst>
              <a:ext uri="{FF2B5EF4-FFF2-40B4-BE49-F238E27FC236}">
                <a16:creationId xmlns:a16="http://schemas.microsoft.com/office/drawing/2014/main" id="{8B18363D-DC83-F640-96D3-DC6ACA46CFCE}"/>
              </a:ext>
            </a:extLst>
          </p:cNvPr>
          <p:cNvSpPr>
            <a:spLocks noGrp="1"/>
          </p:cNvSpPr>
          <p:nvPr/>
        </p:nvSpPr>
        <p:spPr>
          <a:xfrm>
            <a:off x="731838" y="6216135"/>
            <a:ext cx="3311525" cy="153888"/>
          </a:xfrm>
          <a:prstGeom prst="rect">
            <a:avLst/>
          </a:prstGeom>
          <a:noFill/>
        </p:spPr>
        <p:txBody>
          <a:bodyPr wrap="square" lIns="0" tIns="0" rIns="0" bIns="0">
            <a:spAutoFit/>
          </a:bodyPr>
          <a:lstStyle/>
          <a:p>
            <a:r>
              <a:rPr sz="1000" b="0" i="0" baseline="0">
                <a:solidFill>
                  <a:srgbClr val="FBFBFD"/>
                </a:solidFill>
                <a:latin typeface="Montserrat SemiBold"/>
                <a:ea typeface="Montserrat SemiBold"/>
                <a:cs typeface="Montserrat SemiBold"/>
              </a:rPr>
              <a:t>Executive incident leadership</a:t>
            </a:r>
          </a:p>
        </p:txBody>
      </p:sp>
      <p:sp>
        <p:nvSpPr>
          <p:cNvPr id="7" name="TextBox 6">
            <a:extLst>
              <a:ext uri="{FF2B5EF4-FFF2-40B4-BE49-F238E27FC236}">
                <a16:creationId xmlns:a16="http://schemas.microsoft.com/office/drawing/2014/main" id="{BAABEE84-BAEF-6F46-AA3D-E7BD3692F900}"/>
              </a:ext>
            </a:extLst>
          </p:cNvPr>
          <p:cNvSpPr>
            <a:spLocks noGrp="1"/>
          </p:cNvSpPr>
          <p:nvPr/>
        </p:nvSpPr>
        <p:spPr>
          <a:xfrm>
            <a:off x="8148637" y="6203779"/>
            <a:ext cx="3311525" cy="153888"/>
          </a:xfrm>
          <a:prstGeom prst="rect">
            <a:avLst/>
          </a:prstGeom>
          <a:noFill/>
        </p:spPr>
        <p:txBody>
          <a:bodyPr wrap="square" lIns="0" tIns="0" rIns="0" bIns="0">
            <a:spAutoFit/>
          </a:bodyPr>
          <a:lstStyle/>
          <a:p>
            <a:pPr algn="r">
              <a:buNone/>
            </a:pPr>
            <a:r>
              <a:rPr sz="1000" b="0" i="0" baseline="0">
                <a:solidFill>
                  <a:srgbClr val="FBFBFD"/>
                </a:solidFill>
                <a:latin typeface="Montserrat"/>
                <a:ea typeface="Montserrat"/>
                <a:cs typeface="Montserrat"/>
              </a:rPr>
              <a:t>2026</a:t>
            </a:r>
          </a:p>
        </p:txBody>
      </p:sp>
      <p:sp>
        <p:nvSpPr>
          <p:cNvPr id="6" name="Content Placeholder 5">
            <a:extLst>
              <a:ext uri="{FF2B5EF4-FFF2-40B4-BE49-F238E27FC236}">
                <a16:creationId xmlns:a16="http://schemas.microsoft.com/office/drawing/2014/main" id="{F282F0E2-B536-FB3C-C21B-D4719EDEEC44}"/>
              </a:ext>
            </a:extLst>
          </p:cNvPr>
          <p:cNvSpPr>
            <a:spLocks noGrp="1"/>
          </p:cNvSpPr>
          <p:nvPr>
            <p:ph idx="10"/>
          </p:nvPr>
        </p:nvSpPr>
        <p:spPr>
          <a:xfrm>
            <a:off x="731837" y="1705597"/>
            <a:ext cx="10728325" cy="4078385"/>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8" name="Title 7">
            <a:extLst>
              <a:ext uri="{FF2B5EF4-FFF2-40B4-BE49-F238E27FC236}">
                <a16:creationId xmlns:a16="http://schemas.microsoft.com/office/drawing/2014/main" id="{D4E2BB55-4BD9-B0A2-0E9A-49F5A6B5C45E}"/>
              </a:ext>
            </a:extLst>
          </p:cNvPr>
          <p:cNvSpPr>
            <a:spLocks noGrp="1"/>
          </p:cNvSpPr>
          <p:nvPr>
            <p:ph type="title"/>
          </p:nvPr>
        </p:nvSpPr>
        <p:spPr>
          <a:xfrm>
            <a:off x="731837" y="441406"/>
            <a:ext cx="9594418" cy="747758"/>
          </a:xfrm>
        </p:spPr>
        <p:txBody>
          <a:bodyPr/>
          <a:lstStyle>
            <a:lvl1pPr>
              <a:buNone/>
              <a:defRPr sz="3600" b="1">
                <a:latin typeface="Montserrat"/>
                <a:ea typeface="Montserrat"/>
                <a:cs typeface="Montserrat"/>
              </a:defRPr>
            </a:lvl1pPr>
          </a:lstStyle>
          <a:p>
            <a:r>
              <a:t>Click to edit Master title style</a:t>
            </a:r>
          </a:p>
        </p:txBody>
      </p:sp>
      <p:sp>
        <p:nvSpPr>
          <p:cNvPr id="10" name="Straight Connector 9">
            <a:extLst>
              <a:ext uri="{FF2B5EF4-FFF2-40B4-BE49-F238E27FC236}">
                <a16:creationId xmlns:a16="http://schemas.microsoft.com/office/drawing/2014/main" id="{C4C6F175-B2DF-D728-7952-F076D99F2070}"/>
              </a:ext>
            </a:extLst>
          </p:cNvPr>
          <p:cNvSpPr>
            <a:spLocks noGrp="1"/>
          </p:cNvSpPr>
          <p:nvPr/>
        </p:nvSpPr>
        <p:spPr>
          <a:xfrm>
            <a:off x="731838" y="1204957"/>
            <a:ext cx="723900" cy="0"/>
          </a:xfrm>
          <a:prstGeom prst="line">
            <a:avLst/>
          </a:prstGeom>
          <a:noFill/>
          <a:ln w="38100">
            <a:solidFill>
              <a:srgbClr val="129DD8"/>
            </a:solidFill>
            <a:prstDash val="solid"/>
            <a:headEnd type="none" w="med" len="med"/>
            <a:tailEnd type="none" w="med" len="med"/>
          </a:ln>
        </p:spPr>
        <p:txBody>
          <a:body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s Content Slide">
    <p:bg>
      <p:bgPr>
        <a:blipFill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9634E4B2-85CC-A347-9488-2835CC358790}"/>
              </a:ext>
            </a:extLst>
          </p:cNvPr>
          <p:cNvSpPr>
            <a:spLocks noGrp="1"/>
          </p:cNvSpPr>
          <p:nvPr>
            <p:ph type="body" idx="12"/>
          </p:nvPr>
        </p:nvSpPr>
        <p:spPr>
          <a:xfrm>
            <a:off x="731838" y="1704975"/>
            <a:ext cx="5068887" cy="40782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 name="Straight Connector 1">
            <a:extLst>
              <a:ext uri="{FF2B5EF4-FFF2-40B4-BE49-F238E27FC236}">
                <a16:creationId xmlns:a16="http://schemas.microsoft.com/office/drawing/2014/main" id="{052F658C-EBEE-46CD-90D1-BBE45B029B07}"/>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sp>
      <p:pic>
        <p:nvPicPr>
          <p:cNvPr id="3" name="Picture 2">
            <a:extLst>
              <a:ext uri="{FF2B5EF4-FFF2-40B4-BE49-F238E27FC236}">
                <a16:creationId xmlns:a16="http://schemas.microsoft.com/office/drawing/2014/main" id="{B7D55AE4-A53F-4C94-9C3C-BC3B1B5A04BB}"/>
              </a:ext>
            </a:extLst>
          </p:cNvPr>
          <p:cNvPicPr>
            <a:picLocks noChangeAspect="1"/>
          </p:cNvPicPr>
          <p:nvPr/>
        </p:nvPicPr>
        <p:blipFill>
          <a:blip r:embed="rId3"/>
          <a:stretch>
            <a:fillRect/>
          </a:stretch>
        </p:blipFill>
        <p:spPr>
          <a:xfrm>
            <a:off x="5130196" y="6223123"/>
            <a:ext cx="1931608" cy="177678"/>
          </a:xfrm>
          <a:prstGeom prst="rect">
            <a:avLst/>
          </a:prstGeom>
        </p:spPr>
      </p:pic>
      <p:sp>
        <p:nvSpPr>
          <p:cNvPr id="4" name="TextBox 3">
            <a:extLst>
              <a:ext uri="{FF2B5EF4-FFF2-40B4-BE49-F238E27FC236}">
                <a16:creationId xmlns:a16="http://schemas.microsoft.com/office/drawing/2014/main" id="{8B18363D-DC83-F640-96D3-DC6ACA46CFCE}"/>
              </a:ext>
            </a:extLst>
          </p:cNvPr>
          <p:cNvSpPr>
            <a:spLocks noGrp="1"/>
          </p:cNvSpPr>
          <p:nvPr/>
        </p:nvSpPr>
        <p:spPr>
          <a:xfrm>
            <a:off x="731838" y="6216135"/>
            <a:ext cx="3311525" cy="153888"/>
          </a:xfrm>
          <a:prstGeom prst="rect">
            <a:avLst/>
          </a:prstGeom>
          <a:noFill/>
        </p:spPr>
        <p:txBody>
          <a:bodyPr wrap="square" lIns="0" tIns="0" rIns="0" bIns="0">
            <a:spAutoFit/>
          </a:bodyPr>
          <a:lstStyle/>
          <a:p>
            <a:r>
              <a:rPr sz="1000" b="0" i="0" baseline="0">
                <a:solidFill>
                  <a:srgbClr val="FBFBFD"/>
                </a:solidFill>
                <a:latin typeface="Montserrat SemiBold"/>
                <a:ea typeface="Montserrat SemiBold"/>
                <a:cs typeface="Montserrat SemiBold"/>
              </a:rPr>
              <a:t>Executive incident leadership</a:t>
            </a:r>
          </a:p>
        </p:txBody>
      </p:sp>
      <p:sp>
        <p:nvSpPr>
          <p:cNvPr id="7" name="TextBox 6">
            <a:extLst>
              <a:ext uri="{FF2B5EF4-FFF2-40B4-BE49-F238E27FC236}">
                <a16:creationId xmlns:a16="http://schemas.microsoft.com/office/drawing/2014/main" id="{BAABEE84-BAEF-6F46-AA3D-E7BD3692F900}"/>
              </a:ext>
            </a:extLst>
          </p:cNvPr>
          <p:cNvSpPr>
            <a:spLocks noGrp="1"/>
          </p:cNvSpPr>
          <p:nvPr/>
        </p:nvSpPr>
        <p:spPr>
          <a:xfrm>
            <a:off x="8148637" y="6203779"/>
            <a:ext cx="3311525" cy="153888"/>
          </a:xfrm>
          <a:prstGeom prst="rect">
            <a:avLst/>
          </a:prstGeom>
          <a:noFill/>
        </p:spPr>
        <p:txBody>
          <a:bodyPr wrap="square" lIns="0" tIns="0" rIns="0" bIns="0">
            <a:spAutoFit/>
          </a:bodyPr>
          <a:lstStyle/>
          <a:p>
            <a:pPr algn="r">
              <a:buNone/>
            </a:pPr>
            <a:r>
              <a:rPr sz="1000" b="0" i="0" baseline="0">
                <a:solidFill>
                  <a:srgbClr val="FBFBFD"/>
                </a:solidFill>
                <a:latin typeface="Montserrat"/>
                <a:ea typeface="Montserrat"/>
                <a:cs typeface="Montserrat"/>
              </a:rPr>
              <a:t>2026</a:t>
            </a:r>
          </a:p>
        </p:txBody>
      </p:sp>
      <p:sp>
        <p:nvSpPr>
          <p:cNvPr id="8" name="Title 7">
            <a:extLst>
              <a:ext uri="{FF2B5EF4-FFF2-40B4-BE49-F238E27FC236}">
                <a16:creationId xmlns:a16="http://schemas.microsoft.com/office/drawing/2014/main" id="{D4E2BB55-4BD9-B0A2-0E9A-49F5A6B5C45E}"/>
              </a:ext>
            </a:extLst>
          </p:cNvPr>
          <p:cNvSpPr>
            <a:spLocks noGrp="1"/>
          </p:cNvSpPr>
          <p:nvPr>
            <p:ph type="title"/>
          </p:nvPr>
        </p:nvSpPr>
        <p:spPr>
          <a:xfrm>
            <a:off x="731836" y="457199"/>
            <a:ext cx="9280381" cy="747758"/>
          </a:xfrm>
        </p:spPr>
        <p:txBody>
          <a:bodyPr/>
          <a:lstStyle>
            <a:lvl1pPr>
              <a:buNone/>
              <a:defRPr sz="3600" b="1" i="0" baseline="0">
                <a:solidFill>
                  <a:srgbClr val="FBFBFD"/>
                </a:solidFill>
                <a:latin typeface="Montserrat"/>
                <a:ea typeface="Montserrat"/>
                <a:cs typeface="Montserrat"/>
              </a:defRPr>
            </a:lvl1pPr>
          </a:lstStyle>
          <a:p>
            <a:r>
              <a:t>Click to edit Master title style</a:t>
            </a:r>
          </a:p>
        </p:txBody>
      </p:sp>
      <p:sp>
        <p:nvSpPr>
          <p:cNvPr id="12" name="Text Placeholder 11">
            <a:extLst>
              <a:ext uri="{FF2B5EF4-FFF2-40B4-BE49-F238E27FC236}">
                <a16:creationId xmlns:a16="http://schemas.microsoft.com/office/drawing/2014/main" id="{0129D1B5-78C4-5176-A53D-5BF580DD5FB7}"/>
              </a:ext>
            </a:extLst>
          </p:cNvPr>
          <p:cNvSpPr>
            <a:spLocks noGrp="1"/>
          </p:cNvSpPr>
          <p:nvPr>
            <p:ph type="body" idx="13"/>
          </p:nvPr>
        </p:nvSpPr>
        <p:spPr>
          <a:xfrm>
            <a:off x="6364288" y="1704975"/>
            <a:ext cx="5068887" cy="40782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14" name="Straight Connector 13">
            <a:extLst>
              <a:ext uri="{FF2B5EF4-FFF2-40B4-BE49-F238E27FC236}">
                <a16:creationId xmlns:a16="http://schemas.microsoft.com/office/drawing/2014/main" id="{EF7953F9-9F67-8398-71FE-4F98F7035879}"/>
              </a:ext>
            </a:extLst>
          </p:cNvPr>
          <p:cNvSpPr>
            <a:spLocks noGrp="1"/>
          </p:cNvSpPr>
          <p:nvPr/>
        </p:nvSpPr>
        <p:spPr>
          <a:xfrm>
            <a:off x="731838" y="1204957"/>
            <a:ext cx="723900" cy="0"/>
          </a:xfrm>
          <a:prstGeom prst="line">
            <a:avLst/>
          </a:prstGeom>
          <a:noFill/>
          <a:ln w="38100">
            <a:solidFill>
              <a:srgbClr val="129DD8"/>
            </a:solidFill>
            <a:prstDash val="solid"/>
            <a:headEnd type="none" w="med" len="med"/>
            <a:tailEnd type="none" w="med" len="med"/>
          </a:ln>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YBERCORE_DARK">
    <p:bg>
      <p:bgPr>
        <a:solidFill>
          <a:srgbClr val="1D1D21"/>
        </a:solidFill>
        <a:effectLst/>
      </p:bgPr>
    </p:bg>
    <p:spTree>
      <p:nvGrpSpPr>
        <p:cNvPr id="1" name=""/>
        <p:cNvGrpSpPr/>
        <p:nvPr/>
      </p:nvGrpSpPr>
      <p:grpSpPr>
        <a:xfrm>
          <a:off x="0" y="0"/>
          <a:ext cx="0" cy="0"/>
          <a:chOff x="0" y="0"/>
          <a:chExt cx="0" cy="0"/>
        </a:xfrm>
      </p:grpSpPr>
      <p:pic>
        <p:nvPicPr>
          <p:cNvPr id="4" name="Image 0">
            <a:extLst>
              <a:ext uri="{FF2B5EF4-FFF2-40B4-BE49-F238E27FC236}">
                <a16:creationId xmlns:a16="http://schemas.microsoft.com/office/drawing/2014/main" id="{49AC069A-BD58-4D2B-8B95-A8B66DF3AAC7}"/>
              </a:ext>
            </a:extLst>
          </p:cNvPr>
          <p:cNvPicPr>
            <a:picLocks noChangeAspect="1"/>
          </p:cNvPicPr>
          <p:nvPr/>
        </p:nvPicPr>
        <p:blipFill>
          <a:blip r:embed="rId2"/>
          <a:srcRect t="25" b="25"/>
          <a:stretch/>
        </p:blipFill>
        <p:spPr>
          <a:xfrm>
            <a:off x="305" y="0"/>
            <a:ext cx="12191695" cy="6858000"/>
          </a:xfrm>
          <a:prstGeom prst="rect">
            <a:avLst/>
          </a:prstGeom>
        </p:spPr>
      </p:pic>
      <p:sp>
        <p:nvSpPr>
          <p:cNvPr id="7" name="Shape 0">
            <a:extLst>
              <a:ext uri="{FF2B5EF4-FFF2-40B4-BE49-F238E27FC236}">
                <a16:creationId xmlns:a16="http://schemas.microsoft.com/office/drawing/2014/main" id="{20B768A9-3654-AF6C-523E-C74612991C9A}"/>
              </a:ext>
            </a:extLst>
          </p:cNvPr>
          <p:cNvSpPr>
            <a:spLocks noGrp="1"/>
          </p:cNvSpPr>
          <p:nvPr/>
        </p:nvSpPr>
        <p:spPr>
          <a:xfrm>
            <a:off x="0" y="0"/>
            <a:ext cx="12191695" cy="6858000"/>
          </a:xfrm>
          <a:prstGeom prst="rect">
            <a:avLst/>
          </a:prstGeom>
          <a:solidFill>
            <a:srgbClr val="111217">
              <a:alpha val="82000"/>
            </a:srgbClr>
          </a:solidFill>
          <a:ln w="12700">
            <a:solidFill>
              <a:srgbClr val="111217">
                <a:alpha val="0"/>
              </a:srgbClr>
            </a:solidFill>
            <a:prstDash val="solid"/>
          </a:ln>
        </p:spPr>
        <p:txBody>
          <a:bodyPr/>
          <a:lstStyle/>
          <a:p>
            <a:endParaRPr/>
          </a:p>
        </p:txBody>
      </p:sp>
      <p:sp>
        <p:nvSpPr>
          <p:cNvPr id="25" name="Slide Number Placeholder 0">
            <a:extLst>
              <a:ext uri="{FF2B5EF4-FFF2-40B4-BE49-F238E27FC236}">
                <a16:creationId xmlns:a16="http://schemas.microsoft.com/office/drawing/2014/main" id="{63BE82C6-892D-448B-9A08-5023A178AAED}"/>
              </a:ext>
            </a:extLst>
          </p:cNvPr>
          <p:cNvSpPr>
            <a:spLocks noGrp="1"/>
          </p:cNvSpPr>
          <p:nvPr>
            <p:ph type="sldNum" idx="4294967295"/>
          </p:nvPr>
        </p:nvSpPr>
        <p:spPr>
          <a:xfrm>
            <a:off x="11185843" y="6246319"/>
            <a:ext cx="274320" cy="164592"/>
          </a:xfrm>
          <a:prstGeom prst="rect">
            <a:avLst/>
          </a:prstGeom>
        </p:spPr>
        <p:txBody>
          <a:bodyPr lIns="0" tIns="0" rIns="0" bIns="0"/>
          <a:lstStyle>
            <a:lvl1pPr marL="0" algn="l" defTabSz="914400">
              <a:buNone/>
              <a:defRPr sz="750" kern="1200">
                <a:solidFill>
                  <a:srgbClr val="B8BBC4"/>
                </a:solidFill>
                <a:latin typeface="Montserrat"/>
                <a:ea typeface="Montserrat"/>
                <a:cs typeface="Montserra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pPr algn="r">
              <a:buNone/>
            </a:pPr>
            <a:fld id="{F7021451-1387-4CA6-816F-3879F97B5CBC}" type="slidenum">
              <a:t>‹#›</a:t>
            </a:fld>
            <a:endParaRPr/>
          </a:p>
        </p:txBody>
      </p:sp>
      <p:sp>
        <p:nvSpPr>
          <p:cNvPr id="5" name="Straight Connector 4">
            <a:extLst>
              <a:ext uri="{FF2B5EF4-FFF2-40B4-BE49-F238E27FC236}">
                <a16:creationId xmlns:a16="http://schemas.microsoft.com/office/drawing/2014/main" id="{4102247C-E588-4DD8-8C62-CDF942A8FE8A}"/>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txBody>
          <a:bodyPr/>
          <a:lstStyle/>
          <a:p>
            <a:endParaRPr lang="en-US"/>
          </a:p>
        </p:txBody>
      </p:sp>
      <p:sp>
        <p:nvSpPr>
          <p:cNvPr id="8" name="Text Placeholder 9">
            <a:extLst>
              <a:ext uri="{FF2B5EF4-FFF2-40B4-BE49-F238E27FC236}">
                <a16:creationId xmlns:a16="http://schemas.microsoft.com/office/drawing/2014/main" id="{D0C15C0C-0121-4ACD-776F-F8A56EE2EBD0}"/>
              </a:ext>
            </a:extLst>
          </p:cNvPr>
          <p:cNvSpPr>
            <a:spLocks noGrp="1"/>
          </p:cNvSpPr>
          <p:nvPr>
            <p:ph type="body" idx="12"/>
          </p:nvPr>
        </p:nvSpPr>
        <p:spPr>
          <a:xfrm>
            <a:off x="731838" y="1704975"/>
            <a:ext cx="5068887" cy="40782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9" name="Straight Connector 8">
            <a:extLst>
              <a:ext uri="{FF2B5EF4-FFF2-40B4-BE49-F238E27FC236}">
                <a16:creationId xmlns:a16="http://schemas.microsoft.com/office/drawing/2014/main" id="{AB4306F5-4CD7-4A67-A080-3C4FDB4DD2E0}"/>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txBody>
          <a:bodyPr/>
          <a:lstStyle/>
          <a:p>
            <a:endParaRPr lang="en-US"/>
          </a:p>
        </p:txBody>
      </p:sp>
      <p:pic>
        <p:nvPicPr>
          <p:cNvPr id="10" name="Picture 9">
            <a:extLst>
              <a:ext uri="{FF2B5EF4-FFF2-40B4-BE49-F238E27FC236}">
                <a16:creationId xmlns:a16="http://schemas.microsoft.com/office/drawing/2014/main" id="{BB2CECEF-A6C6-4DA2-BF9E-43500938A474}"/>
              </a:ext>
            </a:extLst>
          </p:cNvPr>
          <p:cNvPicPr>
            <a:picLocks noChangeAspect="1"/>
          </p:cNvPicPr>
          <p:nvPr/>
        </p:nvPicPr>
        <p:blipFill>
          <a:blip r:embed="rId3"/>
          <a:stretch>
            <a:fillRect/>
          </a:stretch>
        </p:blipFill>
        <p:spPr>
          <a:xfrm>
            <a:off x="5130196" y="6223123"/>
            <a:ext cx="1931608" cy="177678"/>
          </a:xfrm>
          <a:prstGeom prst="rect">
            <a:avLst/>
          </a:prstGeom>
        </p:spPr>
      </p:pic>
      <p:sp>
        <p:nvSpPr>
          <p:cNvPr id="11" name="TextBox 10">
            <a:extLst>
              <a:ext uri="{FF2B5EF4-FFF2-40B4-BE49-F238E27FC236}">
                <a16:creationId xmlns:a16="http://schemas.microsoft.com/office/drawing/2014/main" id="{7791B79A-D9E9-50EF-0C68-63023B600301}"/>
              </a:ext>
            </a:extLst>
          </p:cNvPr>
          <p:cNvSpPr>
            <a:spLocks noGrp="1"/>
          </p:cNvSpPr>
          <p:nvPr/>
        </p:nvSpPr>
        <p:spPr>
          <a:xfrm>
            <a:off x="731838" y="6216135"/>
            <a:ext cx="3311525" cy="153888"/>
          </a:xfrm>
          <a:prstGeom prst="rect">
            <a:avLst/>
          </a:prstGeom>
          <a:noFill/>
        </p:spPr>
        <p:txBody>
          <a:bodyPr wrap="square" lIns="0" tIns="0" rIns="0" bIns="0">
            <a:spAutoFit/>
          </a:bodyPr>
          <a:lstStyle/>
          <a:p>
            <a:r>
              <a:rPr sz="1000" b="0" i="0" baseline="0">
                <a:solidFill>
                  <a:srgbClr val="FBFBFD"/>
                </a:solidFill>
                <a:latin typeface="Montserrat SemiBold"/>
                <a:ea typeface="Montserrat SemiBold"/>
                <a:cs typeface="Montserrat SemiBold"/>
              </a:rPr>
              <a:t>Executive incident leadership</a:t>
            </a:r>
          </a:p>
        </p:txBody>
      </p:sp>
      <p:sp>
        <p:nvSpPr>
          <p:cNvPr id="13" name="Title 7">
            <a:extLst>
              <a:ext uri="{FF2B5EF4-FFF2-40B4-BE49-F238E27FC236}">
                <a16:creationId xmlns:a16="http://schemas.microsoft.com/office/drawing/2014/main" id="{BB09E6CA-514C-53E9-6EC2-C5DF4C76DA39}"/>
              </a:ext>
            </a:extLst>
          </p:cNvPr>
          <p:cNvSpPr>
            <a:spLocks noGrp="1"/>
          </p:cNvSpPr>
          <p:nvPr>
            <p:ph type="title"/>
          </p:nvPr>
        </p:nvSpPr>
        <p:spPr>
          <a:xfrm>
            <a:off x="731836" y="457199"/>
            <a:ext cx="8716963" cy="747758"/>
          </a:xfrm>
        </p:spPr>
        <p:txBody>
          <a:bodyPr/>
          <a:lstStyle>
            <a:lvl1pPr>
              <a:buNone/>
              <a:defRPr sz="3600" b="1">
                <a:latin typeface="Montserrat"/>
                <a:ea typeface="Montserrat"/>
                <a:cs typeface="Montserrat"/>
              </a:defRPr>
            </a:lvl1pPr>
          </a:lstStyle>
          <a:p>
            <a:r>
              <a:t>Click to edit Master title style</a:t>
            </a:r>
          </a:p>
        </p:txBody>
      </p:sp>
      <p:sp>
        <p:nvSpPr>
          <p:cNvPr id="14" name="Text Placeholder 11">
            <a:extLst>
              <a:ext uri="{FF2B5EF4-FFF2-40B4-BE49-F238E27FC236}">
                <a16:creationId xmlns:a16="http://schemas.microsoft.com/office/drawing/2014/main" id="{05A6A721-ECFF-FD6B-4980-3C553C67216F}"/>
              </a:ext>
            </a:extLst>
          </p:cNvPr>
          <p:cNvSpPr>
            <a:spLocks noGrp="1"/>
          </p:cNvSpPr>
          <p:nvPr>
            <p:ph type="body" idx="13"/>
          </p:nvPr>
        </p:nvSpPr>
        <p:spPr>
          <a:xfrm>
            <a:off x="6364288" y="1704975"/>
            <a:ext cx="5068887" cy="40782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YBERCORE_DARK">
    <p:bg>
      <p:bgPr>
        <a:solidFill>
          <a:srgbClr val="1D1D21"/>
        </a:solidFill>
        <a:effectLst/>
      </p:bgPr>
    </p:bg>
    <p:spTree>
      <p:nvGrpSpPr>
        <p:cNvPr id="1" name=""/>
        <p:cNvGrpSpPr/>
        <p:nvPr/>
      </p:nvGrpSpPr>
      <p:grpSpPr>
        <a:xfrm>
          <a:off x="0" y="0"/>
          <a:ext cx="0" cy="0"/>
          <a:chOff x="0" y="0"/>
          <a:chExt cx="0" cy="0"/>
        </a:xfrm>
      </p:grpSpPr>
      <p:pic>
        <p:nvPicPr>
          <p:cNvPr id="4" name="Image 0">
            <a:extLst>
              <a:ext uri="{FF2B5EF4-FFF2-40B4-BE49-F238E27FC236}">
                <a16:creationId xmlns:a16="http://schemas.microsoft.com/office/drawing/2014/main" id="{853547AA-52D1-454F-B99C-D9BEF01E9ABB}"/>
              </a:ext>
            </a:extLst>
          </p:cNvPr>
          <p:cNvPicPr>
            <a:picLocks noChangeAspect="1"/>
          </p:cNvPicPr>
          <p:nvPr/>
        </p:nvPicPr>
        <p:blipFill>
          <a:blip r:embed="rId2"/>
          <a:srcRect t="25" b="25"/>
          <a:stretch/>
        </p:blipFill>
        <p:spPr>
          <a:xfrm>
            <a:off x="305" y="0"/>
            <a:ext cx="12191695" cy="6858000"/>
          </a:xfrm>
          <a:prstGeom prst="rect">
            <a:avLst/>
          </a:prstGeom>
        </p:spPr>
      </p:pic>
      <p:sp>
        <p:nvSpPr>
          <p:cNvPr id="7" name="Shape 0">
            <a:extLst>
              <a:ext uri="{FF2B5EF4-FFF2-40B4-BE49-F238E27FC236}">
                <a16:creationId xmlns:a16="http://schemas.microsoft.com/office/drawing/2014/main" id="{20B768A9-3654-AF6C-523E-C74612991C9A}"/>
              </a:ext>
            </a:extLst>
          </p:cNvPr>
          <p:cNvSpPr>
            <a:spLocks noGrp="1"/>
          </p:cNvSpPr>
          <p:nvPr/>
        </p:nvSpPr>
        <p:spPr>
          <a:xfrm>
            <a:off x="0" y="0"/>
            <a:ext cx="12191695" cy="6858000"/>
          </a:xfrm>
          <a:prstGeom prst="rect">
            <a:avLst/>
          </a:prstGeom>
          <a:solidFill>
            <a:srgbClr val="111217">
              <a:alpha val="82000"/>
            </a:srgbClr>
          </a:solidFill>
          <a:ln w="12700">
            <a:solidFill>
              <a:srgbClr val="111217">
                <a:alpha val="0"/>
              </a:srgbClr>
            </a:solidFill>
            <a:prstDash val="solid"/>
          </a:ln>
        </p:spPr>
        <p:txBody>
          <a:bodyPr/>
          <a:lstStyle/>
          <a:p>
            <a:endParaRPr/>
          </a:p>
        </p:txBody>
      </p:sp>
      <p:sp>
        <p:nvSpPr>
          <p:cNvPr id="25" name="Slide Number Placeholder 0">
            <a:extLst>
              <a:ext uri="{FF2B5EF4-FFF2-40B4-BE49-F238E27FC236}">
                <a16:creationId xmlns:a16="http://schemas.microsoft.com/office/drawing/2014/main" id="{F97461D2-8EDE-476E-846F-BA4EC92EDEFA}"/>
              </a:ext>
            </a:extLst>
          </p:cNvPr>
          <p:cNvSpPr>
            <a:spLocks noGrp="1"/>
          </p:cNvSpPr>
          <p:nvPr>
            <p:ph type="sldNum" idx="4294967295"/>
          </p:nvPr>
        </p:nvSpPr>
        <p:spPr>
          <a:xfrm>
            <a:off x="11185843" y="6246319"/>
            <a:ext cx="274320" cy="164592"/>
          </a:xfrm>
          <a:prstGeom prst="rect">
            <a:avLst/>
          </a:prstGeom>
        </p:spPr>
        <p:txBody>
          <a:bodyPr lIns="0" tIns="0" rIns="0" bIns="0"/>
          <a:lstStyle>
            <a:lvl1pPr marL="0" algn="l" defTabSz="914400">
              <a:buNone/>
              <a:defRPr sz="750" kern="1200">
                <a:solidFill>
                  <a:srgbClr val="B8BBC4"/>
                </a:solidFill>
                <a:latin typeface="Montserrat"/>
                <a:ea typeface="Montserrat"/>
                <a:cs typeface="Montserra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pPr algn="r">
              <a:buNone/>
            </a:pPr>
            <a:fld id="{F7021451-1387-4CA6-816F-3879F97B5CBC}" type="slidenum">
              <a:t>‹#›</a:t>
            </a:fld>
            <a:endParaRPr/>
          </a:p>
        </p:txBody>
      </p:sp>
      <p:sp>
        <p:nvSpPr>
          <p:cNvPr id="5" name="Straight Connector 4">
            <a:extLst>
              <a:ext uri="{FF2B5EF4-FFF2-40B4-BE49-F238E27FC236}">
                <a16:creationId xmlns:a16="http://schemas.microsoft.com/office/drawing/2014/main" id="{303D96EB-AEDA-43BC-9140-BAB02BB0D1B6}"/>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sp>
      <p:sp>
        <p:nvSpPr>
          <p:cNvPr id="8" name="Text Placeholder 9">
            <a:extLst>
              <a:ext uri="{FF2B5EF4-FFF2-40B4-BE49-F238E27FC236}">
                <a16:creationId xmlns:a16="http://schemas.microsoft.com/office/drawing/2014/main" id="{D0C15C0C-0121-4ACD-776F-F8A56EE2EBD0}"/>
              </a:ext>
            </a:extLst>
          </p:cNvPr>
          <p:cNvSpPr>
            <a:spLocks noGrp="1"/>
          </p:cNvSpPr>
          <p:nvPr>
            <p:ph type="body" idx="12"/>
          </p:nvPr>
        </p:nvSpPr>
        <p:spPr>
          <a:xfrm>
            <a:off x="731838" y="1704975"/>
            <a:ext cx="10728325" cy="4078288"/>
          </a:xfrm>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9" name="Straight Connector 8">
            <a:extLst>
              <a:ext uri="{FF2B5EF4-FFF2-40B4-BE49-F238E27FC236}">
                <a16:creationId xmlns:a16="http://schemas.microsoft.com/office/drawing/2014/main" id="{701D9919-43E9-493E-ACFD-725382CC3F2F}"/>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sp>
      <p:pic>
        <p:nvPicPr>
          <p:cNvPr id="10" name="Picture 9">
            <a:extLst>
              <a:ext uri="{FF2B5EF4-FFF2-40B4-BE49-F238E27FC236}">
                <a16:creationId xmlns:a16="http://schemas.microsoft.com/office/drawing/2014/main" id="{0BF28BA4-F2EC-4A0E-A8BC-5EE148E4A024}"/>
              </a:ext>
            </a:extLst>
          </p:cNvPr>
          <p:cNvPicPr>
            <a:picLocks noChangeAspect="1"/>
          </p:cNvPicPr>
          <p:nvPr/>
        </p:nvPicPr>
        <p:blipFill>
          <a:blip r:embed="rId3"/>
          <a:stretch>
            <a:fillRect/>
          </a:stretch>
        </p:blipFill>
        <p:spPr>
          <a:xfrm>
            <a:off x="5130196" y="6223123"/>
            <a:ext cx="1931608" cy="177678"/>
          </a:xfrm>
          <a:prstGeom prst="rect">
            <a:avLst/>
          </a:prstGeom>
        </p:spPr>
      </p:pic>
      <p:sp>
        <p:nvSpPr>
          <p:cNvPr id="11" name="TextBox 10">
            <a:extLst>
              <a:ext uri="{FF2B5EF4-FFF2-40B4-BE49-F238E27FC236}">
                <a16:creationId xmlns:a16="http://schemas.microsoft.com/office/drawing/2014/main" id="{7791B79A-D9E9-50EF-0C68-63023B600301}"/>
              </a:ext>
            </a:extLst>
          </p:cNvPr>
          <p:cNvSpPr>
            <a:spLocks noGrp="1"/>
          </p:cNvSpPr>
          <p:nvPr/>
        </p:nvSpPr>
        <p:spPr>
          <a:xfrm>
            <a:off x="731838" y="6216135"/>
            <a:ext cx="3311525" cy="153888"/>
          </a:xfrm>
          <a:prstGeom prst="rect">
            <a:avLst/>
          </a:prstGeom>
          <a:noFill/>
        </p:spPr>
        <p:txBody>
          <a:bodyPr wrap="square" lIns="0" tIns="0" rIns="0" bIns="0">
            <a:spAutoFit/>
          </a:bodyPr>
          <a:lstStyle/>
          <a:p>
            <a:r>
              <a:rPr sz="1000" b="0" i="0" baseline="0">
                <a:solidFill>
                  <a:srgbClr val="FBFBFD"/>
                </a:solidFill>
                <a:latin typeface="Montserrat SemiBold"/>
                <a:ea typeface="Montserrat SemiBold"/>
                <a:cs typeface="Montserrat SemiBold"/>
              </a:rPr>
              <a:t>Executive incident leadership</a:t>
            </a:r>
          </a:p>
        </p:txBody>
      </p:sp>
      <p:sp>
        <p:nvSpPr>
          <p:cNvPr id="13" name="Title 7">
            <a:extLst>
              <a:ext uri="{FF2B5EF4-FFF2-40B4-BE49-F238E27FC236}">
                <a16:creationId xmlns:a16="http://schemas.microsoft.com/office/drawing/2014/main" id="{BB09E6CA-514C-53E9-6EC2-C5DF4C76DA39}"/>
              </a:ext>
            </a:extLst>
          </p:cNvPr>
          <p:cNvSpPr>
            <a:spLocks noGrp="1"/>
          </p:cNvSpPr>
          <p:nvPr>
            <p:ph type="title"/>
          </p:nvPr>
        </p:nvSpPr>
        <p:spPr>
          <a:xfrm>
            <a:off x="731836" y="457199"/>
            <a:ext cx="8716963" cy="747758"/>
          </a:xfrm>
        </p:spPr>
        <p:txBody>
          <a:bodyPr/>
          <a:lstStyle>
            <a:lvl1pPr>
              <a:buNone/>
              <a:defRPr sz="3600" b="1">
                <a:latin typeface="Montserrat"/>
                <a:ea typeface="Montserrat"/>
                <a:cs typeface="Montserrat"/>
              </a:defRPr>
            </a:lvl1pPr>
          </a:lstStyle>
          <a:p>
            <a:r>
              <a:t>Click to edit Master title style</a:t>
            </a:r>
          </a:p>
        </p:txBody>
      </p:sp>
      <p:sp>
        <p:nvSpPr>
          <p:cNvPr id="15" name="Straight Connector 14">
            <a:extLst>
              <a:ext uri="{FF2B5EF4-FFF2-40B4-BE49-F238E27FC236}">
                <a16:creationId xmlns:a16="http://schemas.microsoft.com/office/drawing/2014/main" id="{4A93EFDF-EB47-5BE9-51BE-E21C336EEA32}"/>
              </a:ext>
            </a:extLst>
          </p:cNvPr>
          <p:cNvSpPr>
            <a:spLocks noGrp="1"/>
          </p:cNvSpPr>
          <p:nvPr/>
        </p:nvSpPr>
        <p:spPr>
          <a:xfrm>
            <a:off x="731838" y="1204957"/>
            <a:ext cx="723900" cy="0"/>
          </a:xfrm>
          <a:prstGeom prst="line">
            <a:avLst/>
          </a:prstGeom>
          <a:noFill/>
          <a:ln w="38100">
            <a:solidFill>
              <a:srgbClr val="129DD8"/>
            </a:solidFill>
            <a:prstDash val="solid"/>
            <a:headEnd type="none" w="med" len="med"/>
            <a:tailEnd type="none" w="med" len="med"/>
          </a:ln>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3">
    <p:bg>
      <p:bgPr>
        <a:blipFill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000C92-22A3-4F19-877B-3B5A82545C6E}"/>
              </a:ext>
            </a:extLst>
          </p:cNvPr>
          <p:cNvPicPr>
            <a:picLocks noChangeAspect="1"/>
          </p:cNvPicPr>
          <p:nvPr/>
        </p:nvPicPr>
        <p:blipFill>
          <a:blip r:embed="rId3"/>
          <a:stretch>
            <a:fillRect/>
          </a:stretch>
        </p:blipFill>
        <p:spPr>
          <a:xfrm>
            <a:off x="-3546" y="0"/>
            <a:ext cx="12192001" cy="6858000"/>
          </a:xfrm>
          <a:prstGeom prst="rect">
            <a:avLst/>
          </a:prstGeom>
        </p:spPr>
      </p:pic>
      <p:sp>
        <p:nvSpPr>
          <p:cNvPr id="8" name="Rectangle 7">
            <a:extLst>
              <a:ext uri="{FF2B5EF4-FFF2-40B4-BE49-F238E27FC236}">
                <a16:creationId xmlns:a16="http://schemas.microsoft.com/office/drawing/2014/main" id="{609AC795-30DC-BF7A-B7DA-50E9B30DEFC2}"/>
              </a:ext>
            </a:extLst>
          </p:cNvPr>
          <p:cNvSpPr>
            <a:spLocks noGrp="1"/>
          </p:cNvSpPr>
          <p:nvPr/>
        </p:nvSpPr>
        <p:spPr>
          <a:xfrm>
            <a:off x="3545" y="0"/>
            <a:ext cx="12191695" cy="6858000"/>
          </a:xfrm>
          <a:prstGeom prst="rect">
            <a:avLst/>
          </a:prstGeom>
          <a:solidFill>
            <a:srgbClr val="1D1D21">
              <a:alpha val="66000"/>
            </a:srgbClr>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10" name="Title 12">
            <a:extLst>
              <a:ext uri="{FF2B5EF4-FFF2-40B4-BE49-F238E27FC236}">
                <a16:creationId xmlns:a16="http://schemas.microsoft.com/office/drawing/2014/main" id="{EC3833CE-B546-CA57-3D41-CDEADFF97B63}"/>
              </a:ext>
            </a:extLst>
          </p:cNvPr>
          <p:cNvSpPr>
            <a:spLocks noGrp="1"/>
          </p:cNvSpPr>
          <p:nvPr>
            <p:ph type="title"/>
          </p:nvPr>
        </p:nvSpPr>
        <p:spPr>
          <a:xfrm>
            <a:off x="898091" y="467369"/>
            <a:ext cx="8716963" cy="747758"/>
          </a:xfrm>
        </p:spPr>
        <p:txBody>
          <a:bodyPr/>
          <a:lstStyle/>
          <a:p>
            <a:endParaRPr/>
          </a:p>
        </p:txBody>
      </p:sp>
      <p:sp>
        <p:nvSpPr>
          <p:cNvPr id="11" name="Rectangle 10">
            <a:extLst>
              <a:ext uri="{FF2B5EF4-FFF2-40B4-BE49-F238E27FC236}">
                <a16:creationId xmlns:a16="http://schemas.microsoft.com/office/drawing/2014/main" id="{82250AB5-B066-277C-FAE0-C8A19E814B04}"/>
              </a:ext>
            </a:extLst>
          </p:cNvPr>
          <p:cNvSpPr>
            <a:spLocks noGrp="1"/>
          </p:cNvSpPr>
          <p:nvPr/>
        </p:nvSpPr>
        <p:spPr>
          <a:xfrm>
            <a:off x="689582" y="457199"/>
            <a:ext cx="50800" cy="744645"/>
          </a:xfrm>
          <a:prstGeom prst="rect">
            <a:avLst/>
          </a:prstGeom>
          <a:solidFill>
            <a:srgbClr val="129DD8"/>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buNone/>
            </a:pPr>
            <a:endParaRPr/>
          </a:p>
        </p:txBody>
      </p:sp>
      <p:sp>
        <p:nvSpPr>
          <p:cNvPr id="42" name="Slide Number Placeholder 0">
            <a:extLst>
              <a:ext uri="{FF2B5EF4-FFF2-40B4-BE49-F238E27FC236}">
                <a16:creationId xmlns:a16="http://schemas.microsoft.com/office/drawing/2014/main" id="{45E025A3-6190-4253-9B09-C4365417B155}"/>
              </a:ext>
            </a:extLst>
          </p:cNvPr>
          <p:cNvSpPr>
            <a:spLocks noGrp="1"/>
          </p:cNvSpPr>
          <p:nvPr>
            <p:ph type="sldNum" idx="4294967295"/>
          </p:nvPr>
        </p:nvSpPr>
        <p:spPr>
          <a:xfrm>
            <a:off x="11185843" y="6246319"/>
            <a:ext cx="274320" cy="164592"/>
          </a:xfrm>
          <a:prstGeom prst="rect">
            <a:avLst/>
          </a:prstGeom>
        </p:spPr>
        <p:txBody>
          <a:bodyPr lIns="0" tIns="0" rIns="0" bIns="0"/>
          <a:lstStyle>
            <a:lvl1pPr marL="0" algn="l" defTabSz="914400">
              <a:buNone/>
              <a:defRPr sz="750" kern="1200">
                <a:solidFill>
                  <a:srgbClr val="B8BBC4"/>
                </a:solidFill>
                <a:latin typeface="Montserrat"/>
                <a:ea typeface="Montserrat"/>
                <a:cs typeface="Montserra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a:lstStyle>
          <a:p>
            <a:pPr algn="r">
              <a:buNone/>
            </a:pPr>
            <a:fld id="{F7021451-1387-4CA6-816F-3879F97B5CBC}" type="slidenum">
              <a:t>‹#›</a:t>
            </a:fld>
            <a:endParaRPr/>
          </a:p>
        </p:txBody>
      </p:sp>
      <p:sp>
        <p:nvSpPr>
          <p:cNvPr id="43" name="Straight Connector 42">
            <a:extLst>
              <a:ext uri="{FF2B5EF4-FFF2-40B4-BE49-F238E27FC236}">
                <a16:creationId xmlns:a16="http://schemas.microsoft.com/office/drawing/2014/main" id="{2C33D816-C280-402E-953A-F993F3650EB9}"/>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txBody>
          <a:bodyPr/>
          <a:lstStyle/>
          <a:p>
            <a:endParaRPr lang="en-US"/>
          </a:p>
        </p:txBody>
      </p:sp>
      <p:pic>
        <p:nvPicPr>
          <p:cNvPr id="44" name="Picture 43">
            <a:extLst>
              <a:ext uri="{FF2B5EF4-FFF2-40B4-BE49-F238E27FC236}">
                <a16:creationId xmlns:a16="http://schemas.microsoft.com/office/drawing/2014/main" id="{1DB30F2F-7A45-4448-98AE-BB6C8282D9D7}"/>
              </a:ext>
            </a:extLst>
          </p:cNvPr>
          <p:cNvPicPr>
            <a:picLocks noChangeAspect="1"/>
          </p:cNvPicPr>
          <p:nvPr/>
        </p:nvPicPr>
        <p:blipFill>
          <a:blip r:embed="rId4"/>
          <a:stretch>
            <a:fillRect/>
          </a:stretch>
        </p:blipFill>
        <p:spPr>
          <a:xfrm>
            <a:off x="5130196" y="6223123"/>
            <a:ext cx="1931608" cy="177678"/>
          </a:xfrm>
          <a:prstGeom prst="rect">
            <a:avLst/>
          </a:prstGeom>
        </p:spPr>
      </p:pic>
      <p:sp>
        <p:nvSpPr>
          <p:cNvPr id="45" name="TextBox 44">
            <a:extLst>
              <a:ext uri="{FF2B5EF4-FFF2-40B4-BE49-F238E27FC236}">
                <a16:creationId xmlns:a16="http://schemas.microsoft.com/office/drawing/2014/main" id="{938616C2-9A7D-CF12-7C2F-2671558E24F0}"/>
              </a:ext>
            </a:extLst>
          </p:cNvPr>
          <p:cNvSpPr>
            <a:spLocks noGrp="1"/>
          </p:cNvSpPr>
          <p:nvPr/>
        </p:nvSpPr>
        <p:spPr>
          <a:xfrm>
            <a:off x="731838" y="6216135"/>
            <a:ext cx="3311525" cy="153888"/>
          </a:xfrm>
          <a:prstGeom prst="rect">
            <a:avLst/>
          </a:prstGeom>
          <a:noFill/>
        </p:spPr>
        <p:txBody>
          <a:bodyPr wrap="square" lIns="0" tIns="0" rIns="0" bIns="0">
            <a:spAutoFit/>
          </a:bodyPr>
          <a:lstStyle/>
          <a:p>
            <a:r>
              <a:rPr sz="1000" b="0" i="0" baseline="0">
                <a:solidFill>
                  <a:srgbClr val="FBFBFD"/>
                </a:solidFill>
                <a:latin typeface="Montserrat SemiBold"/>
                <a:ea typeface="Montserrat SemiBold"/>
                <a:cs typeface="Montserrat SemiBold"/>
              </a:rPr>
              <a:t>Executive incident leadership</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White">
    <p:bg>
      <p:bgPr>
        <a:solidFill>
          <a:srgbClr val="FBFBFD"/>
        </a:solidFill>
        <a:effectLst/>
      </p:bgPr>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FB65683E-39AD-6F13-1034-096C2E4E7B79}"/>
              </a:ext>
            </a:extLst>
          </p:cNvPr>
          <p:cNvSpPr>
            <a:spLocks noGrp="1"/>
          </p:cNvSpPr>
          <p:nvPr>
            <p:ph type="body" idx="13"/>
          </p:nvPr>
        </p:nvSpPr>
        <p:spPr>
          <a:xfrm>
            <a:off x="731838" y="1704975"/>
            <a:ext cx="10728325" cy="4078288"/>
          </a:xfrm>
        </p:spPr>
        <p:txBody>
          <a:bodyPr/>
          <a:lstStyle>
            <a:lvl1pPr>
              <a:buNone/>
              <a:defRPr>
                <a:solidFill>
                  <a:schemeClr val="tx1"/>
                </a:solidFill>
              </a:defRPr>
            </a:lvl1pPr>
            <a:lvl2pPr>
              <a:buNone/>
              <a:defRPr>
                <a:solidFill>
                  <a:schemeClr val="tx1"/>
                </a:solidFill>
              </a:defRPr>
            </a:lvl2pPr>
            <a:lvl3pPr>
              <a:buNone/>
              <a:defRPr>
                <a:solidFill>
                  <a:schemeClr val="tx1"/>
                </a:solidFill>
              </a:defRPr>
            </a:lvl3pPr>
            <a:lvl4pPr>
              <a:buNone/>
              <a:defRPr>
                <a:solidFill>
                  <a:schemeClr val="tx1"/>
                </a:solidFill>
              </a:defRPr>
            </a:lvl4pPr>
            <a:lvl5pPr>
              <a:buNone/>
              <a:defRPr>
                <a:solidFill>
                  <a:schemeClr val="tx1"/>
                </a:solidFill>
              </a:defRPr>
            </a:lvl5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2" name="Straight Connector 1">
            <a:extLst>
              <a:ext uri="{FF2B5EF4-FFF2-40B4-BE49-F238E27FC236}">
                <a16:creationId xmlns:a16="http://schemas.microsoft.com/office/drawing/2014/main" id="{887199C0-44E5-472A-92F5-BB364E68063B}"/>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txBody>
          <a:bodyPr/>
          <a:lstStyle/>
          <a:p>
            <a:endParaRPr lang="en-US"/>
          </a:p>
        </p:txBody>
      </p:sp>
      <p:sp>
        <p:nvSpPr>
          <p:cNvPr id="4" name="TextBox 3">
            <a:extLst>
              <a:ext uri="{FF2B5EF4-FFF2-40B4-BE49-F238E27FC236}">
                <a16:creationId xmlns:a16="http://schemas.microsoft.com/office/drawing/2014/main" id="{8B18363D-DC83-F640-96D3-DC6ACA46CFCE}"/>
              </a:ext>
            </a:extLst>
          </p:cNvPr>
          <p:cNvSpPr>
            <a:spLocks noGrp="1"/>
          </p:cNvSpPr>
          <p:nvPr/>
        </p:nvSpPr>
        <p:spPr>
          <a:xfrm>
            <a:off x="731838" y="6216135"/>
            <a:ext cx="3311525" cy="184666"/>
          </a:xfrm>
          <a:prstGeom prst="rect">
            <a:avLst/>
          </a:prstGeom>
          <a:noFill/>
        </p:spPr>
        <p:txBody>
          <a:bodyPr wrap="square" lIns="0" tIns="0" rIns="0" bIns="0">
            <a:spAutoFit/>
          </a:bodyPr>
          <a:lstStyle/>
          <a:p>
            <a:endParaRPr/>
          </a:p>
        </p:txBody>
      </p:sp>
      <p:sp>
        <p:nvSpPr>
          <p:cNvPr id="6" name="Straight Connector 5">
            <a:extLst>
              <a:ext uri="{FF2B5EF4-FFF2-40B4-BE49-F238E27FC236}">
                <a16:creationId xmlns:a16="http://schemas.microsoft.com/office/drawing/2014/main" id="{D5CF4E3A-542B-43E5-9067-FB6EA346DC9A}"/>
              </a:ext>
            </a:extLst>
          </p:cNvPr>
          <p:cNvSpPr>
            <a:spLocks noGrp="1"/>
          </p:cNvSpPr>
          <p:nvPr/>
        </p:nvSpPr>
        <p:spPr>
          <a:xfrm>
            <a:off x="731837" y="6129338"/>
            <a:ext cx="10728325" cy="0"/>
          </a:xfrm>
          <a:prstGeom prst="line">
            <a:avLst/>
          </a:prstGeom>
          <a:solidFill>
            <a:schemeClr val="accent1"/>
          </a:solidFill>
          <a:ln w="25400">
            <a:solidFill>
              <a:srgbClr val="213983"/>
            </a:solidFill>
            <a:prstDash val="solid"/>
            <a:headEnd type="none" w="med" len="med"/>
            <a:tailEnd type="none" w="med" len="med"/>
          </a:ln>
        </p:spPr>
        <p:txBody>
          <a:bodyPr/>
          <a:lstStyle/>
          <a:p>
            <a:endParaRPr lang="en-US"/>
          </a:p>
        </p:txBody>
      </p:sp>
      <p:pic>
        <p:nvPicPr>
          <p:cNvPr id="7" name="Picture 6">
            <a:extLst>
              <a:ext uri="{FF2B5EF4-FFF2-40B4-BE49-F238E27FC236}">
                <a16:creationId xmlns:a16="http://schemas.microsoft.com/office/drawing/2014/main" id="{A4BE343E-2014-4E99-AAD9-FE0B9720B179}"/>
              </a:ext>
            </a:extLst>
          </p:cNvPr>
          <p:cNvPicPr>
            <a:picLocks noChangeAspect="1"/>
          </p:cNvPicPr>
          <p:nvPr/>
        </p:nvPicPr>
        <p:blipFill>
          <a:blip r:embed="rId2"/>
          <a:stretch>
            <a:fillRect/>
          </a:stretch>
        </p:blipFill>
        <p:spPr>
          <a:xfrm>
            <a:off x="5130195" y="6223123"/>
            <a:ext cx="1931608" cy="177677"/>
          </a:xfrm>
          <a:prstGeom prst="rect">
            <a:avLst/>
          </a:prstGeom>
        </p:spPr>
      </p:pic>
      <p:sp>
        <p:nvSpPr>
          <p:cNvPr id="8" name="TextBox 7">
            <a:extLst>
              <a:ext uri="{FF2B5EF4-FFF2-40B4-BE49-F238E27FC236}">
                <a16:creationId xmlns:a16="http://schemas.microsoft.com/office/drawing/2014/main" id="{BDED6D11-3168-B04B-8B6A-5D10594EB54D}"/>
              </a:ext>
            </a:extLst>
          </p:cNvPr>
          <p:cNvSpPr>
            <a:spLocks noGrp="1"/>
          </p:cNvSpPr>
          <p:nvPr/>
        </p:nvSpPr>
        <p:spPr>
          <a:xfrm>
            <a:off x="731837" y="6216135"/>
            <a:ext cx="3311525" cy="153888"/>
          </a:xfrm>
          <a:prstGeom prst="rect">
            <a:avLst/>
          </a:prstGeom>
          <a:noFill/>
        </p:spPr>
        <p:txBody>
          <a:bodyPr wrap="square" lIns="0" tIns="0" rIns="0" bIns="0">
            <a:spAutoFit/>
          </a:bodyPr>
          <a:lstStyle/>
          <a:p>
            <a:r>
              <a:rPr sz="1000" b="0" i="0" baseline="0">
                <a:solidFill>
                  <a:srgbClr val="213983"/>
                </a:solidFill>
                <a:latin typeface="Montserrat SemiBold"/>
                <a:ea typeface="Montserrat SemiBold"/>
                <a:cs typeface="Montserrat SemiBold"/>
              </a:rPr>
              <a:t>Executive incident leadership</a:t>
            </a:r>
          </a:p>
        </p:txBody>
      </p:sp>
      <p:sp>
        <p:nvSpPr>
          <p:cNvPr id="9" name="TextBox 8">
            <a:extLst>
              <a:ext uri="{FF2B5EF4-FFF2-40B4-BE49-F238E27FC236}">
                <a16:creationId xmlns:a16="http://schemas.microsoft.com/office/drawing/2014/main" id="{C7162982-CFD7-604E-A7D6-B45DB721DF0A}"/>
              </a:ext>
            </a:extLst>
          </p:cNvPr>
          <p:cNvSpPr>
            <a:spLocks noGrp="1"/>
          </p:cNvSpPr>
          <p:nvPr/>
        </p:nvSpPr>
        <p:spPr>
          <a:xfrm>
            <a:off x="9542584" y="6216135"/>
            <a:ext cx="1917578" cy="153888"/>
          </a:xfrm>
          <a:prstGeom prst="rect">
            <a:avLst/>
          </a:prstGeom>
          <a:noFill/>
        </p:spPr>
        <p:txBody>
          <a:bodyPr wrap="square" lIns="0" tIns="0" rIns="0" bIns="0">
            <a:spAutoFit/>
          </a:bodyPr>
          <a:lstStyle/>
          <a:p>
            <a:pPr algn="r">
              <a:buNone/>
            </a:pPr>
            <a:fld id="{14224BE8-AB0F-914D-BD6F-7828F399CB5D}" type="slidenum">
              <a:rPr sz="1000" b="0" i="0" baseline="0">
                <a:solidFill>
                  <a:srgbClr val="213983"/>
                </a:solidFill>
                <a:latin typeface="Montserrat"/>
                <a:ea typeface="Montserrat"/>
                <a:cs typeface="Montserrat"/>
              </a:rPr>
              <a:t>‹#›</a:t>
            </a:fld>
            <a:endParaRPr sz="1000" b="0" i="0" baseline="0">
              <a:solidFill>
                <a:srgbClr val="213983"/>
              </a:solidFill>
              <a:latin typeface="Montserrat"/>
              <a:ea typeface="Montserrat"/>
              <a:cs typeface="Montserrat"/>
            </a:endParaRPr>
          </a:p>
        </p:txBody>
      </p:sp>
      <p:sp>
        <p:nvSpPr>
          <p:cNvPr id="10" name="Title 7">
            <a:extLst>
              <a:ext uri="{FF2B5EF4-FFF2-40B4-BE49-F238E27FC236}">
                <a16:creationId xmlns:a16="http://schemas.microsoft.com/office/drawing/2014/main" id="{2A3C62D9-06E4-2CED-D245-8B899A14B22E}"/>
              </a:ext>
            </a:extLst>
          </p:cNvPr>
          <p:cNvSpPr>
            <a:spLocks noGrp="1"/>
          </p:cNvSpPr>
          <p:nvPr>
            <p:ph type="title"/>
          </p:nvPr>
        </p:nvSpPr>
        <p:spPr>
          <a:xfrm>
            <a:off x="898091" y="467369"/>
            <a:ext cx="8716963" cy="747758"/>
          </a:xfrm>
        </p:spPr>
        <p:txBody>
          <a:bodyPr/>
          <a:lstStyle>
            <a:lvl1pPr>
              <a:buNone/>
              <a:defRPr sz="3600" b="1">
                <a:solidFill>
                  <a:srgbClr val="213983"/>
                </a:solidFill>
                <a:latin typeface="Montserrat Black"/>
                <a:ea typeface="Montserrat Black"/>
                <a:cs typeface="Montserrat Black"/>
              </a:defRPr>
            </a:lvl1pPr>
          </a:lstStyle>
          <a:p>
            <a:r>
              <a:t>Click to edit Master title style</a:t>
            </a:r>
          </a:p>
        </p:txBody>
      </p:sp>
      <p:sp>
        <p:nvSpPr>
          <p:cNvPr id="15" name="Shape 0">
            <a:extLst>
              <a:ext uri="{FF2B5EF4-FFF2-40B4-BE49-F238E27FC236}">
                <a16:creationId xmlns:a16="http://schemas.microsoft.com/office/drawing/2014/main" id="{618F0F0F-2104-0C41-B419-60DAC9583899}"/>
              </a:ext>
            </a:extLst>
          </p:cNvPr>
          <p:cNvSpPr>
            <a:spLocks noGrp="1"/>
          </p:cNvSpPr>
          <p:nvPr/>
        </p:nvSpPr>
        <p:spPr>
          <a:xfrm>
            <a:off x="694944" y="457199"/>
            <a:ext cx="45719" cy="747757"/>
          </a:xfrm>
          <a:prstGeom prst="rect">
            <a:avLst/>
          </a:prstGeom>
          <a:solidFill>
            <a:srgbClr val="129DD8"/>
          </a:solidFill>
          <a:ln w="12700">
            <a:solidFill>
              <a:srgbClr val="129DD8">
                <a:alpha val="0"/>
              </a:srgbClr>
            </a:solidFill>
            <a:prstDash val="solid"/>
          </a:ln>
        </p:spPr>
        <p:txBody>
          <a:body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White">
    <p:bg>
      <p:bgPr>
        <a:solidFill>
          <a:srgbClr val="FBFBFD"/>
        </a:solidFill>
        <a:effectLst/>
      </p:bgPr>
    </p:bg>
    <p:spTree>
      <p:nvGrpSpPr>
        <p:cNvPr id="1" name=""/>
        <p:cNvGrpSpPr/>
        <p:nvPr/>
      </p:nvGrpSpPr>
      <p:grpSpPr>
        <a:xfrm>
          <a:off x="0" y="0"/>
          <a:ext cx="0" cy="0"/>
          <a:chOff x="0" y="0"/>
          <a:chExt cx="0" cy="0"/>
        </a:xfrm>
      </p:grpSpPr>
      <p:sp>
        <p:nvSpPr>
          <p:cNvPr id="2" name="Straight Connector 1">
            <a:extLst>
              <a:ext uri="{FF2B5EF4-FFF2-40B4-BE49-F238E27FC236}">
                <a16:creationId xmlns:a16="http://schemas.microsoft.com/office/drawing/2014/main" id="{58E5BB0C-624B-40C7-8065-9546D619AEF0}"/>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sp>
      <p:pic>
        <p:nvPicPr>
          <p:cNvPr id="3" name="Picture 2">
            <a:extLst>
              <a:ext uri="{FF2B5EF4-FFF2-40B4-BE49-F238E27FC236}">
                <a16:creationId xmlns:a16="http://schemas.microsoft.com/office/drawing/2014/main" id="{5E8C1277-D8C2-4DFB-87AE-A107D3E2700A}"/>
              </a:ext>
            </a:extLst>
          </p:cNvPr>
          <p:cNvPicPr>
            <a:picLocks noChangeAspect="1"/>
          </p:cNvPicPr>
          <p:nvPr/>
        </p:nvPicPr>
        <p:blipFill>
          <a:blip r:embed="rId2"/>
          <a:stretch>
            <a:fillRect/>
          </a:stretch>
        </p:blipFill>
        <p:spPr>
          <a:xfrm>
            <a:off x="4977795" y="6070723"/>
            <a:ext cx="1931608" cy="177678"/>
          </a:xfrm>
          <a:prstGeom prst="rect">
            <a:avLst/>
          </a:prstGeom>
        </p:spPr>
      </p:pic>
      <p:sp>
        <p:nvSpPr>
          <p:cNvPr id="4" name="TextBox 3">
            <a:extLst>
              <a:ext uri="{FF2B5EF4-FFF2-40B4-BE49-F238E27FC236}">
                <a16:creationId xmlns:a16="http://schemas.microsoft.com/office/drawing/2014/main" id="{8B18363D-DC83-F640-96D3-DC6ACA46CFCE}"/>
              </a:ext>
            </a:extLst>
          </p:cNvPr>
          <p:cNvSpPr>
            <a:spLocks noGrp="1"/>
          </p:cNvSpPr>
          <p:nvPr/>
        </p:nvSpPr>
        <p:spPr>
          <a:xfrm>
            <a:off x="731838" y="6216135"/>
            <a:ext cx="3311525" cy="184666"/>
          </a:xfrm>
          <a:prstGeom prst="rect">
            <a:avLst/>
          </a:prstGeom>
          <a:noFill/>
        </p:spPr>
        <p:txBody>
          <a:bodyPr wrap="square" lIns="0" tIns="0" rIns="0" bIns="0">
            <a:spAutoFit/>
          </a:bodyPr>
          <a:lstStyle/>
          <a:p>
            <a:endParaRPr/>
          </a:p>
        </p:txBody>
      </p:sp>
      <p:sp>
        <p:nvSpPr>
          <p:cNvPr id="6" name="Straight Connector 5">
            <a:extLst>
              <a:ext uri="{FF2B5EF4-FFF2-40B4-BE49-F238E27FC236}">
                <a16:creationId xmlns:a16="http://schemas.microsoft.com/office/drawing/2014/main" id="{A5F97A4B-7048-472A-A2B3-6370E33EF000}"/>
              </a:ext>
            </a:extLst>
          </p:cNvPr>
          <p:cNvSpPr>
            <a:spLocks noGrp="1"/>
          </p:cNvSpPr>
          <p:nvPr/>
        </p:nvSpPr>
        <p:spPr>
          <a:xfrm>
            <a:off x="731837" y="6129338"/>
            <a:ext cx="10728325" cy="0"/>
          </a:xfrm>
          <a:prstGeom prst="line">
            <a:avLst/>
          </a:prstGeom>
          <a:solidFill>
            <a:schemeClr val="accent1"/>
          </a:solidFill>
          <a:ln w="25400">
            <a:solidFill>
              <a:srgbClr val="213983"/>
            </a:solidFill>
            <a:prstDash val="solid"/>
            <a:headEnd type="none" w="med" len="med"/>
            <a:tailEnd type="none" w="med" len="med"/>
          </a:ln>
        </p:spPr>
      </p:sp>
      <p:pic>
        <p:nvPicPr>
          <p:cNvPr id="7" name="Picture 6">
            <a:extLst>
              <a:ext uri="{FF2B5EF4-FFF2-40B4-BE49-F238E27FC236}">
                <a16:creationId xmlns:a16="http://schemas.microsoft.com/office/drawing/2014/main" id="{4283ABA4-3A03-494B-85A1-7C1029E68BF8}"/>
              </a:ext>
            </a:extLst>
          </p:cNvPr>
          <p:cNvPicPr>
            <a:picLocks noChangeAspect="1"/>
          </p:cNvPicPr>
          <p:nvPr/>
        </p:nvPicPr>
        <p:blipFill>
          <a:blip r:embed="rId3"/>
          <a:stretch>
            <a:fillRect/>
          </a:stretch>
        </p:blipFill>
        <p:spPr>
          <a:xfrm>
            <a:off x="5130195" y="6223123"/>
            <a:ext cx="1931608" cy="177677"/>
          </a:xfrm>
          <a:prstGeom prst="rect">
            <a:avLst/>
          </a:prstGeom>
        </p:spPr>
      </p:pic>
      <p:sp>
        <p:nvSpPr>
          <p:cNvPr id="8" name="TextBox 7">
            <a:extLst>
              <a:ext uri="{FF2B5EF4-FFF2-40B4-BE49-F238E27FC236}">
                <a16:creationId xmlns:a16="http://schemas.microsoft.com/office/drawing/2014/main" id="{BDED6D11-3168-B04B-8B6A-5D10594EB54D}"/>
              </a:ext>
            </a:extLst>
          </p:cNvPr>
          <p:cNvSpPr>
            <a:spLocks noGrp="1"/>
          </p:cNvSpPr>
          <p:nvPr/>
        </p:nvSpPr>
        <p:spPr>
          <a:xfrm>
            <a:off x="731837" y="6216135"/>
            <a:ext cx="3311525" cy="153888"/>
          </a:xfrm>
          <a:prstGeom prst="rect">
            <a:avLst/>
          </a:prstGeom>
          <a:noFill/>
        </p:spPr>
        <p:txBody>
          <a:bodyPr wrap="square" lIns="0" tIns="0" rIns="0" bIns="0">
            <a:spAutoFit/>
          </a:bodyPr>
          <a:lstStyle/>
          <a:p>
            <a:r>
              <a:rPr sz="1000" b="0" i="0" baseline="0">
                <a:solidFill>
                  <a:srgbClr val="213983"/>
                </a:solidFill>
                <a:latin typeface="Montserrat SemiBold"/>
                <a:ea typeface="Montserrat SemiBold"/>
                <a:cs typeface="Montserrat SemiBold"/>
              </a:rPr>
              <a:t>Executive incident leadership</a:t>
            </a:r>
          </a:p>
        </p:txBody>
      </p:sp>
      <p:sp>
        <p:nvSpPr>
          <p:cNvPr id="9" name="TextBox 8">
            <a:extLst>
              <a:ext uri="{FF2B5EF4-FFF2-40B4-BE49-F238E27FC236}">
                <a16:creationId xmlns:a16="http://schemas.microsoft.com/office/drawing/2014/main" id="{C7162982-CFD7-604E-A7D6-B45DB721DF0A}"/>
              </a:ext>
            </a:extLst>
          </p:cNvPr>
          <p:cNvSpPr>
            <a:spLocks noGrp="1"/>
          </p:cNvSpPr>
          <p:nvPr/>
        </p:nvSpPr>
        <p:spPr>
          <a:xfrm>
            <a:off x="9542584" y="6216135"/>
            <a:ext cx="1917578" cy="153888"/>
          </a:xfrm>
          <a:prstGeom prst="rect">
            <a:avLst/>
          </a:prstGeom>
          <a:noFill/>
        </p:spPr>
        <p:txBody>
          <a:bodyPr wrap="square" lIns="0" tIns="0" rIns="0" bIns="0">
            <a:spAutoFit/>
          </a:bodyPr>
          <a:lstStyle/>
          <a:p>
            <a:pPr algn="r">
              <a:buNone/>
            </a:pPr>
            <a:fld id="{14224BE8-AB0F-914D-BD6F-7828F399CB5D}" type="slidenum">
              <a:rPr sz="1000" b="0" i="0" baseline="0">
                <a:solidFill>
                  <a:srgbClr val="213983"/>
                </a:solidFill>
                <a:latin typeface="Montserrat"/>
                <a:ea typeface="Montserrat"/>
                <a:cs typeface="Montserrat"/>
              </a:rPr>
              <a:t>‹#›</a:t>
            </a:fld>
            <a:endParaRPr sz="1000" b="0" i="0" baseline="0">
              <a:solidFill>
                <a:srgbClr val="213983"/>
              </a:solidFill>
              <a:latin typeface="Montserrat"/>
              <a:ea typeface="Montserrat"/>
              <a:cs typeface="Montserra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ue">
    <p:bg>
      <p:bgPr>
        <a:solidFill>
          <a:srgbClr val="213983"/>
        </a:solidFill>
        <a:effectLst/>
      </p:bgPr>
    </p:bg>
    <p:spTree>
      <p:nvGrpSpPr>
        <p:cNvPr id="1" name=""/>
        <p:cNvGrpSpPr/>
        <p:nvPr/>
      </p:nvGrpSpPr>
      <p:grpSpPr>
        <a:xfrm>
          <a:off x="0" y="0"/>
          <a:ext cx="0" cy="0"/>
          <a:chOff x="0" y="0"/>
          <a:chExt cx="0" cy="0"/>
        </a:xfrm>
      </p:grpSpPr>
      <p:sp>
        <p:nvSpPr>
          <p:cNvPr id="2" name="Straight Connector 1">
            <a:extLst>
              <a:ext uri="{FF2B5EF4-FFF2-40B4-BE49-F238E27FC236}">
                <a16:creationId xmlns:a16="http://schemas.microsoft.com/office/drawing/2014/main" id="{ABC5BA8E-F81F-49BA-83E8-20663F6729CF}"/>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txBody>
          <a:bodyPr/>
          <a:lstStyle/>
          <a:p>
            <a:endParaRPr lang="en-US"/>
          </a:p>
        </p:txBody>
      </p:sp>
      <p:pic>
        <p:nvPicPr>
          <p:cNvPr id="3" name="Picture 2">
            <a:extLst>
              <a:ext uri="{FF2B5EF4-FFF2-40B4-BE49-F238E27FC236}">
                <a16:creationId xmlns:a16="http://schemas.microsoft.com/office/drawing/2014/main" id="{8B6DFCDC-5C39-4F38-BF9B-8A06DFEA5AA1}"/>
              </a:ext>
            </a:extLst>
          </p:cNvPr>
          <p:cNvPicPr>
            <a:picLocks noChangeAspect="1"/>
          </p:cNvPicPr>
          <p:nvPr/>
        </p:nvPicPr>
        <p:blipFill>
          <a:blip r:embed="rId2"/>
          <a:stretch>
            <a:fillRect/>
          </a:stretch>
        </p:blipFill>
        <p:spPr>
          <a:xfrm>
            <a:off x="5130196" y="6223123"/>
            <a:ext cx="1931608" cy="177678"/>
          </a:xfrm>
          <a:prstGeom prst="rect">
            <a:avLst/>
          </a:prstGeom>
        </p:spPr>
      </p:pic>
      <p:sp>
        <p:nvSpPr>
          <p:cNvPr id="4" name="TextBox 3">
            <a:extLst>
              <a:ext uri="{FF2B5EF4-FFF2-40B4-BE49-F238E27FC236}">
                <a16:creationId xmlns:a16="http://schemas.microsoft.com/office/drawing/2014/main" id="{8B18363D-DC83-F640-96D3-DC6ACA46CFCE}"/>
              </a:ext>
            </a:extLst>
          </p:cNvPr>
          <p:cNvSpPr>
            <a:spLocks noGrp="1"/>
          </p:cNvSpPr>
          <p:nvPr/>
        </p:nvSpPr>
        <p:spPr>
          <a:xfrm>
            <a:off x="731838" y="6216135"/>
            <a:ext cx="3311525" cy="153888"/>
          </a:xfrm>
          <a:prstGeom prst="rect">
            <a:avLst/>
          </a:prstGeom>
          <a:noFill/>
        </p:spPr>
        <p:txBody>
          <a:bodyPr wrap="square" lIns="0" tIns="0" rIns="0" bIns="0">
            <a:spAutoFit/>
          </a:bodyPr>
          <a:lstStyle/>
          <a:p>
            <a:r>
              <a:rPr sz="1000" b="1" i="0" baseline="0">
                <a:solidFill>
                  <a:srgbClr val="FBFBFD"/>
                </a:solidFill>
                <a:latin typeface="Montserrat SemiBold"/>
                <a:ea typeface="Montserrat SemiBold"/>
                <a:cs typeface="Montserrat SemiBold"/>
              </a:rPr>
              <a:t>Executive incident leadership</a:t>
            </a:r>
          </a:p>
        </p:txBody>
      </p:sp>
      <p:sp>
        <p:nvSpPr>
          <p:cNvPr id="5" name="TextBox 4">
            <a:extLst>
              <a:ext uri="{FF2B5EF4-FFF2-40B4-BE49-F238E27FC236}">
                <a16:creationId xmlns:a16="http://schemas.microsoft.com/office/drawing/2014/main" id="{4B4DAE72-F050-8F45-A471-BA4C82849686}"/>
              </a:ext>
            </a:extLst>
          </p:cNvPr>
          <p:cNvSpPr>
            <a:spLocks noGrp="1"/>
          </p:cNvSpPr>
          <p:nvPr/>
        </p:nvSpPr>
        <p:spPr>
          <a:xfrm>
            <a:off x="9542585" y="6216135"/>
            <a:ext cx="1917578" cy="153888"/>
          </a:xfrm>
          <a:prstGeom prst="rect">
            <a:avLst/>
          </a:prstGeom>
          <a:noFill/>
        </p:spPr>
        <p:txBody>
          <a:bodyPr wrap="square" lIns="0" tIns="0" rIns="0" bIns="0">
            <a:spAutoFit/>
          </a:bodyPr>
          <a:lstStyle/>
          <a:p>
            <a:pPr algn="r">
              <a:buNone/>
            </a:pPr>
            <a:fld id="{14224BE8-AB0F-914D-BD6F-7828F399CB5D}" type="slidenum">
              <a:rPr sz="1000" b="0" i="0" baseline="0">
                <a:solidFill>
                  <a:srgbClr val="FBFBFD"/>
                </a:solidFill>
                <a:latin typeface="Montserrat"/>
                <a:ea typeface="Montserrat"/>
                <a:cs typeface="Montserrat"/>
              </a:rPr>
              <a:t>‹#›</a:t>
            </a:fld>
            <a:endParaRPr sz="1000" b="0" i="0" baseline="0">
              <a:solidFill>
                <a:srgbClr val="FBFBFD"/>
              </a:solidFill>
              <a:latin typeface="Montserrat"/>
              <a:ea typeface="Montserrat"/>
              <a:cs typeface="Montserrat"/>
            </a:endParaRPr>
          </a:p>
        </p:txBody>
      </p:sp>
      <p:sp>
        <p:nvSpPr>
          <p:cNvPr id="6" name="Title 7">
            <a:extLst>
              <a:ext uri="{FF2B5EF4-FFF2-40B4-BE49-F238E27FC236}">
                <a16:creationId xmlns:a16="http://schemas.microsoft.com/office/drawing/2014/main" id="{E8FA105B-7927-9006-AC8C-04044371FA39}"/>
              </a:ext>
            </a:extLst>
          </p:cNvPr>
          <p:cNvSpPr>
            <a:spLocks noGrp="1"/>
          </p:cNvSpPr>
          <p:nvPr>
            <p:ph type="title"/>
          </p:nvPr>
        </p:nvSpPr>
        <p:spPr>
          <a:xfrm>
            <a:off x="898091" y="467369"/>
            <a:ext cx="8716963" cy="747758"/>
          </a:xfrm>
        </p:spPr>
        <p:txBody>
          <a:bodyPr/>
          <a:lstStyle>
            <a:lvl1pPr>
              <a:buNone/>
              <a:defRPr sz="3600" b="1">
                <a:solidFill>
                  <a:schemeClr val="bg1"/>
                </a:solidFill>
                <a:latin typeface="Montserrat Black"/>
                <a:ea typeface="Montserrat Black"/>
                <a:cs typeface="Montserrat Black"/>
              </a:defRPr>
            </a:lvl1pPr>
          </a:lstStyle>
          <a:p>
            <a:r>
              <a:t>Click to edit Master title style</a:t>
            </a:r>
          </a:p>
        </p:txBody>
      </p:sp>
      <p:sp>
        <p:nvSpPr>
          <p:cNvPr id="7" name="Shape 0">
            <a:extLst>
              <a:ext uri="{FF2B5EF4-FFF2-40B4-BE49-F238E27FC236}">
                <a16:creationId xmlns:a16="http://schemas.microsoft.com/office/drawing/2014/main" id="{A3FDAD55-68BF-AD27-B11B-480BF075A781}"/>
              </a:ext>
            </a:extLst>
          </p:cNvPr>
          <p:cNvSpPr>
            <a:spLocks noGrp="1"/>
          </p:cNvSpPr>
          <p:nvPr/>
        </p:nvSpPr>
        <p:spPr>
          <a:xfrm>
            <a:off x="694944" y="457199"/>
            <a:ext cx="45719" cy="747757"/>
          </a:xfrm>
          <a:prstGeom prst="rect">
            <a:avLst/>
          </a:prstGeom>
          <a:solidFill>
            <a:srgbClr val="129DD8"/>
          </a:solidFill>
          <a:ln w="12700">
            <a:solidFill>
              <a:srgbClr val="129DD8">
                <a:alpha val="0"/>
              </a:srgbClr>
            </a:solidFill>
            <a:prstDash val="solid"/>
          </a:ln>
        </p:spPr>
        <p:txBody>
          <a:body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Blue">
    <p:bg>
      <p:bgPr>
        <a:solidFill>
          <a:srgbClr val="213983"/>
        </a:solidFill>
        <a:effectLst/>
      </p:bgPr>
    </p:bg>
    <p:spTree>
      <p:nvGrpSpPr>
        <p:cNvPr id="1" name=""/>
        <p:cNvGrpSpPr/>
        <p:nvPr/>
      </p:nvGrpSpPr>
      <p:grpSpPr>
        <a:xfrm>
          <a:off x="0" y="0"/>
          <a:ext cx="0" cy="0"/>
          <a:chOff x="0" y="0"/>
          <a:chExt cx="0" cy="0"/>
        </a:xfrm>
      </p:grpSpPr>
      <p:sp>
        <p:nvSpPr>
          <p:cNvPr id="2" name="Straight Connector 1">
            <a:extLst>
              <a:ext uri="{FF2B5EF4-FFF2-40B4-BE49-F238E27FC236}">
                <a16:creationId xmlns:a16="http://schemas.microsoft.com/office/drawing/2014/main" id="{DBDFD4DA-CAA3-4201-B884-9B367A0E0619}"/>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sp>
      <p:pic>
        <p:nvPicPr>
          <p:cNvPr id="3" name="Picture 2">
            <a:extLst>
              <a:ext uri="{FF2B5EF4-FFF2-40B4-BE49-F238E27FC236}">
                <a16:creationId xmlns:a16="http://schemas.microsoft.com/office/drawing/2014/main" id="{97B001AA-8738-4472-9876-66E15D9A4738}"/>
              </a:ext>
            </a:extLst>
          </p:cNvPr>
          <p:cNvPicPr>
            <a:picLocks noChangeAspect="1"/>
          </p:cNvPicPr>
          <p:nvPr/>
        </p:nvPicPr>
        <p:blipFill>
          <a:blip r:embed="rId2"/>
          <a:stretch>
            <a:fillRect/>
          </a:stretch>
        </p:blipFill>
        <p:spPr>
          <a:xfrm>
            <a:off x="5130196" y="6223123"/>
            <a:ext cx="1931608" cy="177678"/>
          </a:xfrm>
          <a:prstGeom prst="rect">
            <a:avLst/>
          </a:prstGeom>
        </p:spPr>
      </p:pic>
      <p:sp>
        <p:nvSpPr>
          <p:cNvPr id="4" name="TextBox 3">
            <a:extLst>
              <a:ext uri="{FF2B5EF4-FFF2-40B4-BE49-F238E27FC236}">
                <a16:creationId xmlns:a16="http://schemas.microsoft.com/office/drawing/2014/main" id="{8B18363D-DC83-F640-96D3-DC6ACA46CFCE}"/>
              </a:ext>
            </a:extLst>
          </p:cNvPr>
          <p:cNvSpPr>
            <a:spLocks noGrp="1"/>
          </p:cNvSpPr>
          <p:nvPr/>
        </p:nvSpPr>
        <p:spPr>
          <a:xfrm>
            <a:off x="731838" y="6216135"/>
            <a:ext cx="3311525" cy="153888"/>
          </a:xfrm>
          <a:prstGeom prst="rect">
            <a:avLst/>
          </a:prstGeom>
          <a:noFill/>
        </p:spPr>
        <p:txBody>
          <a:bodyPr wrap="square" lIns="0" tIns="0" rIns="0" bIns="0">
            <a:spAutoFit/>
          </a:bodyPr>
          <a:lstStyle/>
          <a:p>
            <a:r>
              <a:rPr sz="1000" b="1" i="0" baseline="0">
                <a:solidFill>
                  <a:srgbClr val="FBFBFD"/>
                </a:solidFill>
                <a:latin typeface="Montserrat SemiBold"/>
                <a:ea typeface="Montserrat SemiBold"/>
                <a:cs typeface="Montserrat SemiBold"/>
              </a:rPr>
              <a:t>Executive incident leadership</a:t>
            </a:r>
          </a:p>
        </p:txBody>
      </p:sp>
      <p:sp>
        <p:nvSpPr>
          <p:cNvPr id="5" name="TextBox 4">
            <a:extLst>
              <a:ext uri="{FF2B5EF4-FFF2-40B4-BE49-F238E27FC236}">
                <a16:creationId xmlns:a16="http://schemas.microsoft.com/office/drawing/2014/main" id="{4B4DAE72-F050-8F45-A471-BA4C82849686}"/>
              </a:ext>
            </a:extLst>
          </p:cNvPr>
          <p:cNvSpPr>
            <a:spLocks noGrp="1"/>
          </p:cNvSpPr>
          <p:nvPr/>
        </p:nvSpPr>
        <p:spPr>
          <a:xfrm>
            <a:off x="9542585" y="6216135"/>
            <a:ext cx="1917578" cy="153888"/>
          </a:xfrm>
          <a:prstGeom prst="rect">
            <a:avLst/>
          </a:prstGeom>
          <a:noFill/>
        </p:spPr>
        <p:txBody>
          <a:bodyPr wrap="square" lIns="0" tIns="0" rIns="0" bIns="0">
            <a:spAutoFit/>
          </a:bodyPr>
          <a:lstStyle/>
          <a:p>
            <a:pPr algn="r">
              <a:buNone/>
            </a:pPr>
            <a:fld id="{14224BE8-AB0F-914D-BD6F-7828F399CB5D}" type="slidenum">
              <a:rPr sz="1000" b="0" i="0" baseline="0">
                <a:solidFill>
                  <a:srgbClr val="FBFBFD"/>
                </a:solidFill>
                <a:latin typeface="Montserrat"/>
                <a:ea typeface="Montserrat"/>
                <a:cs typeface="Montserrat"/>
              </a:rPr>
              <a:t>‹#›</a:t>
            </a:fld>
            <a:endParaRPr sz="1000" b="0" i="0" baseline="0">
              <a:solidFill>
                <a:srgbClr val="FBFBFD"/>
              </a:solidFill>
              <a:latin typeface="Montserrat"/>
              <a:ea typeface="Montserrat"/>
              <a:cs typeface="Montserra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ots_Blank_01">
    <p:bg>
      <p:bgPr>
        <a:blipFill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Straight Connector 1">
            <a:extLst>
              <a:ext uri="{FF2B5EF4-FFF2-40B4-BE49-F238E27FC236}">
                <a16:creationId xmlns:a16="http://schemas.microsoft.com/office/drawing/2014/main" id="{62244CA1-A2BF-4309-BAC6-6CD334BDD5AC}"/>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770654" y="2161847"/>
            <a:ext cx="3471535" cy="390729"/>
          </a:xfrm>
        </p:spPr>
        <p:txBody>
          <a:bodyPr lIns="0" tIns="0" rIns="0" bIns="0"/>
          <a:lstStyle>
            <a:lvl1pPr>
              <a:defRPr sz="2539" b="1" i="0">
                <a:solidFill>
                  <a:schemeClr val="bg1"/>
                </a:solidFill>
                <a:latin typeface="Montserrat Black"/>
                <a:cs typeface="Montserrat Black"/>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defRPr sz="635" b="0" i="0">
                <a:solidFill>
                  <a:schemeClr val="bg1"/>
                </a:solidFill>
                <a:latin typeface="Montserrat"/>
                <a:cs typeface="Montserrat"/>
              </a:defRPr>
            </a:lvl1pPr>
          </a:lstStyle>
          <a:p>
            <a:pPr marL="11517">
              <a:spcBef>
                <a:spcPts val="68"/>
              </a:spcBef>
            </a:pPr>
            <a:r>
              <a:rPr lang="en-GB" spc="-5"/>
              <a:t>CyberSeven Overview</a:t>
            </a:r>
            <a:endParaRPr lang="en-GB" spc="-5" dirty="0"/>
          </a:p>
        </p:txBody>
      </p:sp>
      <p:sp>
        <p:nvSpPr>
          <p:cNvPr id="6" name="Holder 6"/>
          <p:cNvSpPr>
            <a:spLocks noGrp="1"/>
          </p:cNvSpPr>
          <p:nvPr>
            <p:ph type="sldNum" sz="quarter" idx="7"/>
          </p:nvPr>
        </p:nvSpPr>
        <p:spPr/>
        <p:txBody>
          <a:bodyPr lIns="0" tIns="0" rIns="0" bIns="0"/>
          <a:lstStyle>
            <a:lvl1pPr>
              <a:defRPr sz="635" b="0" i="0">
                <a:solidFill>
                  <a:schemeClr val="bg1"/>
                </a:solidFill>
                <a:latin typeface="Montserrat"/>
                <a:cs typeface="Montserrat"/>
              </a:defRPr>
            </a:lvl1pPr>
          </a:lstStyle>
          <a:p>
            <a:pPr marL="40308">
              <a:spcBef>
                <a:spcPts val="68"/>
              </a:spcBef>
            </a:pPr>
            <a:fld id="{81D60167-4931-47E6-BA6A-407CBD079E47}" type="slidenum">
              <a:rPr lang="en-GB" smtClean="0"/>
              <a:pPr marL="40308">
                <a:spcBef>
                  <a:spcPts val="68"/>
                </a:spcBef>
              </a:pPr>
              <a:t>‹#›</a:t>
            </a:fld>
            <a:endParaRPr lang="en-GB" dirty="0"/>
          </a:p>
        </p:txBody>
      </p:sp>
    </p:spTree>
    <p:extLst>
      <p:ext uri="{BB962C8B-B14F-4D97-AF65-F5344CB8AC3E}">
        <p14:creationId xmlns:p14="http://schemas.microsoft.com/office/powerpoint/2010/main" val="1393814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13983"/>
        </a:solidFill>
        <a:effectLst/>
      </p:bgPr>
    </p:bg>
    <p:spTree>
      <p:nvGrpSpPr>
        <p:cNvPr id="1" name=""/>
        <p:cNvGrpSpPr/>
        <p:nvPr/>
      </p:nvGrpSpPr>
      <p:grpSpPr>
        <a:xfrm>
          <a:off x="0" y="0"/>
          <a:ext cx="0" cy="0"/>
          <a:chOff x="0" y="0"/>
          <a:chExt cx="0" cy="0"/>
        </a:xfrm>
      </p:grpSpPr>
      <p:sp>
        <p:nvSpPr>
          <p:cNvPr id="3" name="Straight Connector 2">
            <a:extLst>
              <a:ext uri="{FF2B5EF4-FFF2-40B4-BE49-F238E27FC236}">
                <a16:creationId xmlns:a16="http://schemas.microsoft.com/office/drawing/2014/main" id="{01CAEE60-34AE-44CC-9F5C-F544E1732A61}"/>
              </a:ext>
            </a:extLst>
          </p:cNvPr>
          <p:cNvSpPr>
            <a:spLocks noGrp="1"/>
          </p:cNvSpPr>
          <p:nvPr/>
        </p:nvSpPr>
        <p:spPr>
          <a:xfrm>
            <a:off x="731838" y="6129338"/>
            <a:ext cx="10728325" cy="0"/>
          </a:xfrm>
          <a:prstGeom prst="line">
            <a:avLst/>
          </a:prstGeom>
          <a:solidFill>
            <a:schemeClr val="accent1"/>
          </a:solidFill>
          <a:ln w="25400">
            <a:solidFill>
              <a:srgbClr val="FBFBFD"/>
            </a:solidFill>
            <a:prstDash val="solid"/>
            <a:headEnd type="none" w="med" len="med"/>
            <a:tailEnd type="none" w="med" len="med"/>
          </a:ln>
        </p:spPr>
        <p:txBody>
          <a:bodyPr/>
          <a:lstStyle/>
          <a:p>
            <a:endParaRPr lang="en-US"/>
          </a:p>
        </p:txBody>
      </p:sp>
      <p:sp>
        <p:nvSpPr>
          <p:cNvPr id="15" name="Title Placeholder 1">
            <a:extLst>
              <a:ext uri="{FF2B5EF4-FFF2-40B4-BE49-F238E27FC236}">
                <a16:creationId xmlns:a16="http://schemas.microsoft.com/office/drawing/2014/main" id="{B0CF4805-EE4C-C644-8DE5-53BAF6100CC4}"/>
              </a:ext>
            </a:extLst>
          </p:cNvPr>
          <p:cNvSpPr>
            <a:spLocks noGrp="1"/>
          </p:cNvSpPr>
          <p:nvPr>
            <p:ph type="title"/>
          </p:nvPr>
        </p:nvSpPr>
        <p:spPr>
          <a:xfrm>
            <a:off x="731838" y="728663"/>
            <a:ext cx="3060000" cy="1288396"/>
          </a:xfrm>
          <a:prstGeom prst="rect">
            <a:avLst/>
          </a:prstGeom>
        </p:spPr>
        <p:txBody>
          <a:bodyPr vert="horz" lIns="0" tIns="0" rIns="0" bIns="0" anchor="ctr">
            <a:noAutofit/>
          </a:bodyPr>
          <a:lstStyle/>
          <a:p>
            <a:r>
              <a:t>Click to edit Master title style</a:t>
            </a:r>
          </a:p>
        </p:txBody>
      </p:sp>
      <p:sp>
        <p:nvSpPr>
          <p:cNvPr id="17" name="Text Placeholder 2">
            <a:extLst>
              <a:ext uri="{FF2B5EF4-FFF2-40B4-BE49-F238E27FC236}">
                <a16:creationId xmlns:a16="http://schemas.microsoft.com/office/drawing/2014/main" id="{119EE2F6-14B0-2B41-A564-D4420549967B}"/>
              </a:ext>
            </a:extLst>
          </p:cNvPr>
          <p:cNvSpPr>
            <a:spLocks noGrp="1"/>
          </p:cNvSpPr>
          <p:nvPr>
            <p:ph type="body" idx="1"/>
          </p:nvPr>
        </p:nvSpPr>
        <p:spPr>
          <a:xfrm>
            <a:off x="4043363" y="2723325"/>
            <a:ext cx="7416800" cy="2077276"/>
          </a:xfrm>
          <a:prstGeom prst="rect">
            <a:avLst/>
          </a:prstGeom>
        </p:spPr>
        <p:txBody>
          <a:bodyPr vert="horz" lIns="0" tIns="0" rIns="0" bIns="0">
            <a:noAutofit/>
          </a:bodyPr>
          <a:lstStyle/>
          <a:p>
            <a:pPr lvl="0">
              <a:buNone/>
            </a:pPr>
            <a:r>
              <a:t>Edit Master text styles</a:t>
            </a:r>
          </a:p>
          <a:p>
            <a:pPr lvl="1">
              <a:buNone/>
            </a:pPr>
            <a:r>
              <a:t>Second level</a:t>
            </a:r>
          </a:p>
          <a:p>
            <a:pPr lvl="2">
              <a:buNone/>
            </a:pPr>
            <a:r>
              <a:t>Third level</a:t>
            </a:r>
          </a:p>
          <a:p>
            <a:pPr lvl="3">
              <a:buNone/>
            </a:pPr>
            <a:r>
              <a:t>Fourth level</a:t>
            </a:r>
          </a:p>
          <a:p>
            <a:pPr lvl="4">
              <a:buNone/>
            </a:pPr>
            <a:r>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a:lnSpc>
          <a:spcPct val="90000"/>
        </a:lnSpc>
        <a:spcBef>
          <a:spcPct val="0"/>
        </a:spcBef>
        <a:spcAft>
          <a:spcPct val="0"/>
        </a:spcAft>
        <a:buNone/>
        <a:defRPr sz="3000" b="0" i="0" baseline="0">
          <a:solidFill>
            <a:srgbClr val="FBFBFD"/>
          </a:solidFill>
          <a:latin typeface="Montserrat Black"/>
          <a:ea typeface="Montserrat Black"/>
          <a:cs typeface="Montserrat Black"/>
        </a:defRPr>
      </a:lvl1pPr>
      <a:lvl2pPr algn="l">
        <a:lnSpc>
          <a:spcPct val="90000"/>
        </a:lnSpc>
        <a:spcBef>
          <a:spcPct val="0"/>
        </a:spcBef>
        <a:spcAft>
          <a:spcPct val="0"/>
        </a:spcAft>
        <a:buNone/>
        <a:defRPr sz="4000" b="1">
          <a:solidFill>
            <a:schemeClr val="tx2"/>
          </a:solidFill>
          <a:latin typeface="Arial"/>
          <a:ea typeface="Arial"/>
          <a:cs typeface="Arial"/>
        </a:defRPr>
      </a:lvl2pPr>
      <a:lvl3pPr algn="l">
        <a:lnSpc>
          <a:spcPct val="90000"/>
        </a:lnSpc>
        <a:spcBef>
          <a:spcPct val="0"/>
        </a:spcBef>
        <a:spcAft>
          <a:spcPct val="0"/>
        </a:spcAft>
        <a:buNone/>
        <a:defRPr sz="4000" b="1">
          <a:solidFill>
            <a:schemeClr val="tx2"/>
          </a:solidFill>
          <a:latin typeface="Arial"/>
          <a:ea typeface="Arial"/>
          <a:cs typeface="Arial"/>
        </a:defRPr>
      </a:lvl3pPr>
      <a:lvl4pPr algn="l">
        <a:lnSpc>
          <a:spcPct val="90000"/>
        </a:lnSpc>
        <a:spcBef>
          <a:spcPct val="0"/>
        </a:spcBef>
        <a:spcAft>
          <a:spcPct val="0"/>
        </a:spcAft>
        <a:buNone/>
        <a:defRPr sz="4000" b="1">
          <a:solidFill>
            <a:schemeClr val="tx2"/>
          </a:solidFill>
          <a:latin typeface="Arial"/>
          <a:ea typeface="Arial"/>
          <a:cs typeface="Arial"/>
        </a:defRPr>
      </a:lvl4pPr>
      <a:lvl5pPr algn="l">
        <a:lnSpc>
          <a:spcPct val="90000"/>
        </a:lnSpc>
        <a:spcBef>
          <a:spcPct val="0"/>
        </a:spcBef>
        <a:spcAft>
          <a:spcPct val="0"/>
        </a:spcAft>
        <a:buNone/>
        <a:defRPr sz="4000" b="1">
          <a:solidFill>
            <a:schemeClr val="tx2"/>
          </a:solidFill>
          <a:latin typeface="Arial"/>
          <a:ea typeface="Arial"/>
          <a:cs typeface="Arial"/>
        </a:defRPr>
      </a:lvl5pPr>
      <a:lvl6pPr marL="457262" algn="l">
        <a:lnSpc>
          <a:spcPct val="90000"/>
        </a:lnSpc>
        <a:spcBef>
          <a:spcPct val="0"/>
        </a:spcBef>
        <a:spcAft>
          <a:spcPct val="0"/>
        </a:spcAft>
        <a:buNone/>
        <a:defRPr sz="4000" b="1">
          <a:solidFill>
            <a:schemeClr val="tx2"/>
          </a:solidFill>
          <a:latin typeface="Arial"/>
          <a:ea typeface="Arial"/>
          <a:cs typeface="Arial"/>
        </a:defRPr>
      </a:lvl6pPr>
      <a:lvl7pPr marL="914521" algn="l">
        <a:lnSpc>
          <a:spcPct val="90000"/>
        </a:lnSpc>
        <a:spcBef>
          <a:spcPct val="0"/>
        </a:spcBef>
        <a:spcAft>
          <a:spcPct val="0"/>
        </a:spcAft>
        <a:buNone/>
        <a:defRPr sz="4000" b="1">
          <a:solidFill>
            <a:schemeClr val="tx2"/>
          </a:solidFill>
          <a:latin typeface="Arial"/>
          <a:ea typeface="Arial"/>
          <a:cs typeface="Arial"/>
        </a:defRPr>
      </a:lvl7pPr>
      <a:lvl8pPr marL="1371782" algn="l">
        <a:lnSpc>
          <a:spcPct val="90000"/>
        </a:lnSpc>
        <a:spcBef>
          <a:spcPct val="0"/>
        </a:spcBef>
        <a:spcAft>
          <a:spcPct val="0"/>
        </a:spcAft>
        <a:buNone/>
        <a:defRPr sz="4000" b="1">
          <a:solidFill>
            <a:schemeClr val="tx2"/>
          </a:solidFill>
          <a:latin typeface="Arial"/>
          <a:ea typeface="Arial"/>
          <a:cs typeface="Arial"/>
        </a:defRPr>
      </a:lvl8pPr>
      <a:lvl9pPr marL="1829044" algn="l">
        <a:lnSpc>
          <a:spcPct val="90000"/>
        </a:lnSpc>
        <a:spcBef>
          <a:spcPct val="0"/>
        </a:spcBef>
        <a:spcAft>
          <a:spcPct val="0"/>
        </a:spcAft>
        <a:buNone/>
        <a:defRPr sz="4000" b="1">
          <a:solidFill>
            <a:schemeClr val="tx2"/>
          </a:solidFill>
          <a:latin typeface="Arial"/>
          <a:ea typeface="Arial"/>
          <a:cs typeface="Arial"/>
        </a:defRPr>
      </a:lvl9pPr>
    </p:titleStyle>
    <p:bodyStyle>
      <a:lvl1pPr algn="l">
        <a:spcBef>
          <a:spcPct val="50000"/>
        </a:spcBef>
        <a:spcAft>
          <a:spcPct val="0"/>
        </a:spcAft>
        <a:buNone/>
        <a:defRPr sz="2400" b="0" i="0" baseline="0">
          <a:solidFill>
            <a:srgbClr val="FBFBFD"/>
          </a:solidFill>
          <a:latin typeface="Montserrat"/>
          <a:ea typeface="Montserrat"/>
          <a:cs typeface="Montserrat"/>
        </a:defRPr>
      </a:lvl1pPr>
      <a:lvl2pPr marL="355648" indent="-354060" algn="l">
        <a:spcBef>
          <a:spcPct val="50000"/>
        </a:spcBef>
        <a:spcAft>
          <a:spcPct val="0"/>
        </a:spcAft>
        <a:buClr>
          <a:srgbClr val="FBFBFD"/>
        </a:buClr>
        <a:buSzPct val="80000"/>
        <a:buFont typeface="Symbol"/>
        <a:buChar char="·"/>
        <a:defRPr sz="2400" baseline="0">
          <a:solidFill>
            <a:srgbClr val="FBFBFD"/>
          </a:solidFill>
          <a:latin typeface="Montserrat"/>
          <a:ea typeface="Montserrat"/>
          <a:cs typeface="Montserrat"/>
        </a:defRPr>
      </a:lvl2pPr>
      <a:lvl3pPr marL="717646" indent="-360411" algn="l">
        <a:spcBef>
          <a:spcPct val="25000"/>
        </a:spcBef>
        <a:spcAft>
          <a:spcPct val="0"/>
        </a:spcAft>
        <a:buClr>
          <a:srgbClr val="FBFBFD"/>
        </a:buClr>
        <a:buSzPct val="80000"/>
        <a:buFont typeface="Arial"/>
        <a:buChar char="•"/>
        <a:defRPr sz="2000" baseline="0">
          <a:solidFill>
            <a:srgbClr val="FBFBFD"/>
          </a:solidFill>
          <a:latin typeface="Montserrat"/>
          <a:ea typeface="Montserrat"/>
          <a:cs typeface="Montserrat"/>
        </a:defRPr>
      </a:lvl3pPr>
      <a:lvl4pPr marL="1076468" indent="-357236" algn="l">
        <a:spcBef>
          <a:spcPct val="25000"/>
        </a:spcBef>
        <a:spcAft>
          <a:spcPct val="0"/>
        </a:spcAft>
        <a:buClr>
          <a:srgbClr val="FBFBFD"/>
        </a:buClr>
        <a:buSzPct val="60000"/>
        <a:buFont typeface="Symbol"/>
        <a:buChar char="·"/>
        <a:defRPr baseline="0">
          <a:solidFill>
            <a:srgbClr val="FBFBFD"/>
          </a:solidFill>
          <a:latin typeface="Montserrat"/>
          <a:ea typeface="Montserrat"/>
          <a:cs typeface="Montserrat"/>
        </a:defRPr>
      </a:lvl4pPr>
      <a:lvl5pPr marL="1438467" indent="-360411" algn="l">
        <a:spcBef>
          <a:spcPct val="25000"/>
        </a:spcBef>
        <a:spcAft>
          <a:spcPct val="0"/>
        </a:spcAft>
        <a:buClr>
          <a:srgbClr val="FBFBFD"/>
        </a:buClr>
        <a:buSzPct val="80000"/>
        <a:buFont typeface="Arial"/>
        <a:buChar char="•"/>
        <a:defRPr sz="1600" baseline="0">
          <a:solidFill>
            <a:srgbClr val="FBFBFD"/>
          </a:solidFill>
          <a:latin typeface="Montserrat"/>
          <a:ea typeface="Montserrat"/>
          <a:cs typeface="Montserrat"/>
        </a:defRPr>
      </a:lvl5pPr>
      <a:lvl6pPr marL="1895728" indent="-360411" algn="l">
        <a:spcBef>
          <a:spcPct val="25000"/>
        </a:spcBef>
        <a:spcAft>
          <a:spcPct val="0"/>
        </a:spcAft>
        <a:buFont typeface="Arial"/>
        <a:buChar char="–"/>
        <a:defRPr sz="1600">
          <a:solidFill>
            <a:schemeClr val="tx1"/>
          </a:solidFill>
          <a:latin typeface="+mn-lt"/>
          <a:ea typeface="+mn-lt"/>
          <a:cs typeface="+mn-lt"/>
        </a:defRPr>
      </a:lvl6pPr>
      <a:lvl7pPr marL="2352989" indent="-360411" algn="l">
        <a:spcBef>
          <a:spcPct val="25000"/>
        </a:spcBef>
        <a:spcAft>
          <a:spcPct val="0"/>
        </a:spcAft>
        <a:buFont typeface="Arial"/>
        <a:buChar char="–"/>
        <a:defRPr sz="1600">
          <a:solidFill>
            <a:schemeClr val="tx1"/>
          </a:solidFill>
          <a:latin typeface="+mn-lt"/>
          <a:ea typeface="+mn-lt"/>
          <a:cs typeface="+mn-lt"/>
        </a:defRPr>
      </a:lvl7pPr>
      <a:lvl8pPr marL="2810249" indent="-360411" algn="l">
        <a:spcBef>
          <a:spcPct val="25000"/>
        </a:spcBef>
        <a:spcAft>
          <a:spcPct val="0"/>
        </a:spcAft>
        <a:buFont typeface="Arial"/>
        <a:buChar char="–"/>
        <a:defRPr sz="1600">
          <a:solidFill>
            <a:schemeClr val="tx1"/>
          </a:solidFill>
          <a:latin typeface="+mn-lt"/>
          <a:ea typeface="+mn-lt"/>
          <a:cs typeface="+mn-lt"/>
        </a:defRPr>
      </a:lvl8pPr>
      <a:lvl9pPr marL="3267511" indent="-360411" algn="l">
        <a:spcBef>
          <a:spcPct val="25000"/>
        </a:spcBef>
        <a:spcAft>
          <a:spcPct val="0"/>
        </a:spcAft>
        <a:buFont typeface="Arial"/>
        <a:buChar char="–"/>
        <a:defRPr sz="1600">
          <a:solidFill>
            <a:schemeClr val="tx1"/>
          </a:solidFill>
          <a:latin typeface="+mn-lt"/>
          <a:ea typeface="+mn-lt"/>
          <a:cs typeface="+mn-lt"/>
        </a:defRPr>
      </a:lvl9pPr>
    </p:bodyStyle>
    <p:otherStyle>
      <a:lvl1pPr marL="0" algn="l" defTabSz="914521">
        <a:buNone/>
        <a:defRPr sz="1800" kern="1200">
          <a:solidFill>
            <a:schemeClr val="tx1"/>
          </a:solidFill>
          <a:latin typeface="+mn-lt"/>
          <a:ea typeface="+mn-lt"/>
          <a:cs typeface="+mn-lt"/>
        </a:defRPr>
      </a:lvl1pPr>
      <a:lvl2pPr marL="457262" algn="l" defTabSz="914521">
        <a:buNone/>
        <a:defRPr sz="1800" kern="1200">
          <a:solidFill>
            <a:schemeClr val="tx1"/>
          </a:solidFill>
          <a:latin typeface="+mn-lt"/>
          <a:ea typeface="+mn-lt"/>
          <a:cs typeface="+mn-lt"/>
        </a:defRPr>
      </a:lvl2pPr>
      <a:lvl3pPr marL="914521" algn="l" defTabSz="914521">
        <a:buNone/>
        <a:defRPr sz="1800" kern="1200">
          <a:solidFill>
            <a:schemeClr val="tx1"/>
          </a:solidFill>
          <a:latin typeface="+mn-lt"/>
          <a:ea typeface="+mn-lt"/>
          <a:cs typeface="+mn-lt"/>
        </a:defRPr>
      </a:lvl3pPr>
      <a:lvl4pPr marL="1371782" algn="l" defTabSz="914521">
        <a:buNone/>
        <a:defRPr sz="1800" kern="1200">
          <a:solidFill>
            <a:schemeClr val="tx1"/>
          </a:solidFill>
          <a:latin typeface="+mn-lt"/>
          <a:ea typeface="+mn-lt"/>
          <a:cs typeface="+mn-lt"/>
        </a:defRPr>
      </a:lvl4pPr>
      <a:lvl5pPr marL="1829044" algn="l" defTabSz="914521">
        <a:buNone/>
        <a:defRPr sz="1800" kern="1200">
          <a:solidFill>
            <a:schemeClr val="tx1"/>
          </a:solidFill>
          <a:latin typeface="+mn-lt"/>
          <a:ea typeface="+mn-lt"/>
          <a:cs typeface="+mn-lt"/>
        </a:defRPr>
      </a:lvl5pPr>
      <a:lvl6pPr marL="2286306" algn="l" defTabSz="914521">
        <a:buNone/>
        <a:defRPr sz="1800" kern="1200">
          <a:solidFill>
            <a:schemeClr val="tx1"/>
          </a:solidFill>
          <a:latin typeface="+mn-lt"/>
          <a:ea typeface="+mn-lt"/>
          <a:cs typeface="+mn-lt"/>
        </a:defRPr>
      </a:lvl6pPr>
      <a:lvl7pPr marL="2743565" algn="l" defTabSz="914521">
        <a:buNone/>
        <a:defRPr sz="1800" kern="1200">
          <a:solidFill>
            <a:schemeClr val="tx1"/>
          </a:solidFill>
          <a:latin typeface="+mn-lt"/>
          <a:ea typeface="+mn-lt"/>
          <a:cs typeface="+mn-lt"/>
        </a:defRPr>
      </a:lvl7pPr>
      <a:lvl8pPr marL="3200827" algn="l" defTabSz="914521">
        <a:buNone/>
        <a:defRPr sz="1800" kern="1200">
          <a:solidFill>
            <a:schemeClr val="tx1"/>
          </a:solidFill>
          <a:latin typeface="+mn-lt"/>
          <a:ea typeface="+mn-lt"/>
          <a:cs typeface="+mn-lt"/>
        </a:defRPr>
      </a:lvl8pPr>
      <a:lvl9pPr marL="3658088" algn="l" defTabSz="914521">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pos="3840" userDrawn="1">
          <p15:clr>
            <a:srgbClr val="F26B43"/>
          </p15:clr>
        </p15:guide>
        <p15:guide id="2" orient="horz" pos="1979" userDrawn="1">
          <p15:clr>
            <a:srgbClr val="F26B43"/>
          </p15:clr>
        </p15:guide>
        <p15:guide id="3" pos="2547" userDrawn="1">
          <p15:clr>
            <a:srgbClr val="F26B43"/>
          </p15:clr>
        </p15:guide>
        <p15:guide id="4" pos="5133" userDrawn="1">
          <p15:clr>
            <a:srgbClr val="F26B43"/>
          </p15:clr>
        </p15:guide>
        <p15:guide id="5" pos="461" userDrawn="1">
          <p15:clr>
            <a:srgbClr val="F26B43"/>
          </p15:clr>
        </p15:guide>
        <p15:guide id="6" pos="7219" userDrawn="1">
          <p15:clr>
            <a:srgbClr val="F26B43"/>
          </p15:clr>
        </p15:guide>
        <p15:guide id="7" orient="horz" pos="459" userDrawn="1">
          <p15:clr>
            <a:srgbClr val="F26B43"/>
          </p15:clr>
        </p15:guide>
        <p15:guide id="8" orient="horz" pos="386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770654" y="2161847"/>
            <a:ext cx="3471535" cy="430887"/>
          </a:xfrm>
          <a:prstGeom prst="rect">
            <a:avLst/>
          </a:prstGeom>
        </p:spPr>
        <p:txBody>
          <a:bodyPr wrap="square" lIns="0" tIns="0" rIns="0" bIns="0">
            <a:spAutoFit/>
          </a:bodyPr>
          <a:lstStyle>
            <a:lvl1pPr>
              <a:defRPr sz="2800" b="1" i="0">
                <a:solidFill>
                  <a:schemeClr val="bg1"/>
                </a:solidFill>
                <a:latin typeface="Montserrat Black"/>
                <a:cs typeface="Montserrat Black"/>
              </a:defRPr>
            </a:lvl1pPr>
          </a:lstStyle>
          <a:p>
            <a:endParaRPr/>
          </a:p>
        </p:txBody>
      </p:sp>
      <p:sp>
        <p:nvSpPr>
          <p:cNvPr id="3" name="Holder 3"/>
          <p:cNvSpPr>
            <a:spLocks noGrp="1"/>
          </p:cNvSpPr>
          <p:nvPr>
            <p:ph type="body" idx="1"/>
          </p:nvPr>
        </p:nvSpPr>
        <p:spPr>
          <a:xfrm>
            <a:off x="609600" y="1577350"/>
            <a:ext cx="10972800" cy="276999"/>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724335" y="6329749"/>
            <a:ext cx="949151" cy="97719"/>
          </a:xfrm>
          <a:prstGeom prst="rect">
            <a:avLst/>
          </a:prstGeom>
        </p:spPr>
        <p:txBody>
          <a:bodyPr wrap="square" lIns="0" tIns="0" rIns="0" bIns="0">
            <a:spAutoFit/>
          </a:bodyPr>
          <a:lstStyle>
            <a:lvl1pPr>
              <a:defRPr sz="635" b="0" i="0">
                <a:solidFill>
                  <a:schemeClr val="bg1"/>
                </a:solidFill>
                <a:latin typeface="Montserrat"/>
                <a:cs typeface="Montserrat"/>
              </a:defRPr>
            </a:lvl1pPr>
          </a:lstStyle>
          <a:p>
            <a:pPr marL="11517">
              <a:spcBef>
                <a:spcPts val="68"/>
              </a:spcBef>
            </a:pPr>
            <a:r>
              <a:rPr lang="en-GB" spc="-5"/>
              <a:t>CyberSeven Overview</a:t>
            </a:r>
            <a:endParaRPr lang="en-GB" spc="-5" dirty="0"/>
          </a:p>
        </p:txBody>
      </p:sp>
      <p:sp>
        <p:nvSpPr>
          <p:cNvPr id="6" name="Holder 6"/>
          <p:cNvSpPr>
            <a:spLocks noGrp="1"/>
          </p:cNvSpPr>
          <p:nvPr>
            <p:ph type="sldNum" sz="quarter" idx="7"/>
          </p:nvPr>
        </p:nvSpPr>
        <p:spPr>
          <a:xfrm>
            <a:off x="11304469" y="6329749"/>
            <a:ext cx="191133" cy="97719"/>
          </a:xfrm>
          <a:prstGeom prst="rect">
            <a:avLst/>
          </a:prstGeom>
        </p:spPr>
        <p:txBody>
          <a:bodyPr wrap="square" lIns="0" tIns="0" rIns="0" bIns="0">
            <a:spAutoFit/>
          </a:bodyPr>
          <a:lstStyle>
            <a:lvl1pPr>
              <a:defRPr sz="635" b="0" i="0">
                <a:solidFill>
                  <a:schemeClr val="bg1"/>
                </a:solidFill>
                <a:latin typeface="Montserrat"/>
                <a:cs typeface="Montserrat"/>
              </a:defRPr>
            </a:lvl1pPr>
          </a:lstStyle>
          <a:p>
            <a:pPr marL="40308">
              <a:spcBef>
                <a:spcPts val="68"/>
              </a:spcBef>
            </a:pPr>
            <a:fld id="{81D60167-4931-47E6-BA6A-407CBD079E47}" type="slidenum">
              <a:rPr lang="en-GB" smtClean="0"/>
              <a:pPr marL="40308">
                <a:spcBef>
                  <a:spcPts val="68"/>
                </a:spcBef>
              </a:pPr>
              <a:t>‹#›</a:t>
            </a:fld>
            <a:endParaRPr lang="en-GB" dirty="0"/>
          </a:p>
        </p:txBody>
      </p:sp>
    </p:spTree>
    <p:extLst>
      <p:ext uri="{BB962C8B-B14F-4D97-AF65-F5344CB8AC3E}">
        <p14:creationId xmlns:p14="http://schemas.microsoft.com/office/powerpoint/2010/main" val="4115350649"/>
      </p:ext>
    </p:extLst>
  </p:cSld>
  <p:clrMap bg1="lt1" tx1="dk1" bg2="lt2" tx2="dk2" accent1="accent1" accent2="accent2" accent3="accent3" accent4="accent4" accent5="accent5" accent6="accent6" hlink="hlink" folHlink="folHlink"/>
  <p:sldLayoutIdLst>
    <p:sldLayoutId id="2147483662" r:id="rId1"/>
  </p:sldLayoutIdLst>
  <p:hf hdr="0" dt="0"/>
  <p:txStyles>
    <p:titleStyle>
      <a:lvl1pPr>
        <a:defRPr>
          <a:latin typeface="+mj-lt"/>
          <a:ea typeface="+mj-ea"/>
          <a:cs typeface="+mj-cs"/>
        </a:defRPr>
      </a:lvl1pPr>
    </p:titleStyle>
    <p:bodyStyle>
      <a:lvl1pPr marL="0">
        <a:defRPr>
          <a:latin typeface="+mn-lt"/>
          <a:ea typeface="+mn-ea"/>
          <a:cs typeface="+mn-cs"/>
        </a:defRPr>
      </a:lvl1pPr>
      <a:lvl2pPr marL="414592">
        <a:defRPr>
          <a:latin typeface="+mn-lt"/>
          <a:ea typeface="+mn-ea"/>
          <a:cs typeface="+mn-cs"/>
        </a:defRPr>
      </a:lvl2pPr>
      <a:lvl3pPr marL="829182">
        <a:defRPr>
          <a:latin typeface="+mn-lt"/>
          <a:ea typeface="+mn-ea"/>
          <a:cs typeface="+mn-cs"/>
        </a:defRPr>
      </a:lvl3pPr>
      <a:lvl4pPr marL="1243776">
        <a:defRPr>
          <a:latin typeface="+mn-lt"/>
          <a:ea typeface="+mn-ea"/>
          <a:cs typeface="+mn-cs"/>
        </a:defRPr>
      </a:lvl4pPr>
      <a:lvl5pPr marL="1658367">
        <a:defRPr>
          <a:latin typeface="+mn-lt"/>
          <a:ea typeface="+mn-ea"/>
          <a:cs typeface="+mn-cs"/>
        </a:defRPr>
      </a:lvl5pPr>
      <a:lvl6pPr marL="2072958">
        <a:defRPr>
          <a:latin typeface="+mn-lt"/>
          <a:ea typeface="+mn-ea"/>
          <a:cs typeface="+mn-cs"/>
        </a:defRPr>
      </a:lvl6pPr>
      <a:lvl7pPr marL="2487550">
        <a:defRPr>
          <a:latin typeface="+mn-lt"/>
          <a:ea typeface="+mn-ea"/>
          <a:cs typeface="+mn-cs"/>
        </a:defRPr>
      </a:lvl7pPr>
      <a:lvl8pPr marL="2902142">
        <a:defRPr>
          <a:latin typeface="+mn-lt"/>
          <a:ea typeface="+mn-ea"/>
          <a:cs typeface="+mn-cs"/>
        </a:defRPr>
      </a:lvl8pPr>
      <a:lvl9pPr marL="3316733">
        <a:defRPr>
          <a:latin typeface="+mn-lt"/>
          <a:ea typeface="+mn-ea"/>
          <a:cs typeface="+mn-cs"/>
        </a:defRPr>
      </a:lvl9pPr>
    </p:bodyStyle>
    <p:otherStyle>
      <a:lvl1pPr marL="0">
        <a:defRPr>
          <a:latin typeface="+mn-lt"/>
          <a:ea typeface="+mn-ea"/>
          <a:cs typeface="+mn-cs"/>
        </a:defRPr>
      </a:lvl1pPr>
      <a:lvl2pPr marL="414592">
        <a:defRPr>
          <a:latin typeface="+mn-lt"/>
          <a:ea typeface="+mn-ea"/>
          <a:cs typeface="+mn-cs"/>
        </a:defRPr>
      </a:lvl2pPr>
      <a:lvl3pPr marL="829182">
        <a:defRPr>
          <a:latin typeface="+mn-lt"/>
          <a:ea typeface="+mn-ea"/>
          <a:cs typeface="+mn-cs"/>
        </a:defRPr>
      </a:lvl3pPr>
      <a:lvl4pPr marL="1243776">
        <a:defRPr>
          <a:latin typeface="+mn-lt"/>
          <a:ea typeface="+mn-ea"/>
          <a:cs typeface="+mn-cs"/>
        </a:defRPr>
      </a:lvl4pPr>
      <a:lvl5pPr marL="1658367">
        <a:defRPr>
          <a:latin typeface="+mn-lt"/>
          <a:ea typeface="+mn-ea"/>
          <a:cs typeface="+mn-cs"/>
        </a:defRPr>
      </a:lvl5pPr>
      <a:lvl6pPr marL="2072958">
        <a:defRPr>
          <a:latin typeface="+mn-lt"/>
          <a:ea typeface="+mn-ea"/>
          <a:cs typeface="+mn-cs"/>
        </a:defRPr>
      </a:lvl6pPr>
      <a:lvl7pPr marL="2487550">
        <a:defRPr>
          <a:latin typeface="+mn-lt"/>
          <a:ea typeface="+mn-ea"/>
          <a:cs typeface="+mn-cs"/>
        </a:defRPr>
      </a:lvl7pPr>
      <a:lvl8pPr marL="2902142">
        <a:defRPr>
          <a:latin typeface="+mn-lt"/>
          <a:ea typeface="+mn-ea"/>
          <a:cs typeface="+mn-cs"/>
        </a:defRPr>
      </a:lvl8pPr>
      <a:lvl9pPr marL="3316733">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svg"/><Relationship Id="rId2" Type="http://schemas.openxmlformats.org/officeDocument/2006/relationships/image" Target="../media/image8.jpg"/><Relationship Id="rId1" Type="http://schemas.openxmlformats.org/officeDocument/2006/relationships/slideLayout" Target="../slideLayouts/slideLayout13.xml"/><Relationship Id="rId6" Type="http://schemas.openxmlformats.org/officeDocument/2006/relationships/image" Target="../media/image12.svg"/><Relationship Id="rId5" Type="http://schemas.openxmlformats.org/officeDocument/2006/relationships/image" Target="../media/image11.svg"/><Relationship Id="rId10" Type="http://schemas.openxmlformats.org/officeDocument/2006/relationships/image" Target="../media/image16.svg"/><Relationship Id="rId4" Type="http://schemas.openxmlformats.org/officeDocument/2006/relationships/image" Target="../media/image10.svg"/><Relationship Id="rId9" Type="http://schemas.openxmlformats.org/officeDocument/2006/relationships/image" Target="../media/image15.sv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3A54E4-81A4-C44D-82EA-3CE440C8DA06}"/>
              </a:ext>
            </a:extLst>
          </p:cNvPr>
          <p:cNvSpPr>
            <a:spLocks noGrp="1"/>
          </p:cNvSpPr>
          <p:nvPr>
            <p:ph type="title" idx="4294967295"/>
          </p:nvPr>
        </p:nvSpPr>
        <p:spPr>
          <a:xfrm>
            <a:off x="857250" y="2354517"/>
            <a:ext cx="4394200" cy="301625"/>
          </a:xfrm>
        </p:spPr>
        <p:txBody>
          <a:bodyPr/>
          <a:lstStyle/>
          <a:p>
            <a:r>
              <a:rPr sz="1600" i="1">
                <a:solidFill>
                  <a:schemeClr val="bg1"/>
                </a:solidFill>
                <a:latin typeface="Montserrat SemiBold"/>
                <a:ea typeface="Montserrat SemiBold"/>
                <a:cs typeface="Montserrat SemiBold"/>
              </a:rPr>
              <a:t>Executive incident leadership</a:t>
            </a:r>
          </a:p>
        </p:txBody>
      </p:sp>
      <p:pic>
        <p:nvPicPr>
          <p:cNvPr id="4" name="Graphic 3">
            <a:extLst>
              <a:ext uri="{FF2B5EF4-FFF2-40B4-BE49-F238E27FC236}">
                <a16:creationId xmlns:a16="http://schemas.microsoft.com/office/drawing/2014/main" id="{9EBCB500-AD0F-4A0C-B58E-26960F947F4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23214" y="682358"/>
            <a:ext cx="4028357" cy="714881"/>
          </a:xfrm>
          <a:prstGeom prst="rect">
            <a:avLst/>
          </a:prstGeom>
        </p:spPr>
      </p:pic>
      <p:sp>
        <p:nvSpPr>
          <p:cNvPr id="2" name="TextBox 1">
            <a:extLst>
              <a:ext uri="{FF2B5EF4-FFF2-40B4-BE49-F238E27FC236}">
                <a16:creationId xmlns:a16="http://schemas.microsoft.com/office/drawing/2014/main" id="{29DB8A09-5CC6-A055-9111-BC71A5B04D04}"/>
              </a:ext>
            </a:extLst>
          </p:cNvPr>
          <p:cNvSpPr>
            <a:spLocks noGrp="1"/>
          </p:cNvSpPr>
          <p:nvPr/>
        </p:nvSpPr>
        <p:spPr>
          <a:xfrm>
            <a:off x="800100" y="2914650"/>
            <a:ext cx="10534650" cy="2381250"/>
          </a:xfrm>
          <a:prstGeom prst="rect">
            <a:avLst/>
          </a:prstGeom>
          <a:noFill/>
        </p:spPr>
        <p:txBody>
          <a:bodyPr wrap="square" lIns="0" tIns="0" rIns="0" bIns="0" anchor="t">
            <a:noAutofit/>
          </a:bodyPr>
          <a:lstStyle>
            <a:defPPr>
              <a:defRPr sz="4000">
                <a:solidFill>
                  <a:srgbClr val="FBFBFD"/>
                </a:solidFill>
                <a:latin typeface="Montserrat Black"/>
                <a:ea typeface="Montserrat Black"/>
                <a:cs typeface="Montserrat Black"/>
              </a:defRPr>
            </a:defPPr>
            <a:lvl1pPr>
              <a:buNone/>
              <a:defRPr sz="4000">
                <a:solidFill>
                  <a:srgbClr val="FBFBFD"/>
                </a:solidFill>
                <a:latin typeface="Montserrat Black"/>
                <a:ea typeface="Montserrat Black"/>
                <a:cs typeface="Montserrat Black"/>
              </a:defRPr>
            </a:lvl1pPr>
            <a:lvl2pPr>
              <a:buNone/>
              <a:defRPr sz="4000">
                <a:solidFill>
                  <a:srgbClr val="FBFBFD"/>
                </a:solidFill>
                <a:latin typeface="Montserrat Black"/>
                <a:ea typeface="Montserrat Black"/>
                <a:cs typeface="Montserrat Black"/>
              </a:defRPr>
            </a:lvl2pPr>
            <a:lvl3pPr>
              <a:buNone/>
              <a:defRPr sz="4000">
                <a:solidFill>
                  <a:srgbClr val="FBFBFD"/>
                </a:solidFill>
                <a:latin typeface="Montserrat Black"/>
                <a:ea typeface="Montserrat Black"/>
                <a:cs typeface="Montserrat Black"/>
              </a:defRPr>
            </a:lvl3pPr>
            <a:lvl4pPr>
              <a:buNone/>
              <a:defRPr sz="4000">
                <a:solidFill>
                  <a:srgbClr val="FBFBFD"/>
                </a:solidFill>
                <a:latin typeface="Montserrat Black"/>
                <a:ea typeface="Montserrat Black"/>
                <a:cs typeface="Montserrat Black"/>
              </a:defRPr>
            </a:lvl4pPr>
            <a:lvl5pPr>
              <a:buNone/>
              <a:defRPr sz="4000">
                <a:solidFill>
                  <a:srgbClr val="FBFBFD"/>
                </a:solidFill>
                <a:latin typeface="Montserrat Black"/>
                <a:ea typeface="Montserrat Black"/>
                <a:cs typeface="Montserrat Black"/>
              </a:defRPr>
            </a:lvl5pPr>
            <a:lvl6pPr>
              <a:buNone/>
              <a:defRPr sz="4000">
                <a:solidFill>
                  <a:srgbClr val="FBFBFD"/>
                </a:solidFill>
                <a:latin typeface="Montserrat Black"/>
                <a:ea typeface="Montserrat Black"/>
                <a:cs typeface="Montserrat Black"/>
              </a:defRPr>
            </a:lvl6pPr>
            <a:lvl7pPr>
              <a:buNone/>
              <a:defRPr sz="4000">
                <a:solidFill>
                  <a:srgbClr val="FBFBFD"/>
                </a:solidFill>
                <a:latin typeface="Montserrat Black"/>
                <a:ea typeface="Montserrat Black"/>
                <a:cs typeface="Montserrat Black"/>
              </a:defRPr>
            </a:lvl7pPr>
            <a:lvl8pPr>
              <a:buNone/>
              <a:defRPr sz="4000">
                <a:solidFill>
                  <a:srgbClr val="FBFBFD"/>
                </a:solidFill>
                <a:latin typeface="Montserrat Black"/>
                <a:ea typeface="Montserrat Black"/>
                <a:cs typeface="Montserrat Black"/>
              </a:defRPr>
            </a:lvl8pPr>
            <a:lvl9pPr>
              <a:buNone/>
              <a:defRPr sz="4000">
                <a:solidFill>
                  <a:srgbClr val="FBFBFD"/>
                </a:solidFill>
                <a:latin typeface="Montserrat Black"/>
                <a:ea typeface="Montserrat Black"/>
                <a:cs typeface="Montserrat Black"/>
              </a:defRPr>
            </a:lvl9pPr>
          </a:lstStyle>
          <a:p>
            <a:pPr>
              <a:buNone/>
              <a:defRPr sz="4000">
                <a:solidFill>
                  <a:srgbClr val="FBFBFD"/>
                </a:solidFill>
                <a:latin typeface="Montserrat Black"/>
                <a:ea typeface="Montserrat Black"/>
                <a:cs typeface="Montserrat Black"/>
              </a:defRPr>
            </a:pPr>
            <a:r>
              <a:rPr sz="4000" b="0" dirty="0">
                <a:solidFill>
                  <a:srgbClr val="FBFBFD"/>
                </a:solidFill>
                <a:latin typeface="Montserrat Black"/>
                <a:ea typeface="Montserrat Black"/>
                <a:cs typeface="Montserrat Black"/>
              </a:rPr>
              <a:t>Shielding Customers, Revenue, and Brand Reputation from Operational Fallout</a:t>
            </a:r>
            <a:endParaRPr sz="4000" b="0" dirty="0">
              <a:solidFill>
                <a:srgbClr val="129DD8"/>
              </a:solidFill>
              <a:latin typeface="Montserrat Black"/>
              <a:ea typeface="Montserrat Black"/>
              <a:cs typeface="Montserrat Black"/>
            </a:endParaRPr>
          </a:p>
        </p:txBody>
      </p:sp>
      <p:sp>
        <p:nvSpPr>
          <p:cNvPr id="6" name="Straight Connector 5">
            <a:extLst>
              <a:ext uri="{FF2B5EF4-FFF2-40B4-BE49-F238E27FC236}">
                <a16:creationId xmlns:a16="http://schemas.microsoft.com/office/drawing/2014/main" id="{145045AD-B5BD-ADDC-28D9-0CEE07B0B765}"/>
              </a:ext>
            </a:extLst>
          </p:cNvPr>
          <p:cNvSpPr>
            <a:spLocks noGrp="1"/>
          </p:cNvSpPr>
          <p:nvPr/>
        </p:nvSpPr>
        <p:spPr>
          <a:xfrm>
            <a:off x="857250" y="2708265"/>
            <a:ext cx="723900" cy="0"/>
          </a:xfrm>
          <a:prstGeom prst="line">
            <a:avLst/>
          </a:prstGeom>
          <a:noFill/>
          <a:ln w="38100">
            <a:solidFill>
              <a:srgbClr val="129DD8"/>
            </a:solidFill>
            <a:prstDash val="solid"/>
            <a:headEnd type="none" w="med" len="med"/>
            <a:tailEnd type="none" w="med" len="med"/>
          </a:ln>
        </p:spPr>
        <p:txBody>
          <a:bodyPr/>
          <a:lstStyle/>
          <a:p>
            <a:endParaRPr/>
          </a:p>
        </p:txBody>
      </p:sp>
    </p:spTree>
    <p:extLst>
      <p:ext uri="{BB962C8B-B14F-4D97-AF65-F5344CB8AC3E}">
        <p14:creationId xmlns:p14="http://schemas.microsoft.com/office/powerpoint/2010/main" val="1829843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4D021661-C98A-105E-6B6E-554365211EAB}"/>
              </a:ext>
            </a:extLst>
          </p:cNvPr>
          <p:cNvSpPr>
            <a:spLocks noGrp="1"/>
          </p:cNvSpPr>
          <p:nvPr>
            <p:ph type="title"/>
          </p:nvPr>
        </p:nvSpPr>
        <p:spPr>
          <a:xfrm>
            <a:off x="898112" y="466725"/>
            <a:ext cx="10534650" cy="762000"/>
          </a:xfrm>
        </p:spPr>
        <p:txBody>
          <a:bodyPr lIns="0" tIns="0" rIns="0" bIns="0">
            <a:noAutofit/>
          </a:bodyPr>
          <a:lstStyle>
            <a:defPPr>
              <a:defRPr sz="3600" b="0">
                <a:solidFill>
                  <a:srgbClr val="213983"/>
                </a:solidFill>
                <a:latin typeface="Montserrat Black"/>
                <a:ea typeface="Montserrat Black"/>
                <a:cs typeface="Montserrat Black"/>
              </a:defRPr>
            </a:defPPr>
            <a:lvl1pPr>
              <a:buNone/>
              <a:defRPr sz="3600" b="0">
                <a:solidFill>
                  <a:srgbClr val="213983"/>
                </a:solidFill>
                <a:latin typeface="Montserrat Black"/>
                <a:ea typeface="Montserrat Black"/>
                <a:cs typeface="Montserrat Black"/>
              </a:defRPr>
            </a:lvl1pPr>
            <a:lvl2pPr>
              <a:buNone/>
              <a:defRPr sz="3600" b="0">
                <a:solidFill>
                  <a:srgbClr val="213983"/>
                </a:solidFill>
                <a:latin typeface="Montserrat Black"/>
                <a:ea typeface="Montserrat Black"/>
                <a:cs typeface="Montserrat Black"/>
              </a:defRPr>
            </a:lvl2pPr>
            <a:lvl3pPr>
              <a:buNone/>
              <a:defRPr sz="3600" b="0">
                <a:solidFill>
                  <a:srgbClr val="213983"/>
                </a:solidFill>
                <a:latin typeface="Montserrat Black"/>
                <a:ea typeface="Montserrat Black"/>
                <a:cs typeface="Montserrat Black"/>
              </a:defRPr>
            </a:lvl3pPr>
            <a:lvl4pPr>
              <a:buNone/>
              <a:defRPr sz="3600" b="0">
                <a:solidFill>
                  <a:srgbClr val="213983"/>
                </a:solidFill>
                <a:latin typeface="Montserrat Black"/>
                <a:ea typeface="Montserrat Black"/>
                <a:cs typeface="Montserrat Black"/>
              </a:defRPr>
            </a:lvl4pPr>
            <a:lvl5pPr>
              <a:buNone/>
              <a:defRPr sz="3600" b="0">
                <a:solidFill>
                  <a:srgbClr val="213983"/>
                </a:solidFill>
                <a:latin typeface="Montserrat Black"/>
                <a:ea typeface="Montserrat Black"/>
                <a:cs typeface="Montserrat Black"/>
              </a:defRPr>
            </a:lvl5pPr>
            <a:lvl6pPr>
              <a:buNone/>
              <a:defRPr sz="3600" b="0">
                <a:solidFill>
                  <a:srgbClr val="213983"/>
                </a:solidFill>
                <a:latin typeface="Montserrat Black"/>
                <a:ea typeface="Montserrat Black"/>
                <a:cs typeface="Montserrat Black"/>
              </a:defRPr>
            </a:lvl6pPr>
            <a:lvl7pPr>
              <a:buNone/>
              <a:defRPr sz="3600" b="0">
                <a:solidFill>
                  <a:srgbClr val="213983"/>
                </a:solidFill>
                <a:latin typeface="Montserrat Black"/>
                <a:ea typeface="Montserrat Black"/>
                <a:cs typeface="Montserrat Black"/>
              </a:defRPr>
            </a:lvl7pPr>
            <a:lvl8pPr>
              <a:buNone/>
              <a:defRPr sz="3600" b="0">
                <a:solidFill>
                  <a:srgbClr val="213983"/>
                </a:solidFill>
                <a:latin typeface="Montserrat Black"/>
                <a:ea typeface="Montserrat Black"/>
                <a:cs typeface="Montserrat Black"/>
              </a:defRPr>
            </a:lvl8pPr>
            <a:lvl9pPr>
              <a:buNone/>
              <a:defRPr sz="3600" b="0">
                <a:solidFill>
                  <a:srgbClr val="213983"/>
                </a:solidFill>
                <a:latin typeface="Montserrat Black"/>
                <a:ea typeface="Montserrat Black"/>
                <a:cs typeface="Montserrat Black"/>
              </a:defRPr>
            </a:lvl9pPr>
          </a:lstStyle>
          <a:p>
            <a:pPr>
              <a:buNone/>
              <a:defRPr sz="3600" b="0">
                <a:solidFill>
                  <a:srgbClr val="213983"/>
                </a:solidFill>
                <a:latin typeface="Montserrat Black"/>
                <a:ea typeface="Montserrat Black"/>
                <a:cs typeface="Montserrat Black"/>
              </a:defRPr>
            </a:pPr>
            <a:r>
              <a:rPr lang="en-GB" sz="3600" b="0" dirty="0">
                <a:solidFill>
                  <a:srgbClr val="213983"/>
                </a:solidFill>
                <a:latin typeface="Montserrat Black"/>
                <a:ea typeface="Montserrat Black"/>
                <a:cs typeface="Montserrat Black"/>
              </a:rPr>
              <a:t>Who are STORM?</a:t>
            </a:r>
            <a:endParaRPr sz="3600" b="0" dirty="0">
              <a:solidFill>
                <a:srgbClr val="213983"/>
              </a:solidFill>
              <a:latin typeface="Montserrat Black"/>
              <a:ea typeface="Montserrat Black"/>
              <a:cs typeface="Montserrat Black"/>
            </a:endParaRPr>
          </a:p>
        </p:txBody>
      </p:sp>
      <p:sp>
        <p:nvSpPr>
          <p:cNvPr id="6" name="TextBox 5">
            <a:extLst>
              <a:ext uri="{FF2B5EF4-FFF2-40B4-BE49-F238E27FC236}">
                <a16:creationId xmlns:a16="http://schemas.microsoft.com/office/drawing/2014/main" id="{BF97BAA9-34B2-5644-F3C7-89E6BF6D188F}"/>
              </a:ext>
            </a:extLst>
          </p:cNvPr>
          <p:cNvSpPr txBox="1"/>
          <p:nvPr/>
        </p:nvSpPr>
        <p:spPr>
          <a:xfrm>
            <a:off x="1272595" y="1313256"/>
            <a:ext cx="10021938" cy="3897477"/>
          </a:xfrm>
          <a:prstGeom prst="rect">
            <a:avLst/>
          </a:prstGeom>
          <a:noFill/>
        </p:spPr>
        <p:txBody>
          <a:bodyPr wrap="square" rtlCol="0">
            <a:spAutoFit/>
          </a:bodyPr>
          <a:lstStyle/>
          <a:p>
            <a:pPr>
              <a:lnSpc>
                <a:spcPct val="150000"/>
              </a:lnSpc>
            </a:pPr>
            <a:r>
              <a:rPr lang="en-US" sz="2800" b="0" dirty="0">
                <a:solidFill>
                  <a:srgbClr val="213983"/>
                </a:solidFill>
                <a:latin typeface="Montserrat Black"/>
              </a:rPr>
              <a:t>Investigating Cybercrime Incidents since 1989</a:t>
            </a:r>
          </a:p>
          <a:p>
            <a:pPr>
              <a:lnSpc>
                <a:spcPct val="150000"/>
              </a:lnSpc>
            </a:pPr>
            <a:r>
              <a:rPr lang="en-US" sz="2800" b="0" dirty="0">
                <a:solidFill>
                  <a:srgbClr val="213983"/>
                </a:solidFill>
                <a:latin typeface="Montserrat Black"/>
              </a:rPr>
              <a:t>Investigations set UK case law in computer crime</a:t>
            </a:r>
          </a:p>
          <a:p>
            <a:pPr>
              <a:lnSpc>
                <a:spcPct val="150000"/>
              </a:lnSpc>
            </a:pPr>
            <a:r>
              <a:rPr lang="en-US" sz="2800" b="0" dirty="0">
                <a:solidFill>
                  <a:srgbClr val="213983"/>
                </a:solidFill>
                <a:latin typeface="Montserrat Black"/>
              </a:rPr>
              <a:t>Founded first UK digital forensics company 1996</a:t>
            </a:r>
          </a:p>
          <a:p>
            <a:pPr>
              <a:lnSpc>
                <a:spcPct val="150000"/>
              </a:lnSpc>
            </a:pPr>
            <a:r>
              <a:rPr lang="en-US" sz="2800" b="0" dirty="0">
                <a:solidFill>
                  <a:srgbClr val="213983"/>
                </a:solidFill>
                <a:latin typeface="Montserrat Black"/>
              </a:rPr>
              <a:t>Worked on first cyber claims in UK – 2012 &gt;1000</a:t>
            </a:r>
          </a:p>
          <a:p>
            <a:pPr>
              <a:lnSpc>
                <a:spcPct val="150000"/>
              </a:lnSpc>
            </a:pPr>
            <a:r>
              <a:rPr lang="en-US" sz="2800" b="0" dirty="0">
                <a:solidFill>
                  <a:srgbClr val="213983"/>
                </a:solidFill>
                <a:latin typeface="Montserrat Black"/>
              </a:rPr>
              <a:t>NCSC ASP for Incident Response and Exercising</a:t>
            </a:r>
          </a:p>
          <a:p>
            <a:pPr>
              <a:lnSpc>
                <a:spcPct val="150000"/>
              </a:lnSpc>
            </a:pPr>
            <a:r>
              <a:rPr lang="en-US" sz="2800" b="0" dirty="0">
                <a:solidFill>
                  <a:srgbClr val="213983"/>
                </a:solidFill>
                <a:latin typeface="Montserrat Black"/>
              </a:rPr>
              <a:t>Executive Briefing</a:t>
            </a:r>
          </a:p>
        </p:txBody>
      </p:sp>
    </p:spTree>
    <p:extLst>
      <p:ext uri="{BB962C8B-B14F-4D97-AF65-F5344CB8AC3E}">
        <p14:creationId xmlns:p14="http://schemas.microsoft.com/office/powerpoint/2010/main" val="7885098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cenario-clock">
            <a:extLst>
              <a:ext uri="{FF2B5EF4-FFF2-40B4-BE49-F238E27FC236}">
                <a16:creationId xmlns:a16="http://schemas.microsoft.com/office/drawing/2014/main" id="{12389592-76A2-4764-8E81-467BEF1FC44F}"/>
              </a:ext>
            </a:extLst>
          </p:cNvPr>
          <p:cNvSpPr>
            <a:spLocks noGrp="1"/>
          </p:cNvSpPr>
          <p:nvPr/>
        </p:nvSpPr>
        <p:spPr>
          <a:xfrm>
            <a:off x="762000" y="1318461"/>
            <a:ext cx="10534650" cy="1095375"/>
          </a:xfrm>
          <a:prstGeom prst="rect">
            <a:avLst/>
          </a:prstGeom>
          <a:noFill/>
          <a:ln w="0">
            <a:noFill/>
            <a:prstDash val="solid"/>
          </a:ln>
        </p:spPr>
        <p:txBody>
          <a:bodyPr wrap="square" lIns="0" tIns="0" rIns="0" bIns="0" anchor="t">
            <a:noAutofit/>
          </a:bodyPr>
          <a:lstStyle>
            <a:defPPr>
              <a:defRPr sz="6900" b="1">
                <a:solidFill>
                  <a:srgbClr val="129DD8"/>
                </a:solidFill>
                <a:latin typeface="Montserrat SemiBold"/>
                <a:ea typeface="Montserrat SemiBold"/>
                <a:cs typeface="Montserrat SemiBold"/>
              </a:defRPr>
            </a:defPPr>
            <a:lvl1pPr>
              <a:buNone/>
              <a:defRPr sz="6900" b="1">
                <a:solidFill>
                  <a:srgbClr val="129DD8"/>
                </a:solidFill>
                <a:latin typeface="Montserrat SemiBold"/>
                <a:ea typeface="Montserrat SemiBold"/>
                <a:cs typeface="Montserrat SemiBold"/>
              </a:defRPr>
            </a:lvl1pPr>
            <a:lvl2pPr>
              <a:buNone/>
              <a:defRPr sz="6900" b="1">
                <a:solidFill>
                  <a:srgbClr val="129DD8"/>
                </a:solidFill>
                <a:latin typeface="Montserrat SemiBold"/>
                <a:ea typeface="Montserrat SemiBold"/>
                <a:cs typeface="Montserrat SemiBold"/>
              </a:defRPr>
            </a:lvl2pPr>
            <a:lvl3pPr>
              <a:buNone/>
              <a:defRPr sz="6900" b="1">
                <a:solidFill>
                  <a:srgbClr val="129DD8"/>
                </a:solidFill>
                <a:latin typeface="Montserrat SemiBold"/>
                <a:ea typeface="Montserrat SemiBold"/>
                <a:cs typeface="Montserrat SemiBold"/>
              </a:defRPr>
            </a:lvl3pPr>
            <a:lvl4pPr>
              <a:buNone/>
              <a:defRPr sz="6900" b="1">
                <a:solidFill>
                  <a:srgbClr val="129DD8"/>
                </a:solidFill>
                <a:latin typeface="Montserrat SemiBold"/>
                <a:ea typeface="Montserrat SemiBold"/>
                <a:cs typeface="Montserrat SemiBold"/>
              </a:defRPr>
            </a:lvl4pPr>
            <a:lvl5pPr>
              <a:buNone/>
              <a:defRPr sz="6900" b="1">
                <a:solidFill>
                  <a:srgbClr val="129DD8"/>
                </a:solidFill>
                <a:latin typeface="Montserrat SemiBold"/>
                <a:ea typeface="Montserrat SemiBold"/>
                <a:cs typeface="Montserrat SemiBold"/>
              </a:defRPr>
            </a:lvl5pPr>
            <a:lvl6pPr>
              <a:buNone/>
              <a:defRPr sz="6900" b="1">
                <a:solidFill>
                  <a:srgbClr val="129DD8"/>
                </a:solidFill>
                <a:latin typeface="Montserrat SemiBold"/>
                <a:ea typeface="Montserrat SemiBold"/>
                <a:cs typeface="Montserrat SemiBold"/>
              </a:defRPr>
            </a:lvl6pPr>
            <a:lvl7pPr>
              <a:buNone/>
              <a:defRPr sz="6900" b="1">
                <a:solidFill>
                  <a:srgbClr val="129DD8"/>
                </a:solidFill>
                <a:latin typeface="Montserrat SemiBold"/>
                <a:ea typeface="Montserrat SemiBold"/>
                <a:cs typeface="Montserrat SemiBold"/>
              </a:defRPr>
            </a:lvl7pPr>
            <a:lvl8pPr>
              <a:buNone/>
              <a:defRPr sz="6900" b="1">
                <a:solidFill>
                  <a:srgbClr val="129DD8"/>
                </a:solidFill>
                <a:latin typeface="Montserrat SemiBold"/>
                <a:ea typeface="Montserrat SemiBold"/>
                <a:cs typeface="Montserrat SemiBold"/>
              </a:defRPr>
            </a:lvl8pPr>
            <a:lvl9pPr>
              <a:buNone/>
              <a:defRPr sz="6900" b="1">
                <a:solidFill>
                  <a:srgbClr val="129DD8"/>
                </a:solidFill>
                <a:latin typeface="Montserrat SemiBold"/>
                <a:ea typeface="Montserrat SemiBold"/>
                <a:cs typeface="Montserrat SemiBold"/>
              </a:defRPr>
            </a:lvl9pPr>
          </a:lstStyle>
          <a:p>
            <a:pPr>
              <a:buNone/>
              <a:defRPr sz="6900" b="1">
                <a:solidFill>
                  <a:srgbClr val="129DD8"/>
                </a:solidFill>
                <a:latin typeface="Montserrat SemiBold"/>
                <a:ea typeface="Montserrat SemiBold"/>
                <a:cs typeface="Montserrat SemiBold"/>
              </a:defRPr>
            </a:pPr>
            <a:r>
              <a:rPr lang="en-GB" sz="6900" b="1" dirty="0">
                <a:solidFill>
                  <a:srgbClr val="129DD8"/>
                </a:solidFill>
                <a:latin typeface="Montserrat SemiBold"/>
                <a:ea typeface="Montserrat SemiBold"/>
                <a:cs typeface="Montserrat SemiBold"/>
              </a:rPr>
              <a:t>Before</a:t>
            </a:r>
            <a:endParaRPr sz="6900" b="1" dirty="0">
              <a:solidFill>
                <a:srgbClr val="129DD8"/>
              </a:solidFill>
              <a:latin typeface="Montserrat SemiBold"/>
              <a:ea typeface="Montserrat SemiBold"/>
              <a:cs typeface="Montserrat SemiBold"/>
            </a:endParaRPr>
          </a:p>
        </p:txBody>
      </p:sp>
      <p:sp>
        <p:nvSpPr>
          <p:cNvPr id="12" name="TextBox 1">
            <a:extLst>
              <a:ext uri="{FF2B5EF4-FFF2-40B4-BE49-F238E27FC236}">
                <a16:creationId xmlns:a16="http://schemas.microsoft.com/office/drawing/2014/main" id="{00B714F9-D468-6BAD-BE23-31819716ED19}"/>
              </a:ext>
            </a:extLst>
          </p:cNvPr>
          <p:cNvSpPr>
            <a:spLocks noGrp="1"/>
          </p:cNvSpPr>
          <p:nvPr/>
        </p:nvSpPr>
        <p:spPr>
          <a:xfrm>
            <a:off x="800100" y="2566737"/>
            <a:ext cx="10534650" cy="2729163"/>
          </a:xfrm>
          <a:prstGeom prst="rect">
            <a:avLst/>
          </a:prstGeom>
          <a:noFill/>
        </p:spPr>
        <p:txBody>
          <a:bodyPr wrap="square" lIns="0" tIns="0" rIns="0" bIns="0" anchor="t">
            <a:noAutofit/>
          </a:bodyPr>
          <a:lstStyle>
            <a:defPPr>
              <a:defRPr sz="4000">
                <a:solidFill>
                  <a:srgbClr val="FBFBFD"/>
                </a:solidFill>
                <a:latin typeface="Montserrat Black"/>
                <a:ea typeface="Montserrat Black"/>
                <a:cs typeface="Montserrat Black"/>
              </a:defRPr>
            </a:defPPr>
            <a:lvl1pPr>
              <a:buNone/>
              <a:defRPr sz="4000">
                <a:solidFill>
                  <a:srgbClr val="FBFBFD"/>
                </a:solidFill>
                <a:latin typeface="Montserrat Black"/>
                <a:ea typeface="Montserrat Black"/>
                <a:cs typeface="Montserrat Black"/>
              </a:defRPr>
            </a:lvl1pPr>
            <a:lvl2pPr>
              <a:buNone/>
              <a:defRPr sz="4000">
                <a:solidFill>
                  <a:srgbClr val="FBFBFD"/>
                </a:solidFill>
                <a:latin typeface="Montserrat Black"/>
                <a:ea typeface="Montserrat Black"/>
                <a:cs typeface="Montserrat Black"/>
              </a:defRPr>
            </a:lvl2pPr>
            <a:lvl3pPr>
              <a:buNone/>
              <a:defRPr sz="4000">
                <a:solidFill>
                  <a:srgbClr val="FBFBFD"/>
                </a:solidFill>
                <a:latin typeface="Montserrat Black"/>
                <a:ea typeface="Montserrat Black"/>
                <a:cs typeface="Montserrat Black"/>
              </a:defRPr>
            </a:lvl3pPr>
            <a:lvl4pPr>
              <a:buNone/>
              <a:defRPr sz="4000">
                <a:solidFill>
                  <a:srgbClr val="FBFBFD"/>
                </a:solidFill>
                <a:latin typeface="Montserrat Black"/>
                <a:ea typeface="Montserrat Black"/>
                <a:cs typeface="Montserrat Black"/>
              </a:defRPr>
            </a:lvl4pPr>
            <a:lvl5pPr>
              <a:buNone/>
              <a:defRPr sz="4000">
                <a:solidFill>
                  <a:srgbClr val="FBFBFD"/>
                </a:solidFill>
                <a:latin typeface="Montserrat Black"/>
                <a:ea typeface="Montserrat Black"/>
                <a:cs typeface="Montserrat Black"/>
              </a:defRPr>
            </a:lvl5pPr>
            <a:lvl6pPr>
              <a:buNone/>
              <a:defRPr sz="4000">
                <a:solidFill>
                  <a:srgbClr val="FBFBFD"/>
                </a:solidFill>
                <a:latin typeface="Montserrat Black"/>
                <a:ea typeface="Montserrat Black"/>
                <a:cs typeface="Montserrat Black"/>
              </a:defRPr>
            </a:lvl6pPr>
            <a:lvl7pPr>
              <a:buNone/>
              <a:defRPr sz="4000">
                <a:solidFill>
                  <a:srgbClr val="FBFBFD"/>
                </a:solidFill>
                <a:latin typeface="Montserrat Black"/>
                <a:ea typeface="Montserrat Black"/>
                <a:cs typeface="Montserrat Black"/>
              </a:defRPr>
            </a:lvl7pPr>
            <a:lvl8pPr>
              <a:buNone/>
              <a:defRPr sz="4000">
                <a:solidFill>
                  <a:srgbClr val="FBFBFD"/>
                </a:solidFill>
                <a:latin typeface="Montserrat Black"/>
                <a:ea typeface="Montserrat Black"/>
                <a:cs typeface="Montserrat Black"/>
              </a:defRPr>
            </a:lvl8pPr>
            <a:lvl9pPr>
              <a:buNone/>
              <a:defRPr sz="4000">
                <a:solidFill>
                  <a:srgbClr val="FBFBFD"/>
                </a:solidFill>
                <a:latin typeface="Montserrat Black"/>
                <a:ea typeface="Montserrat Black"/>
                <a:cs typeface="Montserrat Black"/>
              </a:defRPr>
            </a:lvl9pPr>
          </a:lstStyle>
          <a:p>
            <a:pPr>
              <a:buNone/>
              <a:defRPr sz="4000">
                <a:solidFill>
                  <a:srgbClr val="FBFBFD"/>
                </a:solidFill>
                <a:latin typeface="Montserrat Black"/>
                <a:ea typeface="Montserrat Black"/>
                <a:cs typeface="Montserrat Black"/>
              </a:defRPr>
            </a:pPr>
            <a:r>
              <a:rPr lang="en-GB" sz="4000" b="0" dirty="0">
                <a:latin typeface="Montserrat Black"/>
                <a:ea typeface="Montserrat Black"/>
                <a:cs typeface="Montserrat Black"/>
              </a:rPr>
              <a:t>Cybercrime Targets Lack (and Need):</a:t>
            </a:r>
          </a:p>
          <a:p>
            <a:pPr marL="571500" indent="-571500">
              <a:buFont typeface="Arial" panose="020B0604020202020204" pitchFamily="34" charset="0"/>
              <a:buChar char="•"/>
              <a:defRPr sz="4000">
                <a:solidFill>
                  <a:srgbClr val="FBFBFD"/>
                </a:solidFill>
                <a:latin typeface="Montserrat Black"/>
                <a:ea typeface="Montserrat Black"/>
                <a:cs typeface="Montserrat Black"/>
              </a:defRPr>
            </a:pPr>
            <a:r>
              <a:rPr lang="en-GB" sz="4000" b="0" dirty="0">
                <a:solidFill>
                  <a:srgbClr val="FBFBFD"/>
                </a:solidFill>
                <a:latin typeface="Montserrat Black"/>
                <a:ea typeface="Montserrat Black"/>
                <a:cs typeface="Montserrat Black"/>
              </a:rPr>
              <a:t>Strategy</a:t>
            </a:r>
          </a:p>
          <a:p>
            <a:pPr marL="571500" indent="-571500">
              <a:buFont typeface="Arial" panose="020B0604020202020204" pitchFamily="34" charset="0"/>
              <a:buChar char="•"/>
              <a:defRPr sz="4000">
                <a:solidFill>
                  <a:srgbClr val="FBFBFD"/>
                </a:solidFill>
                <a:latin typeface="Montserrat Black"/>
                <a:ea typeface="Montserrat Black"/>
                <a:cs typeface="Montserrat Black"/>
              </a:defRPr>
            </a:pPr>
            <a:r>
              <a:rPr lang="en-GB" b="0" dirty="0"/>
              <a:t>Idea of Exposure</a:t>
            </a:r>
          </a:p>
          <a:p>
            <a:pPr marL="571500" indent="-571500">
              <a:buFont typeface="Arial" panose="020B0604020202020204" pitchFamily="34" charset="0"/>
              <a:buChar char="•"/>
              <a:defRPr sz="4000">
                <a:solidFill>
                  <a:srgbClr val="FBFBFD"/>
                </a:solidFill>
                <a:latin typeface="Montserrat Black"/>
                <a:ea typeface="Montserrat Black"/>
                <a:cs typeface="Montserrat Black"/>
              </a:defRPr>
            </a:pPr>
            <a:r>
              <a:rPr lang="en-GB" b="0" dirty="0"/>
              <a:t>Plans</a:t>
            </a:r>
          </a:p>
          <a:p>
            <a:pPr>
              <a:buNone/>
              <a:defRPr sz="4000">
                <a:solidFill>
                  <a:srgbClr val="FBFBFD"/>
                </a:solidFill>
                <a:latin typeface="Montserrat Black"/>
                <a:ea typeface="Montserrat Black"/>
                <a:cs typeface="Montserrat Black"/>
              </a:defRPr>
            </a:pPr>
            <a:endParaRPr lang="en-GB" sz="4000" b="0" dirty="0">
              <a:solidFill>
                <a:srgbClr val="FBFBFD"/>
              </a:solidFill>
              <a:latin typeface="Montserrat Black"/>
              <a:ea typeface="Montserrat Black"/>
              <a:cs typeface="Montserrat Black"/>
            </a:endParaRPr>
          </a:p>
          <a:p>
            <a:pPr>
              <a:buNone/>
              <a:defRPr sz="4000">
                <a:solidFill>
                  <a:srgbClr val="FBFBFD"/>
                </a:solidFill>
                <a:latin typeface="Montserrat Black"/>
                <a:ea typeface="Montserrat Black"/>
                <a:cs typeface="Montserrat Black"/>
              </a:defRPr>
            </a:pPr>
            <a:endParaRPr sz="4000" b="0" dirty="0">
              <a:solidFill>
                <a:srgbClr val="129DD8"/>
              </a:solidFill>
              <a:latin typeface="Montserrat Black"/>
              <a:ea typeface="Montserrat Black"/>
              <a:cs typeface="Montserrat Black"/>
            </a:endParaRPr>
          </a:p>
        </p:txBody>
      </p:sp>
      <p:sp>
        <p:nvSpPr>
          <p:cNvPr id="13" name="Straight Connector 12">
            <a:extLst>
              <a:ext uri="{FF2B5EF4-FFF2-40B4-BE49-F238E27FC236}">
                <a16:creationId xmlns:a16="http://schemas.microsoft.com/office/drawing/2014/main" id="{95C75447-7CC5-4347-C175-57A0268748F5}"/>
              </a:ext>
            </a:extLst>
          </p:cNvPr>
          <p:cNvSpPr>
            <a:spLocks noGrp="1"/>
          </p:cNvSpPr>
          <p:nvPr/>
        </p:nvSpPr>
        <p:spPr>
          <a:xfrm>
            <a:off x="731838" y="1204957"/>
            <a:ext cx="723900" cy="0"/>
          </a:xfrm>
          <a:prstGeom prst="line">
            <a:avLst/>
          </a:prstGeom>
          <a:noFill/>
          <a:ln w="38100">
            <a:solidFill>
              <a:srgbClr val="00B0F0"/>
            </a:solidFill>
            <a:prstDash val="solid"/>
            <a:headEnd type="none" w="med" len="med"/>
            <a:tailEnd type="none" w="med" len="med"/>
          </a:ln>
        </p:spPr>
        <p:txBody>
          <a:bodyPr/>
          <a:lstStyle/>
          <a:p>
            <a:endParaRPr/>
          </a:p>
        </p:txBody>
      </p:sp>
    </p:spTree>
    <p:extLst>
      <p:ext uri="{BB962C8B-B14F-4D97-AF65-F5344CB8AC3E}">
        <p14:creationId xmlns:p14="http://schemas.microsoft.com/office/powerpoint/2010/main" val="22748378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5474116" y="4131248"/>
            <a:ext cx="5603485" cy="188385"/>
          </a:xfrm>
          <a:prstGeom prst="rect">
            <a:avLst/>
          </a:prstGeom>
        </p:spPr>
        <p:txBody>
          <a:bodyPr vert="horz" wrap="square" lIns="0" tIns="0" rIns="0" bIns="0" rtlCol="0">
            <a:spAutoFit/>
          </a:bodyPr>
          <a:lstStyle/>
          <a:p>
            <a:pPr marL="11517" defTabSz="829178" rtl="0">
              <a:lnSpc>
                <a:spcPts val="1632"/>
              </a:lnSpc>
              <a:spcBef>
                <a:spcPts val="0"/>
              </a:spcBef>
              <a:spcAft>
                <a:spcPts val="907"/>
              </a:spcAft>
            </a:pPr>
            <a:r>
              <a:rPr lang="en-GB" sz="1088" b="0" spc="-10" dirty="0">
                <a:solidFill>
                  <a:srgbClr val="203983"/>
                </a:solidFill>
                <a:latin typeface="Montserrat"/>
                <a:ea typeface="+mn-ea"/>
                <a:cs typeface="Montserrat"/>
              </a:rPr>
              <a:t>Factor in the capabilities delivered 3rd parties.</a:t>
            </a:r>
          </a:p>
        </p:txBody>
      </p:sp>
      <p:sp>
        <p:nvSpPr>
          <p:cNvPr id="13" name="object 13"/>
          <p:cNvSpPr/>
          <p:nvPr/>
        </p:nvSpPr>
        <p:spPr>
          <a:xfrm>
            <a:off x="4852231" y="1882232"/>
            <a:ext cx="66334" cy="2709521"/>
          </a:xfrm>
          <a:custGeom>
            <a:avLst/>
            <a:gdLst/>
            <a:ahLst/>
            <a:cxnLst/>
            <a:rect l="l" t="t" r="r" b="b"/>
            <a:pathLst>
              <a:path h="1224914">
                <a:moveTo>
                  <a:pt x="0" y="0"/>
                </a:moveTo>
                <a:lnTo>
                  <a:pt x="0" y="1224483"/>
                </a:lnTo>
              </a:path>
            </a:pathLst>
          </a:custGeom>
          <a:ln w="12700">
            <a:solidFill>
              <a:srgbClr val="203983"/>
            </a:solidFill>
          </a:ln>
        </p:spPr>
        <p:txBody>
          <a:bodyPr wrap="square" lIns="0" tIns="0" rIns="0" bIns="0" rtlCol="0"/>
          <a:lstStyle/>
          <a:p>
            <a:pPr defTabSz="829178" rtl="0">
              <a:spcBef>
                <a:spcPts val="0"/>
              </a:spcBef>
              <a:spcAft>
                <a:spcPts val="0"/>
              </a:spcAft>
            </a:pPr>
            <a:endParaRPr sz="1632" b="0">
              <a:solidFill>
                <a:srgbClr val="1D1D21"/>
              </a:solidFill>
              <a:latin typeface="Calibri"/>
              <a:ea typeface="+mn-ea"/>
              <a:cs typeface="+mn-cs"/>
            </a:endParaRPr>
          </a:p>
        </p:txBody>
      </p:sp>
      <p:sp>
        <p:nvSpPr>
          <p:cNvPr id="14" name="object 14"/>
          <p:cNvSpPr txBox="1">
            <a:spLocks noGrp="1"/>
          </p:cNvSpPr>
          <p:nvPr>
            <p:ph type="title"/>
          </p:nvPr>
        </p:nvSpPr>
        <p:spPr>
          <a:xfrm>
            <a:off x="1120928" y="1770642"/>
            <a:ext cx="3109421" cy="1306383"/>
          </a:xfrm>
          <a:prstGeom prst="rect">
            <a:avLst/>
          </a:prstGeom>
        </p:spPr>
        <p:txBody>
          <a:bodyPr vert="horz" wrap="square" lIns="0" tIns="0" rIns="0" bIns="0" rtlCol="0">
            <a:spAutoFit/>
          </a:bodyPr>
          <a:lstStyle/>
          <a:p>
            <a:pPr marL="11517" marR="4607" indent="427835" algn="r">
              <a:lnSpc>
                <a:spcPct val="105600"/>
              </a:lnSpc>
            </a:pPr>
            <a:r>
              <a:rPr lang="en-GB" sz="2720" b="0" dirty="0">
                <a:solidFill>
                  <a:srgbClr val="203983"/>
                </a:solidFill>
              </a:rPr>
              <a:t>The way businesses work</a:t>
            </a:r>
            <a:endParaRPr sz="2720" b="0" dirty="0"/>
          </a:p>
        </p:txBody>
      </p:sp>
      <p:pic>
        <p:nvPicPr>
          <p:cNvPr id="24" name="Picture 23">
            <a:extLst>
              <a:ext uri="{FF2B5EF4-FFF2-40B4-BE49-F238E27FC236}">
                <a16:creationId xmlns:a16="http://schemas.microsoft.com/office/drawing/2014/main" id="{D03D9E69-F8B6-46F6-B249-2B248F198E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99307" y="6348681"/>
            <a:ext cx="1192196" cy="101715"/>
          </a:xfrm>
          <a:prstGeom prst="rect">
            <a:avLst/>
          </a:prstGeom>
        </p:spPr>
      </p:pic>
      <p:sp>
        <p:nvSpPr>
          <p:cNvPr id="25" name="bg object 22">
            <a:extLst>
              <a:ext uri="{FF2B5EF4-FFF2-40B4-BE49-F238E27FC236}">
                <a16:creationId xmlns:a16="http://schemas.microsoft.com/office/drawing/2014/main" id="{C6410B6A-2287-4191-ACC8-319D6A31EFF7}"/>
              </a:ext>
            </a:extLst>
          </p:cNvPr>
          <p:cNvSpPr/>
          <p:nvPr/>
        </p:nvSpPr>
        <p:spPr>
          <a:xfrm>
            <a:off x="1120927" y="6262055"/>
            <a:ext cx="9956675" cy="0"/>
          </a:xfrm>
          <a:custGeom>
            <a:avLst/>
            <a:gdLst/>
            <a:ahLst/>
            <a:cxnLst/>
            <a:rect l="l" t="t" r="r" b="b"/>
            <a:pathLst>
              <a:path w="9396095">
                <a:moveTo>
                  <a:pt x="9396006" y="0"/>
                </a:moveTo>
                <a:lnTo>
                  <a:pt x="0" y="0"/>
                </a:lnTo>
              </a:path>
            </a:pathLst>
          </a:custGeom>
          <a:ln w="12700">
            <a:solidFill>
              <a:srgbClr val="203983"/>
            </a:solidFill>
          </a:ln>
        </p:spPr>
        <p:txBody>
          <a:bodyPr wrap="square" lIns="0" tIns="0" rIns="0" bIns="0" rtlCol="0"/>
          <a:lstStyle/>
          <a:p>
            <a:pPr defTabSz="829178" rtl="0">
              <a:spcBef>
                <a:spcPts val="0"/>
              </a:spcBef>
              <a:spcAft>
                <a:spcPts val="0"/>
              </a:spcAft>
            </a:pPr>
            <a:endParaRPr sz="1632" b="0">
              <a:solidFill>
                <a:srgbClr val="1D1D21"/>
              </a:solidFill>
              <a:latin typeface="Calibri"/>
              <a:ea typeface="+mn-ea"/>
              <a:cs typeface="+mn-cs"/>
            </a:endParaRPr>
          </a:p>
        </p:txBody>
      </p:sp>
      <p:sp>
        <p:nvSpPr>
          <p:cNvPr id="12" name="Footer Placeholder 6">
            <a:extLst>
              <a:ext uri="{FF2B5EF4-FFF2-40B4-BE49-F238E27FC236}">
                <a16:creationId xmlns:a16="http://schemas.microsoft.com/office/drawing/2014/main" id="{8DE53FBC-583C-4EBA-8F5D-DB57AFDE7804}"/>
              </a:ext>
            </a:extLst>
          </p:cNvPr>
          <p:cNvSpPr>
            <a:spLocks noGrp="1"/>
          </p:cNvSpPr>
          <p:nvPr>
            <p:ph type="ftr" sz="quarter" idx="5"/>
          </p:nvPr>
        </p:nvSpPr>
        <p:spPr>
          <a:xfrm>
            <a:off x="1126342" y="6329748"/>
            <a:ext cx="1929335" cy="97719"/>
          </a:xfrm>
        </p:spPr>
        <p:txBody>
          <a:bodyPr/>
          <a:lstStyle/>
          <a:p>
            <a:pPr marL="11517" defTabSz="829178" rtl="0">
              <a:spcBef>
                <a:spcPts val="68"/>
              </a:spcBef>
              <a:spcAft>
                <a:spcPts val="0"/>
              </a:spcAft>
            </a:pPr>
            <a:r>
              <a:rPr lang="en-GB" spc="-5">
                <a:solidFill>
                  <a:srgbClr val="213983"/>
                </a:solidFill>
                <a:ea typeface="+mn-ea"/>
              </a:rPr>
              <a:t>CyberSeven Overview</a:t>
            </a:r>
            <a:endParaRPr lang="en-GB" spc="-5" dirty="0">
              <a:solidFill>
                <a:srgbClr val="213983"/>
              </a:solidFill>
              <a:ea typeface="+mn-ea"/>
            </a:endParaRPr>
          </a:p>
        </p:txBody>
      </p:sp>
      <p:sp>
        <p:nvSpPr>
          <p:cNvPr id="8" name="object 15">
            <a:extLst>
              <a:ext uri="{FF2B5EF4-FFF2-40B4-BE49-F238E27FC236}">
                <a16:creationId xmlns:a16="http://schemas.microsoft.com/office/drawing/2014/main" id="{E887869A-AD0F-4E84-BC67-2E8A822099BF}"/>
              </a:ext>
            </a:extLst>
          </p:cNvPr>
          <p:cNvSpPr txBox="1">
            <a:spLocks noGrp="1"/>
          </p:cNvSpPr>
          <p:nvPr>
            <p:ph type="sldNum" sz="quarter" idx="7"/>
          </p:nvPr>
        </p:nvSpPr>
        <p:spPr>
          <a:xfrm>
            <a:off x="10916821" y="6329748"/>
            <a:ext cx="152016" cy="106440"/>
          </a:xfrm>
          <a:prstGeom prst="rect">
            <a:avLst/>
          </a:prstGeom>
        </p:spPr>
        <p:txBody>
          <a:bodyPr vert="horz" wrap="square" lIns="0" tIns="8637" rIns="0" bIns="0" rtlCol="0">
            <a:spAutoFit/>
          </a:bodyPr>
          <a:lstStyle/>
          <a:p>
            <a:pPr marL="40308" algn="r" defTabSz="829178" rtl="0">
              <a:spcBef>
                <a:spcPts val="68"/>
              </a:spcBef>
              <a:spcAft>
                <a:spcPts val="0"/>
              </a:spcAft>
            </a:pPr>
            <a:fld id="{81D60167-4931-47E6-BA6A-407CBD079E47}" type="slidenum">
              <a:rPr dirty="0">
                <a:solidFill>
                  <a:srgbClr val="203983"/>
                </a:solidFill>
                <a:ea typeface="+mn-ea"/>
              </a:rPr>
              <a:pPr marL="40308" algn="r" defTabSz="829178" rtl="0">
                <a:spcBef>
                  <a:spcPts val="68"/>
                </a:spcBef>
                <a:spcAft>
                  <a:spcPts val="0"/>
                </a:spcAft>
              </a:pPr>
              <a:t>3</a:t>
            </a:fld>
            <a:endParaRPr dirty="0">
              <a:solidFill>
                <a:srgbClr val="203983"/>
              </a:solidFill>
              <a:ea typeface="+mn-ea"/>
            </a:endParaRPr>
          </a:p>
        </p:txBody>
      </p:sp>
      <p:pic>
        <p:nvPicPr>
          <p:cNvPr id="3" name="Picture 2">
            <a:extLst>
              <a:ext uri="{FF2B5EF4-FFF2-40B4-BE49-F238E27FC236}">
                <a16:creationId xmlns:a16="http://schemas.microsoft.com/office/drawing/2014/main" id="{27DD661B-FC8C-483A-BCD0-5D116BA4782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5018" y="1770643"/>
            <a:ext cx="5600060" cy="2061823"/>
          </a:xfrm>
          <a:prstGeom prst="rect">
            <a:avLst/>
          </a:prstGeom>
        </p:spPr>
      </p:pic>
    </p:spTree>
    <p:extLst>
      <p:ext uri="{BB962C8B-B14F-4D97-AF65-F5344CB8AC3E}">
        <p14:creationId xmlns:p14="http://schemas.microsoft.com/office/powerpoint/2010/main" val="514197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0-#ppt_w/2"/>
                                          </p:val>
                                        </p:tav>
                                        <p:tav tm="100000">
                                          <p:val>
                                            <p:strVal val="#ppt_x"/>
                                          </p:val>
                                        </p:tav>
                                      </p:tavLst>
                                    </p:anim>
                                    <p:anim calcmode="lin" valueType="num">
                                      <p:cBhvr additive="base">
                                        <p:cTn id="8" dur="10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1" decel="5000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000" fill="hold"/>
                                        <p:tgtEl>
                                          <p:spTgt spid="13"/>
                                        </p:tgtEl>
                                        <p:attrNameLst>
                                          <p:attrName>ppt_x</p:attrName>
                                        </p:attrNameLst>
                                      </p:cBhvr>
                                      <p:tavLst>
                                        <p:tav tm="0">
                                          <p:val>
                                            <p:strVal val="#ppt_x"/>
                                          </p:val>
                                        </p:tav>
                                        <p:tav tm="100000">
                                          <p:val>
                                            <p:strVal val="#ppt_x"/>
                                          </p:val>
                                        </p:tav>
                                      </p:tavLst>
                                    </p:anim>
                                    <p:anim calcmode="lin" valueType="num">
                                      <p:cBhvr additive="base">
                                        <p:cTn id="12" dur="10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2" decel="5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000" fill="hold"/>
                                        <p:tgtEl>
                                          <p:spTgt spid="9"/>
                                        </p:tgtEl>
                                        <p:attrNameLst>
                                          <p:attrName>ppt_x</p:attrName>
                                        </p:attrNameLst>
                                      </p:cBhvr>
                                      <p:tavLst>
                                        <p:tav tm="0">
                                          <p:val>
                                            <p:strVal val="1+#ppt_w/2"/>
                                          </p:val>
                                        </p:tav>
                                        <p:tav tm="100000">
                                          <p:val>
                                            <p:strVal val="#ppt_x"/>
                                          </p:val>
                                        </p:tav>
                                      </p:tavLst>
                                    </p:anim>
                                    <p:anim calcmode="lin" valueType="num">
                                      <p:cBhvr additive="base">
                                        <p:cTn id="16" dur="10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decel="5000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1000" fill="hold"/>
                                        <p:tgtEl>
                                          <p:spTgt spid="3"/>
                                        </p:tgtEl>
                                        <p:attrNameLst>
                                          <p:attrName>ppt_x</p:attrName>
                                        </p:attrNameLst>
                                      </p:cBhvr>
                                      <p:tavLst>
                                        <p:tav tm="0">
                                          <p:val>
                                            <p:strVal val="1+#ppt_w/2"/>
                                          </p:val>
                                        </p:tav>
                                        <p:tav tm="100000">
                                          <p:val>
                                            <p:strVal val="#ppt_x"/>
                                          </p:val>
                                        </p:tav>
                                      </p:tavLst>
                                    </p:anim>
                                    <p:anim calcmode="lin" valueType="num">
                                      <p:cBhvr additive="base">
                                        <p:cTn id="20"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animBg="1"/>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30000" r="-10000" b="-80000"/>
          </a:stretch>
        </a:blipFill>
        <a:effectLst/>
      </p:bgPr>
    </p:bg>
    <p:spTree>
      <p:nvGrpSpPr>
        <p:cNvPr id="1" name=""/>
        <p:cNvGrpSpPr/>
        <p:nvPr/>
      </p:nvGrpSpPr>
      <p:grpSpPr>
        <a:xfrm>
          <a:off x="0" y="0"/>
          <a:ext cx="0" cy="0"/>
          <a:chOff x="0" y="0"/>
          <a:chExt cx="0" cy="0"/>
        </a:xfrm>
      </p:grpSpPr>
      <p:sp>
        <p:nvSpPr>
          <p:cNvPr id="10" name="object 19">
            <a:extLst>
              <a:ext uri="{FF2B5EF4-FFF2-40B4-BE49-F238E27FC236}">
                <a16:creationId xmlns:a16="http://schemas.microsoft.com/office/drawing/2014/main" id="{897D4E35-462D-491B-8EAF-B3DAF32E1964}"/>
              </a:ext>
            </a:extLst>
          </p:cNvPr>
          <p:cNvSpPr/>
          <p:nvPr/>
        </p:nvSpPr>
        <p:spPr>
          <a:xfrm>
            <a:off x="1132435" y="6262054"/>
            <a:ext cx="9924030" cy="0"/>
          </a:xfrm>
          <a:custGeom>
            <a:avLst/>
            <a:gdLst/>
            <a:ahLst/>
            <a:cxnLst/>
            <a:rect l="l" t="t" r="r" b="b"/>
            <a:pathLst>
              <a:path w="9396095">
                <a:moveTo>
                  <a:pt x="9396006" y="0"/>
                </a:moveTo>
                <a:lnTo>
                  <a:pt x="0" y="0"/>
                </a:lnTo>
              </a:path>
            </a:pathLst>
          </a:custGeom>
          <a:ln w="12700">
            <a:solidFill>
              <a:schemeClr val="bg1"/>
            </a:solidFill>
          </a:ln>
        </p:spPr>
        <p:txBody>
          <a:bodyPr wrap="square" lIns="0" tIns="0" rIns="0" bIns="0" rtlCol="0"/>
          <a:lstStyle/>
          <a:p>
            <a:pPr defTabSz="829178" rtl="0">
              <a:spcBef>
                <a:spcPts val="0"/>
              </a:spcBef>
              <a:spcAft>
                <a:spcPts val="0"/>
              </a:spcAft>
            </a:pPr>
            <a:endParaRPr sz="1632" b="0">
              <a:solidFill>
                <a:srgbClr val="1D1D21"/>
              </a:solidFill>
              <a:latin typeface="Calibri"/>
              <a:ea typeface="+mn-ea"/>
              <a:cs typeface="+mn-cs"/>
            </a:endParaRPr>
          </a:p>
        </p:txBody>
      </p:sp>
      <p:pic>
        <p:nvPicPr>
          <p:cNvPr id="13" name="Picture 12">
            <a:extLst>
              <a:ext uri="{FF2B5EF4-FFF2-40B4-BE49-F238E27FC236}">
                <a16:creationId xmlns:a16="http://schemas.microsoft.com/office/drawing/2014/main" id="{58657533-1A1D-4928-B274-E7B5AC3B21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9303" y="6348679"/>
            <a:ext cx="1191537" cy="101660"/>
          </a:xfrm>
          <a:prstGeom prst="rect">
            <a:avLst/>
          </a:prstGeom>
        </p:spPr>
      </p:pic>
      <p:sp>
        <p:nvSpPr>
          <p:cNvPr id="12" name="Footer Placeholder 6">
            <a:extLst>
              <a:ext uri="{FF2B5EF4-FFF2-40B4-BE49-F238E27FC236}">
                <a16:creationId xmlns:a16="http://schemas.microsoft.com/office/drawing/2014/main" id="{C50C1456-BF47-4082-965D-1EBAC3B45E3F}"/>
              </a:ext>
            </a:extLst>
          </p:cNvPr>
          <p:cNvSpPr>
            <a:spLocks noGrp="1"/>
          </p:cNvSpPr>
          <p:nvPr>
            <p:ph type="ftr" sz="quarter" idx="5"/>
          </p:nvPr>
        </p:nvSpPr>
        <p:spPr>
          <a:xfrm>
            <a:off x="1126342" y="6329748"/>
            <a:ext cx="1929335" cy="97719"/>
          </a:xfrm>
        </p:spPr>
        <p:txBody>
          <a:bodyPr/>
          <a:lstStyle/>
          <a:p>
            <a:pPr marL="11517" defTabSz="829178" rtl="0">
              <a:spcBef>
                <a:spcPts val="68"/>
              </a:spcBef>
              <a:spcAft>
                <a:spcPts val="0"/>
              </a:spcAft>
            </a:pPr>
            <a:r>
              <a:rPr lang="en-GB" spc="-5">
                <a:solidFill>
                  <a:srgbClr val="FBFBFD"/>
                </a:solidFill>
                <a:ea typeface="+mn-ea"/>
              </a:rPr>
              <a:t>CyberSeven Overview</a:t>
            </a:r>
            <a:endParaRPr lang="en-GB" spc="-5" dirty="0">
              <a:solidFill>
                <a:srgbClr val="FBFBFD"/>
              </a:solidFill>
              <a:ea typeface="+mn-ea"/>
            </a:endParaRPr>
          </a:p>
        </p:txBody>
      </p:sp>
      <p:sp>
        <p:nvSpPr>
          <p:cNvPr id="16" name="object 15">
            <a:extLst>
              <a:ext uri="{FF2B5EF4-FFF2-40B4-BE49-F238E27FC236}">
                <a16:creationId xmlns:a16="http://schemas.microsoft.com/office/drawing/2014/main" id="{206B48BC-74D2-4F3A-A091-AA88A5E1B70F}"/>
              </a:ext>
            </a:extLst>
          </p:cNvPr>
          <p:cNvSpPr txBox="1">
            <a:spLocks noGrp="1"/>
          </p:cNvSpPr>
          <p:nvPr>
            <p:ph type="sldNum" sz="quarter" idx="7"/>
          </p:nvPr>
        </p:nvSpPr>
        <p:spPr>
          <a:xfrm>
            <a:off x="10916821" y="6329748"/>
            <a:ext cx="152016" cy="106440"/>
          </a:xfrm>
          <a:prstGeom prst="rect">
            <a:avLst/>
          </a:prstGeom>
        </p:spPr>
        <p:txBody>
          <a:bodyPr vert="horz" wrap="square" lIns="0" tIns="8637" rIns="0" bIns="0" rtlCol="0">
            <a:spAutoFit/>
          </a:bodyPr>
          <a:lstStyle/>
          <a:p>
            <a:pPr marL="40308" algn="r" defTabSz="829178" rtl="0">
              <a:spcBef>
                <a:spcPts val="68"/>
              </a:spcBef>
              <a:spcAft>
                <a:spcPts val="0"/>
              </a:spcAft>
            </a:pPr>
            <a:fld id="{81D60167-4931-47E6-BA6A-407CBD079E47}" type="slidenum">
              <a:rPr dirty="0">
                <a:solidFill>
                  <a:srgbClr val="FBFBFD"/>
                </a:solidFill>
                <a:ea typeface="+mn-ea"/>
              </a:rPr>
              <a:pPr marL="40308" algn="r" defTabSz="829178" rtl="0">
                <a:spcBef>
                  <a:spcPts val="68"/>
                </a:spcBef>
                <a:spcAft>
                  <a:spcPts val="0"/>
                </a:spcAft>
              </a:pPr>
              <a:t>4</a:t>
            </a:fld>
            <a:endParaRPr dirty="0">
              <a:solidFill>
                <a:srgbClr val="FBFBFD"/>
              </a:solidFill>
              <a:ea typeface="+mn-ea"/>
            </a:endParaRPr>
          </a:p>
        </p:txBody>
      </p:sp>
      <p:sp>
        <p:nvSpPr>
          <p:cNvPr id="34" name="object 23">
            <a:extLst>
              <a:ext uri="{FF2B5EF4-FFF2-40B4-BE49-F238E27FC236}">
                <a16:creationId xmlns:a16="http://schemas.microsoft.com/office/drawing/2014/main" id="{2D285E9A-FE91-95D2-CE79-9D0DEE46950A}"/>
              </a:ext>
            </a:extLst>
          </p:cNvPr>
          <p:cNvSpPr/>
          <p:nvPr/>
        </p:nvSpPr>
        <p:spPr>
          <a:xfrm>
            <a:off x="4821017" y="2013400"/>
            <a:ext cx="100313" cy="2866655"/>
          </a:xfrm>
          <a:custGeom>
            <a:avLst/>
            <a:gdLst/>
            <a:ahLst/>
            <a:cxnLst/>
            <a:rect l="l" t="t" r="r" b="b"/>
            <a:pathLst>
              <a:path h="2656204">
                <a:moveTo>
                  <a:pt x="0" y="0"/>
                </a:moveTo>
                <a:lnTo>
                  <a:pt x="0" y="2656052"/>
                </a:lnTo>
              </a:path>
            </a:pathLst>
          </a:custGeom>
          <a:ln w="12700">
            <a:solidFill>
              <a:schemeClr val="bg1"/>
            </a:solidFill>
          </a:ln>
        </p:spPr>
        <p:txBody>
          <a:bodyPr wrap="square" lIns="0" tIns="0" rIns="0" bIns="0" rtlCol="0"/>
          <a:lstStyle/>
          <a:p>
            <a:pPr defTabSz="829178" rtl="0">
              <a:spcBef>
                <a:spcPts val="0"/>
              </a:spcBef>
              <a:spcAft>
                <a:spcPts val="0"/>
              </a:spcAft>
            </a:pPr>
            <a:endParaRPr sz="1632" b="0" dirty="0">
              <a:solidFill>
                <a:srgbClr val="1D1D21"/>
              </a:solidFill>
              <a:highlight>
                <a:srgbClr val="FFFFFF"/>
              </a:highlight>
              <a:latin typeface="Calibri"/>
              <a:ea typeface="+mn-ea"/>
              <a:cs typeface="+mn-cs"/>
            </a:endParaRPr>
          </a:p>
        </p:txBody>
      </p:sp>
      <p:sp>
        <p:nvSpPr>
          <p:cNvPr id="35" name="object 8">
            <a:extLst>
              <a:ext uri="{FF2B5EF4-FFF2-40B4-BE49-F238E27FC236}">
                <a16:creationId xmlns:a16="http://schemas.microsoft.com/office/drawing/2014/main" id="{47B0F26D-A68B-5158-CB7A-ACC4148F5143}"/>
              </a:ext>
            </a:extLst>
          </p:cNvPr>
          <p:cNvSpPr txBox="1">
            <a:spLocks noGrp="1"/>
          </p:cNvSpPr>
          <p:nvPr>
            <p:ph type="title"/>
          </p:nvPr>
        </p:nvSpPr>
        <p:spPr>
          <a:xfrm>
            <a:off x="1120930" y="1911779"/>
            <a:ext cx="3109216" cy="1602257"/>
          </a:xfrm>
          <a:prstGeom prst="rect">
            <a:avLst/>
          </a:prstGeom>
        </p:spPr>
        <p:txBody>
          <a:bodyPr vert="horz" wrap="square" lIns="0" tIns="11516" rIns="0" bIns="0" rtlCol="0">
            <a:spAutoFit/>
          </a:bodyPr>
          <a:lstStyle/>
          <a:p>
            <a:pPr marL="11517" algn="r">
              <a:spcBef>
                <a:spcPts val="91"/>
              </a:spcBef>
            </a:pPr>
            <a:r>
              <a:rPr lang="en-GB" sz="2720" b="0" dirty="0"/>
              <a:t>Cyber risk indicators</a:t>
            </a:r>
            <a:br>
              <a:rPr lang="en-GB" sz="2720" b="0" dirty="0"/>
            </a:br>
            <a:br>
              <a:rPr lang="en-GB" sz="1632" kern="1200" dirty="0">
                <a:solidFill>
                  <a:srgbClr val="203983"/>
                </a:solidFill>
                <a:latin typeface="Montserrat SemiBold"/>
                <a:ea typeface="+mn-ea"/>
                <a:cs typeface="Montserrat SemiBold"/>
              </a:rPr>
            </a:br>
            <a:r>
              <a:rPr lang="en-GB" sz="1632" kern="1200" spc="-5" dirty="0">
                <a:latin typeface="Montserrat SemiBold"/>
                <a:ea typeface="+mn-ea"/>
                <a:cs typeface="Montserrat SemiBold"/>
              </a:rPr>
              <a:t>CyberSeven</a:t>
            </a:r>
            <a:br>
              <a:rPr lang="en-GB" sz="1632" kern="1200" spc="-5" dirty="0">
                <a:latin typeface="Montserrat SemiBold"/>
                <a:ea typeface="+mn-ea"/>
                <a:cs typeface="Montserrat SemiBold"/>
              </a:rPr>
            </a:br>
            <a:r>
              <a:rPr lang="en-GB" sz="1632" kern="1200" spc="-5" dirty="0">
                <a:latin typeface="Montserrat SemiBold"/>
                <a:ea typeface="+mn-ea"/>
                <a:cs typeface="Montserrat SemiBold"/>
              </a:rPr>
              <a:t>strategies</a:t>
            </a:r>
            <a:endParaRPr sz="2720" dirty="0"/>
          </a:p>
        </p:txBody>
      </p:sp>
      <p:grpSp>
        <p:nvGrpSpPr>
          <p:cNvPr id="36" name="Group 35">
            <a:extLst>
              <a:ext uri="{FF2B5EF4-FFF2-40B4-BE49-F238E27FC236}">
                <a16:creationId xmlns:a16="http://schemas.microsoft.com/office/drawing/2014/main" id="{200B0ACC-52A4-60C2-EA55-D723FD774EFD}"/>
              </a:ext>
            </a:extLst>
          </p:cNvPr>
          <p:cNvGrpSpPr/>
          <p:nvPr/>
        </p:nvGrpSpPr>
        <p:grpSpPr>
          <a:xfrm>
            <a:off x="5295918" y="1952074"/>
            <a:ext cx="1298094" cy="861714"/>
            <a:chOff x="5839956" y="2606660"/>
            <a:chExt cx="1431509" cy="950279"/>
          </a:xfrm>
        </p:grpSpPr>
        <p:sp>
          <p:nvSpPr>
            <p:cNvPr id="37" name="object 12">
              <a:extLst>
                <a:ext uri="{FF2B5EF4-FFF2-40B4-BE49-F238E27FC236}">
                  <a16:creationId xmlns:a16="http://schemas.microsoft.com/office/drawing/2014/main" id="{BA92F799-7A02-F626-B88C-95EFB35A2F64}"/>
                </a:ext>
              </a:extLst>
            </p:cNvPr>
            <p:cNvSpPr txBox="1"/>
            <p:nvPr/>
          </p:nvSpPr>
          <p:spPr>
            <a:xfrm>
              <a:off x="5839956" y="3336369"/>
              <a:ext cx="1431509" cy="220570"/>
            </a:xfrm>
            <a:prstGeom prst="rect">
              <a:avLst/>
            </a:prstGeom>
          </p:spPr>
          <p:txBody>
            <a:bodyPr vert="horz" wrap="square" lIns="0" tIns="11516" rIns="0" bIns="0" rtlCol="0">
              <a:spAutoFit/>
            </a:bodyPr>
            <a:lstStyle/>
            <a:p>
              <a:pPr marL="11517" algn="ctr" defTabSz="829178" rtl="0">
                <a:lnSpc>
                  <a:spcPts val="1632"/>
                </a:lnSpc>
                <a:spcBef>
                  <a:spcPts val="0"/>
                </a:spcBef>
                <a:spcAft>
                  <a:spcPts val="544"/>
                </a:spcAft>
              </a:pPr>
              <a:r>
                <a:rPr lang="en-GB" sz="1088" dirty="0">
                  <a:solidFill>
                    <a:srgbClr val="FBFBFD"/>
                  </a:solidFill>
                  <a:latin typeface="Montserrat"/>
                  <a:ea typeface="+mn-ea"/>
                  <a:cs typeface="Montserrat"/>
                </a:rPr>
                <a:t>Responsibilities</a:t>
              </a:r>
            </a:p>
          </p:txBody>
        </p:sp>
        <p:pic>
          <p:nvPicPr>
            <p:cNvPr id="38" name="Graphic 37">
              <a:extLst>
                <a:ext uri="{FF2B5EF4-FFF2-40B4-BE49-F238E27FC236}">
                  <a16:creationId xmlns:a16="http://schemas.microsoft.com/office/drawing/2014/main" id="{A953C5BD-E62C-345C-F0C8-90D49BD416E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13547" y="2606660"/>
              <a:ext cx="720000" cy="720000"/>
            </a:xfrm>
            <a:prstGeom prst="rect">
              <a:avLst/>
            </a:prstGeom>
          </p:spPr>
        </p:pic>
      </p:grpSp>
      <p:grpSp>
        <p:nvGrpSpPr>
          <p:cNvPr id="39" name="Group 38">
            <a:extLst>
              <a:ext uri="{FF2B5EF4-FFF2-40B4-BE49-F238E27FC236}">
                <a16:creationId xmlns:a16="http://schemas.microsoft.com/office/drawing/2014/main" id="{6200444E-A2C2-7084-D3AE-763716F173AF}"/>
              </a:ext>
            </a:extLst>
          </p:cNvPr>
          <p:cNvGrpSpPr/>
          <p:nvPr/>
        </p:nvGrpSpPr>
        <p:grpSpPr>
          <a:xfrm>
            <a:off x="6968599" y="1952073"/>
            <a:ext cx="1036473" cy="1066899"/>
            <a:chOff x="7684552" y="2606660"/>
            <a:chExt cx="1142999" cy="1176553"/>
          </a:xfrm>
        </p:grpSpPr>
        <p:pic>
          <p:nvPicPr>
            <p:cNvPr id="40" name="Graphic 39">
              <a:extLst>
                <a:ext uri="{FF2B5EF4-FFF2-40B4-BE49-F238E27FC236}">
                  <a16:creationId xmlns:a16="http://schemas.microsoft.com/office/drawing/2014/main" id="{0A97B895-409F-7BB5-46E4-A1B943FB818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96051" y="2606660"/>
              <a:ext cx="720000" cy="720000"/>
            </a:xfrm>
            <a:prstGeom prst="rect">
              <a:avLst/>
            </a:prstGeom>
          </p:spPr>
        </p:pic>
        <p:sp>
          <p:nvSpPr>
            <p:cNvPr id="41" name="object 12">
              <a:extLst>
                <a:ext uri="{FF2B5EF4-FFF2-40B4-BE49-F238E27FC236}">
                  <a16:creationId xmlns:a16="http://schemas.microsoft.com/office/drawing/2014/main" id="{57C4219F-D396-0E49-F6B1-EC1A4F8B48F8}"/>
                </a:ext>
              </a:extLst>
            </p:cNvPr>
            <p:cNvSpPr txBox="1"/>
            <p:nvPr/>
          </p:nvSpPr>
          <p:spPr>
            <a:xfrm>
              <a:off x="7684552" y="3336369"/>
              <a:ext cx="1142999" cy="446844"/>
            </a:xfrm>
            <a:prstGeom prst="rect">
              <a:avLst/>
            </a:prstGeom>
          </p:spPr>
          <p:txBody>
            <a:bodyPr vert="horz" wrap="square" lIns="0" tIns="11516" rIns="0" bIns="0" rtlCol="0">
              <a:spAutoFit/>
            </a:bodyPr>
            <a:lstStyle/>
            <a:p>
              <a:pPr marL="11517" algn="ctr" defTabSz="829178" rtl="0">
                <a:lnSpc>
                  <a:spcPts val="1632"/>
                </a:lnSpc>
                <a:spcBef>
                  <a:spcPts val="0"/>
                </a:spcBef>
                <a:spcAft>
                  <a:spcPts val="544"/>
                </a:spcAft>
              </a:pPr>
              <a:r>
                <a:rPr lang="en-GB" sz="1088" dirty="0">
                  <a:solidFill>
                    <a:srgbClr val="FBFBFD"/>
                  </a:solidFill>
                  <a:latin typeface="Montserrat"/>
                  <a:ea typeface="+mn-ea"/>
                  <a:cs typeface="Montserrat"/>
                </a:rPr>
                <a:t>Data Asset Awareness</a:t>
              </a:r>
            </a:p>
          </p:txBody>
        </p:sp>
      </p:grpSp>
      <p:grpSp>
        <p:nvGrpSpPr>
          <p:cNvPr id="42" name="Group 41">
            <a:extLst>
              <a:ext uri="{FF2B5EF4-FFF2-40B4-BE49-F238E27FC236}">
                <a16:creationId xmlns:a16="http://schemas.microsoft.com/office/drawing/2014/main" id="{05CF8E7C-213A-F52E-08BA-3B008D853B70}"/>
              </a:ext>
            </a:extLst>
          </p:cNvPr>
          <p:cNvGrpSpPr/>
          <p:nvPr/>
        </p:nvGrpSpPr>
        <p:grpSpPr>
          <a:xfrm>
            <a:off x="8494296" y="1952074"/>
            <a:ext cx="1036473" cy="861714"/>
            <a:chOff x="9367056" y="2606660"/>
            <a:chExt cx="1142999" cy="950279"/>
          </a:xfrm>
        </p:grpSpPr>
        <p:pic>
          <p:nvPicPr>
            <p:cNvPr id="43" name="Graphic 42">
              <a:extLst>
                <a:ext uri="{FF2B5EF4-FFF2-40B4-BE49-F238E27FC236}">
                  <a16:creationId xmlns:a16="http://schemas.microsoft.com/office/drawing/2014/main" id="{B80AFCE0-4573-DF47-614B-86E1072776E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78555" y="2606660"/>
              <a:ext cx="720000" cy="720000"/>
            </a:xfrm>
            <a:prstGeom prst="rect">
              <a:avLst/>
            </a:prstGeom>
          </p:spPr>
        </p:pic>
        <p:sp>
          <p:nvSpPr>
            <p:cNvPr id="44" name="object 12">
              <a:extLst>
                <a:ext uri="{FF2B5EF4-FFF2-40B4-BE49-F238E27FC236}">
                  <a16:creationId xmlns:a16="http://schemas.microsoft.com/office/drawing/2014/main" id="{DAE7B43C-AEF3-D6BD-B594-D3680AE8BB45}"/>
                </a:ext>
              </a:extLst>
            </p:cNvPr>
            <p:cNvSpPr txBox="1"/>
            <p:nvPr/>
          </p:nvSpPr>
          <p:spPr>
            <a:xfrm>
              <a:off x="9367056" y="3336369"/>
              <a:ext cx="1142999" cy="220570"/>
            </a:xfrm>
            <a:prstGeom prst="rect">
              <a:avLst/>
            </a:prstGeom>
          </p:spPr>
          <p:txBody>
            <a:bodyPr vert="horz" wrap="square" lIns="0" tIns="11516" rIns="0" bIns="0" rtlCol="0">
              <a:spAutoFit/>
            </a:bodyPr>
            <a:lstStyle/>
            <a:p>
              <a:pPr marL="11517" algn="ctr" defTabSz="829178" rtl="0">
                <a:lnSpc>
                  <a:spcPts val="1632"/>
                </a:lnSpc>
                <a:spcBef>
                  <a:spcPts val="0"/>
                </a:spcBef>
                <a:spcAft>
                  <a:spcPts val="544"/>
                </a:spcAft>
              </a:pPr>
              <a:r>
                <a:rPr lang="en-GB" sz="1088" dirty="0">
                  <a:solidFill>
                    <a:srgbClr val="FBFBFD"/>
                  </a:solidFill>
                  <a:latin typeface="Montserrat"/>
                  <a:ea typeface="+mn-ea"/>
                  <a:cs typeface="Montserrat"/>
                </a:rPr>
                <a:t>IT Budget</a:t>
              </a:r>
            </a:p>
          </p:txBody>
        </p:sp>
      </p:grpSp>
      <p:grpSp>
        <p:nvGrpSpPr>
          <p:cNvPr id="45" name="Group 44">
            <a:extLst>
              <a:ext uri="{FF2B5EF4-FFF2-40B4-BE49-F238E27FC236}">
                <a16:creationId xmlns:a16="http://schemas.microsoft.com/office/drawing/2014/main" id="{4C03968E-862C-B1C6-D72A-C5B2AAEEE367}"/>
              </a:ext>
            </a:extLst>
          </p:cNvPr>
          <p:cNvGrpSpPr/>
          <p:nvPr/>
        </p:nvGrpSpPr>
        <p:grpSpPr>
          <a:xfrm>
            <a:off x="10019993" y="1952073"/>
            <a:ext cx="1036473" cy="1066899"/>
            <a:chOff x="11049561" y="2606660"/>
            <a:chExt cx="1142999" cy="1176553"/>
          </a:xfrm>
        </p:grpSpPr>
        <p:pic>
          <p:nvPicPr>
            <p:cNvPr id="46" name="Graphic 45">
              <a:extLst>
                <a:ext uri="{FF2B5EF4-FFF2-40B4-BE49-F238E27FC236}">
                  <a16:creationId xmlns:a16="http://schemas.microsoft.com/office/drawing/2014/main" id="{BDAFF772-206E-7D9E-F6F3-2D600301465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1261060" y="2606660"/>
              <a:ext cx="720000" cy="720000"/>
            </a:xfrm>
            <a:prstGeom prst="rect">
              <a:avLst/>
            </a:prstGeom>
          </p:spPr>
        </p:pic>
        <p:sp>
          <p:nvSpPr>
            <p:cNvPr id="47" name="object 12">
              <a:extLst>
                <a:ext uri="{FF2B5EF4-FFF2-40B4-BE49-F238E27FC236}">
                  <a16:creationId xmlns:a16="http://schemas.microsoft.com/office/drawing/2014/main" id="{1133399D-C0D4-D8D3-B91B-C640FE11A3D9}"/>
                </a:ext>
              </a:extLst>
            </p:cNvPr>
            <p:cNvSpPr txBox="1"/>
            <p:nvPr/>
          </p:nvSpPr>
          <p:spPr>
            <a:xfrm>
              <a:off x="11049561" y="3336369"/>
              <a:ext cx="1142999" cy="446844"/>
            </a:xfrm>
            <a:prstGeom prst="rect">
              <a:avLst/>
            </a:prstGeom>
          </p:spPr>
          <p:txBody>
            <a:bodyPr vert="horz" wrap="square" lIns="0" tIns="11516" rIns="0" bIns="0" rtlCol="0">
              <a:spAutoFit/>
            </a:bodyPr>
            <a:lstStyle/>
            <a:p>
              <a:pPr marL="11517" algn="ctr" defTabSz="829178" rtl="0">
                <a:lnSpc>
                  <a:spcPts val="1632"/>
                </a:lnSpc>
                <a:spcBef>
                  <a:spcPts val="0"/>
                </a:spcBef>
                <a:spcAft>
                  <a:spcPts val="544"/>
                </a:spcAft>
              </a:pPr>
              <a:r>
                <a:rPr lang="en-GB" sz="1088" dirty="0">
                  <a:solidFill>
                    <a:srgbClr val="FBFBFD"/>
                  </a:solidFill>
                  <a:latin typeface="Montserrat"/>
                  <a:ea typeface="+mn-ea"/>
                  <a:cs typeface="Montserrat"/>
                </a:rPr>
                <a:t>Payment</a:t>
              </a:r>
              <a:br>
                <a:rPr lang="en-GB" sz="1088" dirty="0">
                  <a:solidFill>
                    <a:srgbClr val="FBFBFD"/>
                  </a:solidFill>
                  <a:latin typeface="Montserrat"/>
                  <a:ea typeface="+mn-ea"/>
                  <a:cs typeface="Montserrat"/>
                </a:rPr>
              </a:br>
              <a:r>
                <a:rPr lang="en-GB" sz="1088" dirty="0">
                  <a:solidFill>
                    <a:srgbClr val="FBFBFD"/>
                  </a:solidFill>
                  <a:latin typeface="Montserrat"/>
                  <a:ea typeface="+mn-ea"/>
                  <a:cs typeface="Montserrat"/>
                </a:rPr>
                <a:t>Control</a:t>
              </a:r>
            </a:p>
          </p:txBody>
        </p:sp>
      </p:grpSp>
      <p:grpSp>
        <p:nvGrpSpPr>
          <p:cNvPr id="48" name="Group 47">
            <a:extLst>
              <a:ext uri="{FF2B5EF4-FFF2-40B4-BE49-F238E27FC236}">
                <a16:creationId xmlns:a16="http://schemas.microsoft.com/office/drawing/2014/main" id="{18C9E1F6-8C3B-9570-C612-F9429B5917E1}"/>
              </a:ext>
            </a:extLst>
          </p:cNvPr>
          <p:cNvGrpSpPr/>
          <p:nvPr/>
        </p:nvGrpSpPr>
        <p:grpSpPr>
          <a:xfrm>
            <a:off x="6165099" y="3391356"/>
            <a:ext cx="1036473" cy="1066899"/>
            <a:chOff x="6002048" y="4193869"/>
            <a:chExt cx="1142999" cy="1176553"/>
          </a:xfrm>
        </p:grpSpPr>
        <p:pic>
          <p:nvPicPr>
            <p:cNvPr id="49" name="Graphic 48">
              <a:extLst>
                <a:ext uri="{FF2B5EF4-FFF2-40B4-BE49-F238E27FC236}">
                  <a16:creationId xmlns:a16="http://schemas.microsoft.com/office/drawing/2014/main" id="{E405D76C-8770-3F09-8206-5C6E9380231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213547" y="4193869"/>
              <a:ext cx="720000" cy="720000"/>
            </a:xfrm>
            <a:prstGeom prst="rect">
              <a:avLst/>
            </a:prstGeom>
          </p:spPr>
        </p:pic>
        <p:sp>
          <p:nvSpPr>
            <p:cNvPr id="50" name="object 12">
              <a:extLst>
                <a:ext uri="{FF2B5EF4-FFF2-40B4-BE49-F238E27FC236}">
                  <a16:creationId xmlns:a16="http://schemas.microsoft.com/office/drawing/2014/main" id="{D2405F8D-AAC0-9DA9-3327-43436A9C5BE8}"/>
                </a:ext>
              </a:extLst>
            </p:cNvPr>
            <p:cNvSpPr txBox="1"/>
            <p:nvPr/>
          </p:nvSpPr>
          <p:spPr>
            <a:xfrm>
              <a:off x="6002048" y="4923578"/>
              <a:ext cx="1142999" cy="446844"/>
            </a:xfrm>
            <a:prstGeom prst="rect">
              <a:avLst/>
            </a:prstGeom>
          </p:spPr>
          <p:txBody>
            <a:bodyPr vert="horz" wrap="square" lIns="0" tIns="11516" rIns="0" bIns="0" rtlCol="0">
              <a:spAutoFit/>
            </a:bodyPr>
            <a:lstStyle/>
            <a:p>
              <a:pPr marL="11517" algn="ctr" defTabSz="829178" rtl="0">
                <a:lnSpc>
                  <a:spcPts val="1632"/>
                </a:lnSpc>
                <a:spcBef>
                  <a:spcPts val="0"/>
                </a:spcBef>
                <a:spcAft>
                  <a:spcPts val="544"/>
                </a:spcAft>
              </a:pPr>
              <a:r>
                <a:rPr lang="en-GB" sz="1088" dirty="0">
                  <a:solidFill>
                    <a:srgbClr val="FBFBFD"/>
                  </a:solidFill>
                  <a:latin typeface="Montserrat"/>
                  <a:ea typeface="+mn-ea"/>
                  <a:cs typeface="Montserrat"/>
                </a:rPr>
                <a:t>IT Staff</a:t>
              </a:r>
              <a:br>
                <a:rPr lang="en-GB" sz="1088" dirty="0">
                  <a:solidFill>
                    <a:srgbClr val="FBFBFD"/>
                  </a:solidFill>
                  <a:latin typeface="Montserrat"/>
                  <a:ea typeface="+mn-ea"/>
                  <a:cs typeface="Montserrat"/>
                </a:rPr>
              </a:br>
              <a:r>
                <a:rPr lang="en-GB" sz="1088" dirty="0">
                  <a:solidFill>
                    <a:srgbClr val="FBFBFD"/>
                  </a:solidFill>
                  <a:latin typeface="Montserrat"/>
                  <a:ea typeface="+mn-ea"/>
                  <a:cs typeface="Montserrat"/>
                </a:rPr>
                <a:t>Count Ratio</a:t>
              </a:r>
            </a:p>
          </p:txBody>
        </p:sp>
      </p:grpSp>
      <p:grpSp>
        <p:nvGrpSpPr>
          <p:cNvPr id="51" name="Group 50">
            <a:extLst>
              <a:ext uri="{FF2B5EF4-FFF2-40B4-BE49-F238E27FC236}">
                <a16:creationId xmlns:a16="http://schemas.microsoft.com/office/drawing/2014/main" id="{FCB63CAD-3FE5-ECCE-DD6F-C6CAEC5D9DA2}"/>
              </a:ext>
            </a:extLst>
          </p:cNvPr>
          <p:cNvGrpSpPr/>
          <p:nvPr/>
        </p:nvGrpSpPr>
        <p:grpSpPr>
          <a:xfrm>
            <a:off x="7754358" y="3391356"/>
            <a:ext cx="1036473" cy="1066899"/>
            <a:chOff x="7684552" y="4193869"/>
            <a:chExt cx="1142999" cy="1176553"/>
          </a:xfrm>
        </p:grpSpPr>
        <p:pic>
          <p:nvPicPr>
            <p:cNvPr id="52" name="Graphic 51">
              <a:extLst>
                <a:ext uri="{FF2B5EF4-FFF2-40B4-BE49-F238E27FC236}">
                  <a16:creationId xmlns:a16="http://schemas.microsoft.com/office/drawing/2014/main" id="{341A972D-C534-1774-895A-B6151365F31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7896051" y="4193869"/>
              <a:ext cx="720000" cy="720000"/>
            </a:xfrm>
            <a:prstGeom prst="rect">
              <a:avLst/>
            </a:prstGeom>
          </p:spPr>
        </p:pic>
        <p:sp>
          <p:nvSpPr>
            <p:cNvPr id="53" name="object 12">
              <a:extLst>
                <a:ext uri="{FF2B5EF4-FFF2-40B4-BE49-F238E27FC236}">
                  <a16:creationId xmlns:a16="http://schemas.microsoft.com/office/drawing/2014/main" id="{CE03263A-4E33-81AE-C5C2-5D99635EA806}"/>
                </a:ext>
              </a:extLst>
            </p:cNvPr>
            <p:cNvSpPr txBox="1"/>
            <p:nvPr/>
          </p:nvSpPr>
          <p:spPr>
            <a:xfrm>
              <a:off x="7684552" y="4923578"/>
              <a:ext cx="1142999" cy="446844"/>
            </a:xfrm>
            <a:prstGeom prst="rect">
              <a:avLst/>
            </a:prstGeom>
          </p:spPr>
          <p:txBody>
            <a:bodyPr vert="horz" wrap="square" lIns="0" tIns="11516" rIns="0" bIns="0" rtlCol="0">
              <a:spAutoFit/>
            </a:bodyPr>
            <a:lstStyle/>
            <a:p>
              <a:pPr marL="11517" algn="ctr" defTabSz="829178" rtl="0">
                <a:lnSpc>
                  <a:spcPts val="1632"/>
                </a:lnSpc>
                <a:spcBef>
                  <a:spcPts val="0"/>
                </a:spcBef>
                <a:spcAft>
                  <a:spcPts val="544"/>
                </a:spcAft>
              </a:pPr>
              <a:r>
                <a:rPr lang="en-GB" sz="1088" dirty="0">
                  <a:solidFill>
                    <a:srgbClr val="FBFBFD"/>
                  </a:solidFill>
                  <a:latin typeface="Montserrat"/>
                  <a:ea typeface="+mn-ea"/>
                  <a:cs typeface="Montserrat"/>
                </a:rPr>
                <a:t>Skills &amp; Awareness</a:t>
              </a:r>
            </a:p>
          </p:txBody>
        </p:sp>
      </p:grpSp>
      <p:grpSp>
        <p:nvGrpSpPr>
          <p:cNvPr id="54" name="Group 53">
            <a:extLst>
              <a:ext uri="{FF2B5EF4-FFF2-40B4-BE49-F238E27FC236}">
                <a16:creationId xmlns:a16="http://schemas.microsoft.com/office/drawing/2014/main" id="{F4393973-255B-07B9-DA47-5A56C9EDE9D3}"/>
              </a:ext>
            </a:extLst>
          </p:cNvPr>
          <p:cNvGrpSpPr/>
          <p:nvPr/>
        </p:nvGrpSpPr>
        <p:grpSpPr>
          <a:xfrm>
            <a:off x="9216491" y="3391356"/>
            <a:ext cx="1036473" cy="1066899"/>
            <a:chOff x="9367056" y="4193869"/>
            <a:chExt cx="1142999" cy="1176553"/>
          </a:xfrm>
        </p:grpSpPr>
        <p:pic>
          <p:nvPicPr>
            <p:cNvPr id="55" name="Graphic 54">
              <a:extLst>
                <a:ext uri="{FF2B5EF4-FFF2-40B4-BE49-F238E27FC236}">
                  <a16:creationId xmlns:a16="http://schemas.microsoft.com/office/drawing/2014/main" id="{03E39FA4-C9D2-2652-E070-655D456E1B7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578555" y="4193869"/>
              <a:ext cx="720000" cy="720000"/>
            </a:xfrm>
            <a:prstGeom prst="rect">
              <a:avLst/>
            </a:prstGeom>
          </p:spPr>
        </p:pic>
        <p:sp>
          <p:nvSpPr>
            <p:cNvPr id="56" name="object 12">
              <a:extLst>
                <a:ext uri="{FF2B5EF4-FFF2-40B4-BE49-F238E27FC236}">
                  <a16:creationId xmlns:a16="http://schemas.microsoft.com/office/drawing/2014/main" id="{8C6305A2-076E-5890-A2F2-5E7FC33CFC56}"/>
                </a:ext>
              </a:extLst>
            </p:cNvPr>
            <p:cNvSpPr txBox="1"/>
            <p:nvPr/>
          </p:nvSpPr>
          <p:spPr>
            <a:xfrm>
              <a:off x="9367056" y="4923578"/>
              <a:ext cx="1142999" cy="446844"/>
            </a:xfrm>
            <a:prstGeom prst="rect">
              <a:avLst/>
            </a:prstGeom>
          </p:spPr>
          <p:txBody>
            <a:bodyPr vert="horz" wrap="square" lIns="0" tIns="11516" rIns="0" bIns="0" rtlCol="0">
              <a:spAutoFit/>
            </a:bodyPr>
            <a:lstStyle/>
            <a:p>
              <a:pPr marL="11517" algn="ctr" defTabSz="829178" rtl="0">
                <a:lnSpc>
                  <a:spcPts val="1632"/>
                </a:lnSpc>
                <a:spcBef>
                  <a:spcPts val="0"/>
                </a:spcBef>
                <a:spcAft>
                  <a:spcPts val="544"/>
                </a:spcAft>
              </a:pPr>
              <a:r>
                <a:rPr lang="en-GB" sz="1088" dirty="0">
                  <a:solidFill>
                    <a:srgbClr val="FBFBFD"/>
                  </a:solidFill>
                  <a:latin typeface="Montserrat"/>
                  <a:ea typeface="+mn-ea"/>
                  <a:cs typeface="Montserrat"/>
                </a:rPr>
                <a:t>Technology Versions</a:t>
              </a:r>
            </a:p>
          </p:txBody>
        </p:sp>
      </p:grpSp>
      <p:sp>
        <p:nvSpPr>
          <p:cNvPr id="57" name="object 5">
            <a:extLst>
              <a:ext uri="{FF2B5EF4-FFF2-40B4-BE49-F238E27FC236}">
                <a16:creationId xmlns:a16="http://schemas.microsoft.com/office/drawing/2014/main" id="{7AFEBCA2-991A-8C50-B4B9-2928C4313B8A}"/>
              </a:ext>
            </a:extLst>
          </p:cNvPr>
          <p:cNvSpPr txBox="1"/>
          <p:nvPr/>
        </p:nvSpPr>
        <p:spPr>
          <a:xfrm>
            <a:off x="7104880" y="4737933"/>
            <a:ext cx="2400696" cy="137560"/>
          </a:xfrm>
          <a:prstGeom prst="rect">
            <a:avLst/>
          </a:prstGeom>
        </p:spPr>
        <p:txBody>
          <a:bodyPr vert="horz" wrap="square" lIns="0" tIns="11516" rIns="0" bIns="0" rtlCol="0">
            <a:spAutoFit/>
          </a:bodyPr>
          <a:lstStyle/>
          <a:p>
            <a:pPr marL="11517" algn="ctr" defTabSz="829178" rtl="0">
              <a:lnSpc>
                <a:spcPts val="1088"/>
              </a:lnSpc>
              <a:spcBef>
                <a:spcPts val="0"/>
              </a:spcBef>
              <a:spcAft>
                <a:spcPts val="544"/>
              </a:spcAft>
            </a:pPr>
            <a:r>
              <a:rPr lang="en-GB" sz="635" b="0" spc="-5" dirty="0">
                <a:solidFill>
                  <a:srgbClr val="FBFBFD"/>
                </a:solidFill>
                <a:latin typeface="Montserrat"/>
                <a:ea typeface="+mn-ea"/>
                <a:cs typeface="Montserrat"/>
              </a:rPr>
              <a:t>Need to factor in the capabilities delivered by vendors.</a:t>
            </a:r>
            <a:endParaRPr lang="fr-FR" sz="635" b="0" spc="-5" dirty="0">
              <a:solidFill>
                <a:srgbClr val="FBFBFD"/>
              </a:solidFill>
              <a:latin typeface="Montserrat"/>
              <a:ea typeface="+mn-ea"/>
              <a:cs typeface="Montserrat"/>
            </a:endParaRPr>
          </a:p>
        </p:txBody>
      </p:sp>
      <p:sp>
        <p:nvSpPr>
          <p:cNvPr id="58" name="object 5">
            <a:extLst>
              <a:ext uri="{FF2B5EF4-FFF2-40B4-BE49-F238E27FC236}">
                <a16:creationId xmlns:a16="http://schemas.microsoft.com/office/drawing/2014/main" id="{77D5D336-CD1F-A454-8F6D-55C74041C779}"/>
              </a:ext>
            </a:extLst>
          </p:cNvPr>
          <p:cNvSpPr txBox="1"/>
          <p:nvPr/>
        </p:nvSpPr>
        <p:spPr>
          <a:xfrm>
            <a:off x="2364115" y="4759827"/>
            <a:ext cx="2161466" cy="137560"/>
          </a:xfrm>
          <a:prstGeom prst="rect">
            <a:avLst/>
          </a:prstGeom>
        </p:spPr>
        <p:txBody>
          <a:bodyPr vert="horz" wrap="square" lIns="0" tIns="11516" rIns="0" bIns="0" rtlCol="0">
            <a:spAutoFit/>
          </a:bodyPr>
          <a:lstStyle/>
          <a:p>
            <a:pPr marL="11517" algn="ctr" defTabSz="829178" rtl="0">
              <a:lnSpc>
                <a:spcPts val="1088"/>
              </a:lnSpc>
              <a:spcBef>
                <a:spcPts val="0"/>
              </a:spcBef>
              <a:spcAft>
                <a:spcPts val="544"/>
              </a:spcAft>
            </a:pPr>
            <a:r>
              <a:rPr lang="en-GB" sz="635" b="0" spc="-5" dirty="0">
                <a:solidFill>
                  <a:srgbClr val="FBFBFD"/>
                </a:solidFill>
                <a:latin typeface="Montserrat"/>
                <a:ea typeface="+mn-ea"/>
                <a:cs typeface="Montserrat"/>
              </a:rPr>
              <a:t>Informed by cyber incident experience.</a:t>
            </a:r>
            <a:endParaRPr lang="fr-FR" sz="635" b="0" spc="-5" dirty="0">
              <a:solidFill>
                <a:srgbClr val="FBFBFD"/>
              </a:solidFill>
              <a:latin typeface="Montserrat"/>
              <a:ea typeface="+mn-ea"/>
              <a:cs typeface="Montserrat"/>
            </a:endParaRPr>
          </a:p>
        </p:txBody>
      </p:sp>
      <p:sp>
        <p:nvSpPr>
          <p:cNvPr id="2" name="slide-title">
            <a:extLst>
              <a:ext uri="{FF2B5EF4-FFF2-40B4-BE49-F238E27FC236}">
                <a16:creationId xmlns:a16="http://schemas.microsoft.com/office/drawing/2014/main" id="{CC0B7ED0-BE5C-DBCB-4611-968ED8AF3650}"/>
              </a:ext>
            </a:extLst>
          </p:cNvPr>
          <p:cNvSpPr txBox="1">
            <a:spLocks/>
          </p:cNvSpPr>
          <p:nvPr/>
        </p:nvSpPr>
        <p:spPr>
          <a:xfrm>
            <a:off x="898112" y="466725"/>
            <a:ext cx="10534650" cy="762000"/>
          </a:xfrm>
          <a:prstGeom prst="rect">
            <a:avLst/>
          </a:prstGeom>
        </p:spPr>
        <p:txBody>
          <a:bodyPr wrap="square" lIns="0" tIns="0" rIns="0" bIns="0">
            <a:noAutofit/>
          </a:bodyPr>
          <a:lstStyle>
            <a:defPPr>
              <a:defRPr sz="3600" b="0">
                <a:solidFill>
                  <a:srgbClr val="FBFBFD"/>
                </a:solidFill>
                <a:latin typeface="Montserrat Black"/>
                <a:ea typeface="Montserrat Black"/>
                <a:cs typeface="Montserrat Black"/>
              </a:defRPr>
            </a:defPPr>
            <a:lvl1pPr>
              <a:buNone/>
              <a:defRPr sz="3600" b="0" i="0">
                <a:solidFill>
                  <a:srgbClr val="FBFBFD"/>
                </a:solidFill>
                <a:latin typeface="Montserrat Black"/>
                <a:ea typeface="Montserrat Black"/>
                <a:cs typeface="Montserrat Black"/>
              </a:defRPr>
            </a:lvl1pPr>
            <a:lvl2pPr>
              <a:buNone/>
              <a:defRPr sz="3600" b="0">
                <a:solidFill>
                  <a:srgbClr val="FBFBFD"/>
                </a:solidFill>
                <a:latin typeface="Montserrat Black"/>
                <a:ea typeface="Montserrat Black"/>
                <a:cs typeface="Montserrat Black"/>
              </a:defRPr>
            </a:lvl2pPr>
            <a:lvl3pPr>
              <a:buNone/>
              <a:defRPr sz="3600" b="0">
                <a:solidFill>
                  <a:srgbClr val="FBFBFD"/>
                </a:solidFill>
                <a:latin typeface="Montserrat Black"/>
                <a:ea typeface="Montserrat Black"/>
                <a:cs typeface="Montserrat Black"/>
              </a:defRPr>
            </a:lvl3pPr>
            <a:lvl4pPr>
              <a:buNone/>
              <a:defRPr sz="3600" b="0">
                <a:solidFill>
                  <a:srgbClr val="FBFBFD"/>
                </a:solidFill>
                <a:latin typeface="Montserrat Black"/>
                <a:ea typeface="Montserrat Black"/>
                <a:cs typeface="Montserrat Black"/>
              </a:defRPr>
            </a:lvl4pPr>
            <a:lvl5pPr>
              <a:buNone/>
              <a:defRPr sz="3600" b="0">
                <a:solidFill>
                  <a:srgbClr val="FBFBFD"/>
                </a:solidFill>
                <a:latin typeface="Montserrat Black"/>
                <a:ea typeface="Montserrat Black"/>
                <a:cs typeface="Montserrat Black"/>
              </a:defRPr>
            </a:lvl5pPr>
            <a:lvl6pPr>
              <a:buNone/>
              <a:defRPr sz="3600" b="0">
                <a:solidFill>
                  <a:srgbClr val="FBFBFD"/>
                </a:solidFill>
                <a:latin typeface="Montserrat Black"/>
                <a:ea typeface="Montserrat Black"/>
                <a:cs typeface="Montserrat Black"/>
              </a:defRPr>
            </a:lvl6pPr>
            <a:lvl7pPr>
              <a:buNone/>
              <a:defRPr sz="3600" b="0">
                <a:solidFill>
                  <a:srgbClr val="FBFBFD"/>
                </a:solidFill>
                <a:latin typeface="Montserrat Black"/>
                <a:ea typeface="Montserrat Black"/>
                <a:cs typeface="Montserrat Black"/>
              </a:defRPr>
            </a:lvl7pPr>
            <a:lvl8pPr>
              <a:buNone/>
              <a:defRPr sz="3600" b="0">
                <a:solidFill>
                  <a:srgbClr val="FBFBFD"/>
                </a:solidFill>
                <a:latin typeface="Montserrat Black"/>
                <a:ea typeface="Montserrat Black"/>
                <a:cs typeface="Montserrat Black"/>
              </a:defRPr>
            </a:lvl8pPr>
            <a:lvl9pPr>
              <a:buNone/>
              <a:defRPr sz="3600" b="0">
                <a:solidFill>
                  <a:srgbClr val="FBFBFD"/>
                </a:solidFill>
                <a:latin typeface="Montserrat Black"/>
                <a:ea typeface="Montserrat Black"/>
                <a:cs typeface="Montserrat Black"/>
              </a:defRPr>
            </a:lvl9pPr>
          </a:lstStyle>
          <a:p>
            <a:pPr>
              <a:spcBef>
                <a:spcPts val="0"/>
              </a:spcBef>
              <a:spcAft>
                <a:spcPts val="0"/>
              </a:spcAft>
              <a:defRPr sz="3600" b="0">
                <a:solidFill>
                  <a:srgbClr val="FBFBFD"/>
                </a:solidFill>
                <a:latin typeface="Montserrat Black"/>
                <a:ea typeface="Montserrat Black"/>
                <a:cs typeface="Montserrat Black"/>
              </a:defRPr>
            </a:pPr>
            <a:r>
              <a:rPr lang="en-GB" kern="0" dirty="0"/>
              <a:t>Be confident. Have a strategy</a:t>
            </a:r>
          </a:p>
        </p:txBody>
      </p:sp>
    </p:spTree>
    <p:extLst>
      <p:ext uri="{BB962C8B-B14F-4D97-AF65-F5344CB8AC3E}">
        <p14:creationId xmlns:p14="http://schemas.microsoft.com/office/powerpoint/2010/main" val="1503978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5000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ppt_x"/>
                                          </p:val>
                                        </p:tav>
                                        <p:tav tm="100000">
                                          <p:val>
                                            <p:strVal val="#ppt_x"/>
                                          </p:val>
                                        </p:tav>
                                      </p:tavLst>
                                    </p:anim>
                                    <p:anim calcmode="lin" valueType="num">
                                      <p:cBhvr additive="base">
                                        <p:cTn id="8" dur="1000" fill="hold"/>
                                        <p:tgtEl>
                                          <p:spTgt spid="34"/>
                                        </p:tgtEl>
                                        <p:attrNameLst>
                                          <p:attrName>ppt_y</p:attrName>
                                        </p:attrNameLst>
                                      </p:cBhvr>
                                      <p:tavLst>
                                        <p:tav tm="0">
                                          <p:val>
                                            <p:strVal val="0-#ppt_h/2"/>
                                          </p:val>
                                        </p:tav>
                                        <p:tav tm="100000">
                                          <p:val>
                                            <p:strVal val="#ppt_y"/>
                                          </p:val>
                                        </p:tav>
                                      </p:tavLst>
                                    </p:anim>
                                  </p:childTnLst>
                                </p:cTn>
                              </p:par>
                              <p:par>
                                <p:cTn id="9" presetID="2" presetClass="entr" presetSubtype="8" decel="5000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1000" fill="hold"/>
                                        <p:tgtEl>
                                          <p:spTgt spid="35"/>
                                        </p:tgtEl>
                                        <p:attrNameLst>
                                          <p:attrName>ppt_x</p:attrName>
                                        </p:attrNameLst>
                                      </p:cBhvr>
                                      <p:tavLst>
                                        <p:tav tm="0">
                                          <p:val>
                                            <p:strVal val="0-#ppt_w/2"/>
                                          </p:val>
                                        </p:tav>
                                        <p:tav tm="100000">
                                          <p:val>
                                            <p:strVal val="#ppt_x"/>
                                          </p:val>
                                        </p:tav>
                                      </p:tavLst>
                                    </p:anim>
                                    <p:anim calcmode="lin" valueType="num">
                                      <p:cBhvr additive="base">
                                        <p:cTn id="12" dur="1000" fill="hold"/>
                                        <p:tgtEl>
                                          <p:spTgt spid="35"/>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100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P spid="57" grpId="0"/>
      <p:bldP spid="5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4">
            <a:extLst>
              <a:ext uri="{FF2B5EF4-FFF2-40B4-BE49-F238E27FC236}">
                <a16:creationId xmlns:a16="http://schemas.microsoft.com/office/drawing/2014/main" id="{19492AF3-6D00-1272-4BA7-B9B17FDCA79B}"/>
              </a:ext>
            </a:extLst>
          </p:cNvPr>
          <p:cNvSpPr>
            <a:spLocks noGrp="1"/>
          </p:cNvSpPr>
          <p:nvPr/>
        </p:nvSpPr>
        <p:spPr>
          <a:xfrm>
            <a:off x="1023493" y="4631137"/>
            <a:ext cx="10205339" cy="1288758"/>
          </a:xfrm>
          <a:prstGeom prst="roundRect">
            <a:avLst>
              <a:gd name="adj" fmla="val 3419"/>
            </a:avLst>
          </a:prstGeom>
          <a:solidFill>
            <a:srgbClr val="F4F7FB"/>
          </a:solidFill>
          <a:ln w="12700">
            <a:solidFill>
              <a:srgbClr val="D6E4F2"/>
            </a:solidFill>
            <a:prstDash val="solid"/>
          </a:ln>
        </p:spPr>
        <p:txBody>
          <a:bodyPr/>
          <a:lstStyle/>
          <a:p>
            <a:endParaRPr/>
          </a:p>
        </p:txBody>
      </p:sp>
      <p:sp>
        <p:nvSpPr>
          <p:cNvPr id="11" name="Shape 15">
            <a:extLst>
              <a:ext uri="{FF2B5EF4-FFF2-40B4-BE49-F238E27FC236}">
                <a16:creationId xmlns:a16="http://schemas.microsoft.com/office/drawing/2014/main" id="{8BE720F7-11E8-6F77-BB3F-1F8C1E50AEE7}"/>
              </a:ext>
            </a:extLst>
          </p:cNvPr>
          <p:cNvSpPr>
            <a:spLocks noGrp="1"/>
          </p:cNvSpPr>
          <p:nvPr/>
        </p:nvSpPr>
        <p:spPr>
          <a:xfrm>
            <a:off x="1023494" y="4631136"/>
            <a:ext cx="56738" cy="1288758"/>
          </a:xfrm>
          <a:prstGeom prst="rect">
            <a:avLst/>
          </a:prstGeom>
          <a:solidFill>
            <a:srgbClr val="129DD8"/>
          </a:solidFill>
          <a:ln w="12700">
            <a:solidFill>
              <a:srgbClr val="129DD8"/>
            </a:solidFill>
            <a:prstDash val="solid"/>
          </a:ln>
        </p:spPr>
        <p:txBody>
          <a:bodyPr/>
          <a:lstStyle/>
          <a:p>
            <a:endParaRPr/>
          </a:p>
        </p:txBody>
      </p:sp>
      <p:sp>
        <p:nvSpPr>
          <p:cNvPr id="7" name="TextBox 6">
            <a:extLst>
              <a:ext uri="{FF2B5EF4-FFF2-40B4-BE49-F238E27FC236}">
                <a16:creationId xmlns:a16="http://schemas.microsoft.com/office/drawing/2014/main" id="{E87B9674-D776-3772-EBE7-1A342DB9628F}"/>
              </a:ext>
            </a:extLst>
          </p:cNvPr>
          <p:cNvSpPr>
            <a:spLocks noGrp="1"/>
          </p:cNvSpPr>
          <p:nvPr/>
        </p:nvSpPr>
        <p:spPr>
          <a:xfrm>
            <a:off x="1352550" y="4819650"/>
            <a:ext cx="9572625" cy="640080"/>
          </a:xfrm>
          <a:prstGeom prst="rect">
            <a:avLst/>
          </a:prstGeom>
          <a:noFill/>
        </p:spPr>
        <p:txBody>
          <a:bodyPr wrap="square" lIns="0" tIns="0" rIns="0" bIns="0">
            <a:noAutofit/>
          </a:bodyPr>
          <a:lstStyle>
            <a:defPPr>
              <a:defRPr sz="2100">
                <a:solidFill>
                  <a:srgbClr val="213983"/>
                </a:solidFill>
                <a:latin typeface="Montserrat"/>
                <a:ea typeface="Montserrat"/>
                <a:cs typeface="Montserrat"/>
              </a:defRPr>
            </a:defPPr>
            <a:lvl1pPr>
              <a:buNone/>
              <a:defRPr sz="2100">
                <a:solidFill>
                  <a:srgbClr val="213983"/>
                </a:solidFill>
                <a:latin typeface="Montserrat"/>
                <a:ea typeface="Montserrat"/>
                <a:cs typeface="Montserrat"/>
              </a:defRPr>
            </a:lvl1pPr>
            <a:lvl2pPr>
              <a:buNone/>
              <a:defRPr sz="2100">
                <a:solidFill>
                  <a:srgbClr val="213983"/>
                </a:solidFill>
                <a:latin typeface="Montserrat"/>
                <a:ea typeface="Montserrat"/>
                <a:cs typeface="Montserrat"/>
              </a:defRPr>
            </a:lvl2pPr>
            <a:lvl3pPr>
              <a:buNone/>
              <a:defRPr sz="2100">
                <a:solidFill>
                  <a:srgbClr val="213983"/>
                </a:solidFill>
                <a:latin typeface="Montserrat"/>
                <a:ea typeface="Montserrat"/>
                <a:cs typeface="Montserrat"/>
              </a:defRPr>
            </a:lvl3pPr>
            <a:lvl4pPr>
              <a:buNone/>
              <a:defRPr sz="2100">
                <a:solidFill>
                  <a:srgbClr val="213983"/>
                </a:solidFill>
                <a:latin typeface="Montserrat"/>
                <a:ea typeface="Montserrat"/>
                <a:cs typeface="Montserrat"/>
              </a:defRPr>
            </a:lvl4pPr>
            <a:lvl5pPr>
              <a:buNone/>
              <a:defRPr sz="2100">
                <a:solidFill>
                  <a:srgbClr val="213983"/>
                </a:solidFill>
                <a:latin typeface="Montserrat"/>
                <a:ea typeface="Montserrat"/>
                <a:cs typeface="Montserrat"/>
              </a:defRPr>
            </a:lvl5pPr>
            <a:lvl6pPr>
              <a:buNone/>
              <a:defRPr sz="2100">
                <a:solidFill>
                  <a:srgbClr val="213983"/>
                </a:solidFill>
                <a:latin typeface="Montserrat"/>
                <a:ea typeface="Montserrat"/>
                <a:cs typeface="Montserrat"/>
              </a:defRPr>
            </a:lvl6pPr>
            <a:lvl7pPr>
              <a:buNone/>
              <a:defRPr sz="2100">
                <a:solidFill>
                  <a:srgbClr val="213983"/>
                </a:solidFill>
                <a:latin typeface="Montserrat"/>
                <a:ea typeface="Montserrat"/>
                <a:cs typeface="Montserrat"/>
              </a:defRPr>
            </a:lvl7pPr>
            <a:lvl8pPr>
              <a:buNone/>
              <a:defRPr sz="2100">
                <a:solidFill>
                  <a:srgbClr val="213983"/>
                </a:solidFill>
                <a:latin typeface="Montserrat"/>
                <a:ea typeface="Montserrat"/>
                <a:cs typeface="Montserrat"/>
              </a:defRPr>
            </a:lvl8pPr>
            <a:lvl9pPr>
              <a:buNone/>
              <a:defRPr sz="2100">
                <a:solidFill>
                  <a:srgbClr val="213983"/>
                </a:solidFill>
                <a:latin typeface="Montserrat"/>
                <a:ea typeface="Montserrat"/>
                <a:cs typeface="Montserrat"/>
              </a:defRPr>
            </a:lvl9pPr>
          </a:lstStyle>
          <a:p>
            <a:pPr>
              <a:buNone/>
              <a:defRPr sz="2100">
                <a:solidFill>
                  <a:srgbClr val="213983"/>
                </a:solidFill>
                <a:latin typeface="Montserrat"/>
                <a:ea typeface="Montserrat"/>
                <a:cs typeface="Montserrat"/>
              </a:defRPr>
            </a:pPr>
            <a:r>
              <a:rPr sz="2100" dirty="0">
                <a:solidFill>
                  <a:srgbClr val="213983"/>
                </a:solidFill>
                <a:latin typeface="Montserrat"/>
                <a:ea typeface="Montserrat"/>
                <a:cs typeface="Montserrat"/>
              </a:rPr>
              <a:t>Assess outage and data </a:t>
            </a:r>
            <a:r>
              <a:rPr lang="en-GB" sz="2100" dirty="0">
                <a:solidFill>
                  <a:srgbClr val="213983"/>
                </a:solidFill>
                <a:latin typeface="Montserrat"/>
                <a:ea typeface="Montserrat"/>
                <a:cs typeface="Montserrat"/>
              </a:rPr>
              <a:t>breach</a:t>
            </a:r>
            <a:r>
              <a:rPr sz="2100" dirty="0">
                <a:solidFill>
                  <a:srgbClr val="213983"/>
                </a:solidFill>
                <a:latin typeface="Montserrat"/>
                <a:ea typeface="Montserrat"/>
                <a:cs typeface="Montserrat"/>
              </a:rPr>
              <a:t>. Estimate harm to customers, revenue and reputation over time, using ranges.</a:t>
            </a:r>
          </a:p>
        </p:txBody>
      </p:sp>
      <p:sp>
        <p:nvSpPr>
          <p:cNvPr id="2" name="slide-title">
            <a:extLst>
              <a:ext uri="{FF2B5EF4-FFF2-40B4-BE49-F238E27FC236}">
                <a16:creationId xmlns:a16="http://schemas.microsoft.com/office/drawing/2014/main" id="{46F81152-4AC1-8668-3FDD-53B2BBB35E33}"/>
              </a:ext>
            </a:extLst>
          </p:cNvPr>
          <p:cNvSpPr>
            <a:spLocks noGrp="1"/>
          </p:cNvSpPr>
          <p:nvPr>
            <p:ph type="title"/>
          </p:nvPr>
        </p:nvSpPr>
        <p:spPr>
          <a:xfrm>
            <a:off x="898112" y="466725"/>
            <a:ext cx="10534650" cy="762000"/>
          </a:xfrm>
        </p:spPr>
        <p:txBody>
          <a:bodyPr lIns="0" tIns="0" rIns="0" bIns="0">
            <a:noAutofit/>
          </a:bodyPr>
          <a:lstStyle>
            <a:defPPr>
              <a:defRPr sz="3600" b="0">
                <a:solidFill>
                  <a:srgbClr val="213983"/>
                </a:solidFill>
                <a:latin typeface="Montserrat Black"/>
                <a:ea typeface="Montserrat Black"/>
                <a:cs typeface="Montserrat Black"/>
              </a:defRPr>
            </a:defPPr>
            <a:lvl1pPr>
              <a:buNone/>
              <a:defRPr sz="3600" b="0">
                <a:solidFill>
                  <a:srgbClr val="213983"/>
                </a:solidFill>
                <a:latin typeface="Montserrat Black"/>
                <a:ea typeface="Montserrat Black"/>
                <a:cs typeface="Montserrat Black"/>
              </a:defRPr>
            </a:lvl1pPr>
            <a:lvl2pPr>
              <a:buNone/>
              <a:defRPr sz="3600" b="0">
                <a:solidFill>
                  <a:srgbClr val="213983"/>
                </a:solidFill>
                <a:latin typeface="Montserrat Black"/>
                <a:ea typeface="Montserrat Black"/>
                <a:cs typeface="Montserrat Black"/>
              </a:defRPr>
            </a:lvl2pPr>
            <a:lvl3pPr>
              <a:buNone/>
              <a:defRPr sz="3600" b="0">
                <a:solidFill>
                  <a:srgbClr val="213983"/>
                </a:solidFill>
                <a:latin typeface="Montserrat Black"/>
                <a:ea typeface="Montserrat Black"/>
                <a:cs typeface="Montserrat Black"/>
              </a:defRPr>
            </a:lvl3pPr>
            <a:lvl4pPr>
              <a:buNone/>
              <a:defRPr sz="3600" b="0">
                <a:solidFill>
                  <a:srgbClr val="213983"/>
                </a:solidFill>
                <a:latin typeface="Montserrat Black"/>
                <a:ea typeface="Montserrat Black"/>
                <a:cs typeface="Montserrat Black"/>
              </a:defRPr>
            </a:lvl4pPr>
            <a:lvl5pPr>
              <a:buNone/>
              <a:defRPr sz="3600" b="0">
                <a:solidFill>
                  <a:srgbClr val="213983"/>
                </a:solidFill>
                <a:latin typeface="Montserrat Black"/>
                <a:ea typeface="Montserrat Black"/>
                <a:cs typeface="Montserrat Black"/>
              </a:defRPr>
            </a:lvl5pPr>
            <a:lvl6pPr>
              <a:buNone/>
              <a:defRPr sz="3600" b="0">
                <a:solidFill>
                  <a:srgbClr val="213983"/>
                </a:solidFill>
                <a:latin typeface="Montserrat Black"/>
                <a:ea typeface="Montserrat Black"/>
                <a:cs typeface="Montserrat Black"/>
              </a:defRPr>
            </a:lvl6pPr>
            <a:lvl7pPr>
              <a:buNone/>
              <a:defRPr sz="3600" b="0">
                <a:solidFill>
                  <a:srgbClr val="213983"/>
                </a:solidFill>
                <a:latin typeface="Montserrat Black"/>
                <a:ea typeface="Montserrat Black"/>
                <a:cs typeface="Montserrat Black"/>
              </a:defRPr>
            </a:lvl7pPr>
            <a:lvl8pPr>
              <a:buNone/>
              <a:defRPr sz="3600" b="0">
                <a:solidFill>
                  <a:srgbClr val="213983"/>
                </a:solidFill>
                <a:latin typeface="Montserrat Black"/>
                <a:ea typeface="Montserrat Black"/>
                <a:cs typeface="Montserrat Black"/>
              </a:defRPr>
            </a:lvl8pPr>
            <a:lvl9pPr>
              <a:buNone/>
              <a:defRPr sz="3600" b="0">
                <a:solidFill>
                  <a:srgbClr val="213983"/>
                </a:solidFill>
                <a:latin typeface="Montserrat Black"/>
                <a:ea typeface="Montserrat Black"/>
                <a:cs typeface="Montserrat Black"/>
              </a:defRPr>
            </a:lvl9pPr>
          </a:lstStyle>
          <a:p>
            <a:pPr>
              <a:buNone/>
              <a:defRPr sz="3600" b="0">
                <a:solidFill>
                  <a:srgbClr val="213983"/>
                </a:solidFill>
                <a:latin typeface="Montserrat Black"/>
                <a:ea typeface="Montserrat Black"/>
                <a:cs typeface="Montserrat Black"/>
              </a:defRPr>
            </a:pPr>
            <a:r>
              <a:rPr lang="en-GB" sz="3600" b="0" dirty="0">
                <a:solidFill>
                  <a:srgbClr val="213983"/>
                </a:solidFill>
                <a:latin typeface="Montserrat Black"/>
                <a:ea typeface="Montserrat Black"/>
                <a:cs typeface="Montserrat Black"/>
              </a:rPr>
              <a:t>Determine Ex</a:t>
            </a:r>
            <a:r>
              <a:rPr sz="3600" b="0" dirty="0" err="1">
                <a:solidFill>
                  <a:srgbClr val="213983"/>
                </a:solidFill>
                <a:latin typeface="Montserrat Black"/>
                <a:ea typeface="Montserrat Black"/>
                <a:cs typeface="Montserrat Black"/>
              </a:rPr>
              <a:t>posure</a:t>
            </a:r>
            <a:r>
              <a:rPr sz="3600" b="0" dirty="0">
                <a:solidFill>
                  <a:srgbClr val="213983"/>
                </a:solidFill>
                <a:latin typeface="Montserrat Black"/>
                <a:ea typeface="Montserrat Black"/>
                <a:cs typeface="Montserrat Black"/>
              </a:rPr>
              <a:t> </a:t>
            </a:r>
            <a:r>
              <a:rPr lang="en-GB" sz="3600" b="0" dirty="0">
                <a:solidFill>
                  <a:srgbClr val="213983"/>
                </a:solidFill>
                <a:latin typeface="Montserrat Black"/>
                <a:ea typeface="Montserrat Black"/>
                <a:cs typeface="Montserrat Black"/>
              </a:rPr>
              <a:t>(</a:t>
            </a:r>
            <a:r>
              <a:rPr sz="3600" b="0" dirty="0">
                <a:solidFill>
                  <a:srgbClr val="213983"/>
                </a:solidFill>
                <a:latin typeface="Montserrat Black"/>
                <a:ea typeface="Montserrat Black"/>
                <a:cs typeface="Montserrat Black"/>
              </a:rPr>
              <a:t>of critical assets</a:t>
            </a:r>
            <a:r>
              <a:rPr lang="en-GB" sz="3600" b="0" dirty="0">
                <a:solidFill>
                  <a:srgbClr val="213983"/>
                </a:solidFill>
                <a:latin typeface="Montserrat Black"/>
                <a:ea typeface="Montserrat Black"/>
                <a:cs typeface="Montserrat Black"/>
              </a:rPr>
              <a:t>)</a:t>
            </a:r>
            <a:endParaRPr sz="3600" b="0" dirty="0">
              <a:solidFill>
                <a:srgbClr val="213983"/>
              </a:solidFill>
              <a:latin typeface="Montserrat Black"/>
              <a:ea typeface="Montserrat Black"/>
              <a:cs typeface="Montserrat Black"/>
            </a:endParaRPr>
          </a:p>
        </p:txBody>
      </p:sp>
      <p:sp>
        <p:nvSpPr>
          <p:cNvPr id="5" name="Text 3">
            <a:extLst>
              <a:ext uri="{FF2B5EF4-FFF2-40B4-BE49-F238E27FC236}">
                <a16:creationId xmlns:a16="http://schemas.microsoft.com/office/drawing/2014/main" id="{9CAF1C78-BB03-51E5-73D7-886E4895712D}"/>
              </a:ext>
            </a:extLst>
          </p:cNvPr>
          <p:cNvSpPr>
            <a:spLocks noGrp="1"/>
          </p:cNvSpPr>
          <p:nvPr/>
        </p:nvSpPr>
        <p:spPr>
          <a:xfrm>
            <a:off x="895350" y="1581150"/>
            <a:ext cx="10382250" cy="590550"/>
          </a:xfrm>
          <a:prstGeom prst="rect">
            <a:avLst/>
          </a:prstGeom>
          <a:noFill/>
        </p:spPr>
        <p:txBody>
          <a:bodyPr wrap="square" lIns="0" tIns="0" rIns="0" bIns="0" anchor="ctr">
            <a:normAutofit/>
          </a:bodyPr>
          <a:lstStyle>
            <a:defPPr algn="ctr">
              <a:defRPr sz="2250">
                <a:solidFill>
                  <a:srgbClr val="213983"/>
                </a:solidFill>
                <a:latin typeface="Montserrat"/>
                <a:ea typeface="Montserrat"/>
                <a:cs typeface="Montserrat"/>
              </a:defRPr>
            </a:defPPr>
            <a:lvl1pPr algn="ctr">
              <a:buNone/>
              <a:defRPr sz="2250">
                <a:solidFill>
                  <a:srgbClr val="213983"/>
                </a:solidFill>
                <a:latin typeface="Montserrat"/>
                <a:ea typeface="Montserrat"/>
                <a:cs typeface="Montserrat"/>
              </a:defRPr>
            </a:lvl1pPr>
            <a:lvl2pPr algn="ctr">
              <a:buNone/>
              <a:defRPr sz="2250">
                <a:solidFill>
                  <a:srgbClr val="213983"/>
                </a:solidFill>
                <a:latin typeface="Montserrat"/>
                <a:ea typeface="Montserrat"/>
                <a:cs typeface="Montserrat"/>
              </a:defRPr>
            </a:lvl2pPr>
            <a:lvl3pPr algn="ctr">
              <a:buNone/>
              <a:defRPr sz="2250">
                <a:solidFill>
                  <a:srgbClr val="213983"/>
                </a:solidFill>
                <a:latin typeface="Montserrat"/>
                <a:ea typeface="Montserrat"/>
                <a:cs typeface="Montserrat"/>
              </a:defRPr>
            </a:lvl3pPr>
            <a:lvl4pPr algn="ctr">
              <a:buNone/>
              <a:defRPr sz="2250">
                <a:solidFill>
                  <a:srgbClr val="213983"/>
                </a:solidFill>
                <a:latin typeface="Montserrat"/>
                <a:ea typeface="Montserrat"/>
                <a:cs typeface="Montserrat"/>
              </a:defRPr>
            </a:lvl4pPr>
            <a:lvl5pPr algn="ctr">
              <a:buNone/>
              <a:defRPr sz="2250">
                <a:solidFill>
                  <a:srgbClr val="213983"/>
                </a:solidFill>
                <a:latin typeface="Montserrat"/>
                <a:ea typeface="Montserrat"/>
                <a:cs typeface="Montserrat"/>
              </a:defRPr>
            </a:lvl5pPr>
            <a:lvl6pPr algn="ctr">
              <a:buNone/>
              <a:defRPr sz="2250">
                <a:solidFill>
                  <a:srgbClr val="213983"/>
                </a:solidFill>
                <a:latin typeface="Montserrat"/>
                <a:ea typeface="Montserrat"/>
                <a:cs typeface="Montserrat"/>
              </a:defRPr>
            </a:lvl6pPr>
            <a:lvl7pPr algn="ctr">
              <a:buNone/>
              <a:defRPr sz="2250">
                <a:solidFill>
                  <a:srgbClr val="213983"/>
                </a:solidFill>
                <a:latin typeface="Montserrat"/>
                <a:ea typeface="Montserrat"/>
                <a:cs typeface="Montserrat"/>
              </a:defRPr>
            </a:lvl7pPr>
            <a:lvl8pPr algn="ctr">
              <a:buNone/>
              <a:defRPr sz="2250">
                <a:solidFill>
                  <a:srgbClr val="213983"/>
                </a:solidFill>
                <a:latin typeface="Montserrat"/>
                <a:ea typeface="Montserrat"/>
                <a:cs typeface="Montserrat"/>
              </a:defRPr>
            </a:lvl8pPr>
            <a:lvl9pPr algn="ctr">
              <a:buNone/>
              <a:defRPr sz="2250">
                <a:solidFill>
                  <a:srgbClr val="213983"/>
                </a:solidFill>
                <a:latin typeface="Montserrat"/>
                <a:ea typeface="Montserrat"/>
                <a:cs typeface="Montserrat"/>
              </a:defRPr>
            </a:lvl9pPr>
          </a:lstStyle>
          <a:p>
            <a:pPr lvl="0" algn="ctr">
              <a:buNone/>
              <a:defRPr sz="2250">
                <a:solidFill>
                  <a:srgbClr val="213983"/>
                </a:solidFill>
                <a:latin typeface="Montserrat"/>
                <a:ea typeface="Montserrat"/>
                <a:cs typeface="Montserrat"/>
              </a:defRPr>
            </a:pPr>
            <a:r>
              <a:rPr sz="2250" b="0" dirty="0">
                <a:solidFill>
                  <a:srgbClr val="213983"/>
                </a:solidFill>
                <a:latin typeface="Montserrat"/>
                <a:ea typeface="Montserrat"/>
                <a:cs typeface="Montserrat"/>
              </a:rPr>
              <a:t>Which service must keep working for customers and revenue?</a:t>
            </a:r>
          </a:p>
        </p:txBody>
      </p:sp>
      <p:sp>
        <p:nvSpPr>
          <p:cNvPr id="13" name="Text 3">
            <a:extLst>
              <a:ext uri="{FF2B5EF4-FFF2-40B4-BE49-F238E27FC236}">
                <a16:creationId xmlns:a16="http://schemas.microsoft.com/office/drawing/2014/main" id="{C3A521FF-C962-2A9B-7C9C-91A1E02C5B0E}"/>
              </a:ext>
            </a:extLst>
          </p:cNvPr>
          <p:cNvSpPr>
            <a:spLocks noGrp="1"/>
          </p:cNvSpPr>
          <p:nvPr/>
        </p:nvSpPr>
        <p:spPr>
          <a:xfrm>
            <a:off x="1066800" y="2705100"/>
            <a:ext cx="2952750" cy="342900"/>
          </a:xfrm>
          <a:prstGeom prst="rect">
            <a:avLst/>
          </a:prstGeom>
          <a:noFill/>
        </p:spPr>
        <p:txBody>
          <a:bodyPr wrap="square" lIns="0" tIns="0" rIns="0" bIns="0" anchor="ctr"/>
          <a:lstStyle>
            <a:defPPr algn="ctr">
              <a:defRPr sz="1800" b="1">
                <a:solidFill>
                  <a:srgbClr val="213983"/>
                </a:solidFill>
                <a:latin typeface="Montserrat SemiBold"/>
                <a:ea typeface="Montserrat SemiBold"/>
                <a:cs typeface="Montserrat SemiBold"/>
              </a:defRPr>
            </a:defPPr>
            <a:lvl1pPr algn="ctr">
              <a:buNone/>
              <a:defRPr sz="1800" b="1">
                <a:solidFill>
                  <a:srgbClr val="213983"/>
                </a:solidFill>
                <a:latin typeface="Montserrat SemiBold"/>
                <a:ea typeface="Montserrat SemiBold"/>
                <a:cs typeface="Montserrat SemiBold"/>
              </a:defRPr>
            </a:lvl1pPr>
            <a:lvl2pPr algn="ctr">
              <a:buNone/>
              <a:defRPr sz="1800" b="1">
                <a:solidFill>
                  <a:srgbClr val="213983"/>
                </a:solidFill>
                <a:latin typeface="Montserrat SemiBold"/>
                <a:ea typeface="Montserrat SemiBold"/>
                <a:cs typeface="Montserrat SemiBold"/>
              </a:defRPr>
            </a:lvl2pPr>
            <a:lvl3pPr algn="ctr">
              <a:buNone/>
              <a:defRPr sz="1800" b="1">
                <a:solidFill>
                  <a:srgbClr val="213983"/>
                </a:solidFill>
                <a:latin typeface="Montserrat SemiBold"/>
                <a:ea typeface="Montserrat SemiBold"/>
                <a:cs typeface="Montserrat SemiBold"/>
              </a:defRPr>
            </a:lvl3pPr>
            <a:lvl4pPr algn="ctr">
              <a:buNone/>
              <a:defRPr sz="1800" b="1">
                <a:solidFill>
                  <a:srgbClr val="213983"/>
                </a:solidFill>
                <a:latin typeface="Montserrat SemiBold"/>
                <a:ea typeface="Montserrat SemiBold"/>
                <a:cs typeface="Montserrat SemiBold"/>
              </a:defRPr>
            </a:lvl4pPr>
            <a:lvl5pPr algn="ctr">
              <a:buNone/>
              <a:defRPr sz="1800" b="1">
                <a:solidFill>
                  <a:srgbClr val="213983"/>
                </a:solidFill>
                <a:latin typeface="Montserrat SemiBold"/>
                <a:ea typeface="Montserrat SemiBold"/>
                <a:cs typeface="Montserrat SemiBold"/>
              </a:defRPr>
            </a:lvl5pPr>
            <a:lvl6pPr algn="ctr">
              <a:buNone/>
              <a:defRPr sz="1800" b="1">
                <a:solidFill>
                  <a:srgbClr val="213983"/>
                </a:solidFill>
                <a:latin typeface="Montserrat SemiBold"/>
                <a:ea typeface="Montserrat SemiBold"/>
                <a:cs typeface="Montserrat SemiBold"/>
              </a:defRPr>
            </a:lvl6pPr>
            <a:lvl7pPr algn="ctr">
              <a:buNone/>
              <a:defRPr sz="1800" b="1">
                <a:solidFill>
                  <a:srgbClr val="213983"/>
                </a:solidFill>
                <a:latin typeface="Montserrat SemiBold"/>
                <a:ea typeface="Montserrat SemiBold"/>
                <a:cs typeface="Montserrat SemiBold"/>
              </a:defRPr>
            </a:lvl7pPr>
            <a:lvl8pPr algn="ctr">
              <a:buNone/>
              <a:defRPr sz="1800" b="1">
                <a:solidFill>
                  <a:srgbClr val="213983"/>
                </a:solidFill>
                <a:latin typeface="Montserrat SemiBold"/>
                <a:ea typeface="Montserrat SemiBold"/>
                <a:cs typeface="Montserrat SemiBold"/>
              </a:defRPr>
            </a:lvl8pPr>
            <a:lvl9pPr algn="ctr">
              <a:buNone/>
              <a:defRPr sz="1800" b="1">
                <a:solidFill>
                  <a:srgbClr val="213983"/>
                </a:solidFill>
                <a:latin typeface="Montserrat SemiBold"/>
                <a:ea typeface="Montserrat SemiBold"/>
                <a:cs typeface="Montserrat SemiBold"/>
              </a:defRPr>
            </a:lvl9pPr>
          </a:lstStyle>
          <a:p>
            <a:pPr marL="0" indent="0" algn="ctr">
              <a:buNone/>
              <a:defRPr sz="1800" b="1">
                <a:solidFill>
                  <a:srgbClr val="213983"/>
                </a:solidFill>
                <a:latin typeface="Montserrat SemiBold"/>
                <a:ea typeface="Montserrat SemiBold"/>
                <a:cs typeface="Montserrat SemiBold"/>
              </a:defRPr>
            </a:pPr>
            <a:r>
              <a:rPr sz="1800" b="1">
                <a:solidFill>
                  <a:srgbClr val="213983"/>
                </a:solidFill>
                <a:latin typeface="Montserrat SemiBold"/>
                <a:ea typeface="Montserrat SemiBold"/>
                <a:cs typeface="Montserrat SemiBold"/>
              </a:rPr>
              <a:t>Systems and dependencies</a:t>
            </a:r>
            <a:endParaRPr sz="1300"/>
          </a:p>
        </p:txBody>
      </p:sp>
      <p:sp>
        <p:nvSpPr>
          <p:cNvPr id="14" name="Shape 4">
            <a:extLst>
              <a:ext uri="{FF2B5EF4-FFF2-40B4-BE49-F238E27FC236}">
                <a16:creationId xmlns:a16="http://schemas.microsoft.com/office/drawing/2014/main" id="{7DDD80AD-4D59-4B96-1D98-1993EDD497DD}"/>
              </a:ext>
            </a:extLst>
          </p:cNvPr>
          <p:cNvSpPr>
            <a:spLocks noGrp="1"/>
          </p:cNvSpPr>
          <p:nvPr/>
        </p:nvSpPr>
        <p:spPr>
          <a:xfrm>
            <a:off x="1755648" y="3298231"/>
            <a:ext cx="201168" cy="201168"/>
          </a:xfrm>
          <a:prstGeom prst="ellipse">
            <a:avLst/>
          </a:prstGeom>
          <a:solidFill>
            <a:srgbClr val="213983"/>
          </a:solidFill>
          <a:ln w="12700">
            <a:solidFill>
              <a:srgbClr val="213983"/>
            </a:solidFill>
            <a:prstDash val="solid"/>
          </a:ln>
        </p:spPr>
        <p:txBody>
          <a:bodyPr/>
          <a:lstStyle/>
          <a:p>
            <a:endParaRPr/>
          </a:p>
        </p:txBody>
      </p:sp>
      <p:sp>
        <p:nvSpPr>
          <p:cNvPr id="15" name="Shape 5">
            <a:extLst>
              <a:ext uri="{FF2B5EF4-FFF2-40B4-BE49-F238E27FC236}">
                <a16:creationId xmlns:a16="http://schemas.microsoft.com/office/drawing/2014/main" id="{C6AFFC26-9128-5B60-8E6B-63AD2B346A81}"/>
              </a:ext>
            </a:extLst>
          </p:cNvPr>
          <p:cNvSpPr>
            <a:spLocks noGrp="1"/>
          </p:cNvSpPr>
          <p:nvPr/>
        </p:nvSpPr>
        <p:spPr>
          <a:xfrm>
            <a:off x="2194560" y="3188503"/>
            <a:ext cx="201168" cy="201168"/>
          </a:xfrm>
          <a:prstGeom prst="ellipse">
            <a:avLst/>
          </a:prstGeom>
          <a:solidFill>
            <a:srgbClr val="B8C5D8"/>
          </a:solidFill>
          <a:ln w="12700">
            <a:solidFill>
              <a:srgbClr val="B8C5D8"/>
            </a:solidFill>
            <a:prstDash val="solid"/>
          </a:ln>
        </p:spPr>
        <p:txBody>
          <a:bodyPr/>
          <a:lstStyle/>
          <a:p>
            <a:endParaRPr/>
          </a:p>
        </p:txBody>
      </p:sp>
      <p:sp>
        <p:nvSpPr>
          <p:cNvPr id="16" name="Shape 6">
            <a:extLst>
              <a:ext uri="{FF2B5EF4-FFF2-40B4-BE49-F238E27FC236}">
                <a16:creationId xmlns:a16="http://schemas.microsoft.com/office/drawing/2014/main" id="{B72FFC66-33E4-4616-0D3D-FD665F20E0B0}"/>
              </a:ext>
            </a:extLst>
          </p:cNvPr>
          <p:cNvSpPr>
            <a:spLocks noGrp="1"/>
          </p:cNvSpPr>
          <p:nvPr/>
        </p:nvSpPr>
        <p:spPr>
          <a:xfrm>
            <a:off x="2633472" y="3298231"/>
            <a:ext cx="201168" cy="201168"/>
          </a:xfrm>
          <a:prstGeom prst="ellipse">
            <a:avLst/>
          </a:prstGeom>
          <a:solidFill>
            <a:srgbClr val="B8C5D8"/>
          </a:solidFill>
          <a:ln w="12700">
            <a:solidFill>
              <a:srgbClr val="B8C5D8"/>
            </a:solidFill>
            <a:prstDash val="solid"/>
          </a:ln>
        </p:spPr>
        <p:txBody>
          <a:bodyPr/>
          <a:lstStyle/>
          <a:p>
            <a:endParaRPr/>
          </a:p>
        </p:txBody>
      </p:sp>
      <p:sp>
        <p:nvSpPr>
          <p:cNvPr id="17" name="Shape 7">
            <a:extLst>
              <a:ext uri="{FF2B5EF4-FFF2-40B4-BE49-F238E27FC236}">
                <a16:creationId xmlns:a16="http://schemas.microsoft.com/office/drawing/2014/main" id="{C139436C-F7B9-73B4-E552-4464686B05DE}"/>
              </a:ext>
            </a:extLst>
          </p:cNvPr>
          <p:cNvSpPr>
            <a:spLocks noGrp="1"/>
          </p:cNvSpPr>
          <p:nvPr/>
        </p:nvSpPr>
        <p:spPr>
          <a:xfrm>
            <a:off x="1975104" y="3645703"/>
            <a:ext cx="201168" cy="201168"/>
          </a:xfrm>
          <a:prstGeom prst="ellipse">
            <a:avLst/>
          </a:prstGeom>
          <a:solidFill>
            <a:srgbClr val="213983"/>
          </a:solidFill>
          <a:ln w="12700">
            <a:solidFill>
              <a:srgbClr val="213983"/>
            </a:solidFill>
            <a:prstDash val="solid"/>
          </a:ln>
        </p:spPr>
        <p:txBody>
          <a:bodyPr/>
          <a:lstStyle/>
          <a:p>
            <a:endParaRPr/>
          </a:p>
        </p:txBody>
      </p:sp>
      <p:sp>
        <p:nvSpPr>
          <p:cNvPr id="18" name="Shape 8">
            <a:extLst>
              <a:ext uri="{FF2B5EF4-FFF2-40B4-BE49-F238E27FC236}">
                <a16:creationId xmlns:a16="http://schemas.microsoft.com/office/drawing/2014/main" id="{ECFBEF8C-5352-BE01-1C51-09E7C3CE8A9D}"/>
              </a:ext>
            </a:extLst>
          </p:cNvPr>
          <p:cNvSpPr>
            <a:spLocks noGrp="1"/>
          </p:cNvSpPr>
          <p:nvPr/>
        </p:nvSpPr>
        <p:spPr>
          <a:xfrm>
            <a:off x="2414016" y="3535975"/>
            <a:ext cx="201168" cy="201168"/>
          </a:xfrm>
          <a:prstGeom prst="ellipse">
            <a:avLst/>
          </a:prstGeom>
          <a:solidFill>
            <a:srgbClr val="B8C5D8"/>
          </a:solidFill>
          <a:ln w="12700">
            <a:solidFill>
              <a:srgbClr val="B8C5D8"/>
            </a:solidFill>
            <a:prstDash val="solid"/>
          </a:ln>
        </p:spPr>
        <p:txBody>
          <a:bodyPr/>
          <a:lstStyle/>
          <a:p>
            <a:endParaRPr/>
          </a:p>
        </p:txBody>
      </p:sp>
      <p:sp>
        <p:nvSpPr>
          <p:cNvPr id="19" name="Shape 9">
            <a:extLst>
              <a:ext uri="{FF2B5EF4-FFF2-40B4-BE49-F238E27FC236}">
                <a16:creationId xmlns:a16="http://schemas.microsoft.com/office/drawing/2014/main" id="{F021D035-6B84-37D5-A384-316DA2F348D8}"/>
              </a:ext>
            </a:extLst>
          </p:cNvPr>
          <p:cNvSpPr>
            <a:spLocks noGrp="1"/>
          </p:cNvSpPr>
          <p:nvPr/>
        </p:nvSpPr>
        <p:spPr>
          <a:xfrm>
            <a:off x="2852928" y="3645703"/>
            <a:ext cx="201168" cy="201168"/>
          </a:xfrm>
          <a:prstGeom prst="ellipse">
            <a:avLst/>
          </a:prstGeom>
          <a:solidFill>
            <a:srgbClr val="B8C5D8"/>
          </a:solidFill>
          <a:ln w="12700">
            <a:solidFill>
              <a:srgbClr val="B8C5D8"/>
            </a:solidFill>
            <a:prstDash val="solid"/>
          </a:ln>
        </p:spPr>
        <p:txBody>
          <a:bodyPr/>
          <a:lstStyle/>
          <a:p>
            <a:endParaRPr/>
          </a:p>
        </p:txBody>
      </p:sp>
      <p:sp>
        <p:nvSpPr>
          <p:cNvPr id="20" name="Shape 10">
            <a:extLst>
              <a:ext uri="{FF2B5EF4-FFF2-40B4-BE49-F238E27FC236}">
                <a16:creationId xmlns:a16="http://schemas.microsoft.com/office/drawing/2014/main" id="{3F6168F7-67AE-26A3-95E7-50954DCC1229}"/>
              </a:ext>
            </a:extLst>
          </p:cNvPr>
          <p:cNvSpPr>
            <a:spLocks noGrp="1"/>
          </p:cNvSpPr>
          <p:nvPr/>
        </p:nvSpPr>
        <p:spPr>
          <a:xfrm>
            <a:off x="2194560" y="3993175"/>
            <a:ext cx="201168" cy="201168"/>
          </a:xfrm>
          <a:prstGeom prst="ellipse">
            <a:avLst/>
          </a:prstGeom>
          <a:solidFill>
            <a:srgbClr val="213983"/>
          </a:solidFill>
          <a:ln w="12700">
            <a:solidFill>
              <a:srgbClr val="213983"/>
            </a:solidFill>
            <a:prstDash val="solid"/>
          </a:ln>
        </p:spPr>
        <p:txBody>
          <a:bodyPr/>
          <a:lstStyle/>
          <a:p>
            <a:endParaRPr/>
          </a:p>
        </p:txBody>
      </p:sp>
      <p:sp>
        <p:nvSpPr>
          <p:cNvPr id="21" name="Shape 11">
            <a:extLst>
              <a:ext uri="{FF2B5EF4-FFF2-40B4-BE49-F238E27FC236}">
                <a16:creationId xmlns:a16="http://schemas.microsoft.com/office/drawing/2014/main" id="{086F22F3-4439-30DC-B36B-9DD2FB88487E}"/>
              </a:ext>
            </a:extLst>
          </p:cNvPr>
          <p:cNvSpPr>
            <a:spLocks noGrp="1"/>
          </p:cNvSpPr>
          <p:nvPr/>
        </p:nvSpPr>
        <p:spPr>
          <a:xfrm>
            <a:off x="2633472" y="3993175"/>
            <a:ext cx="201168" cy="201168"/>
          </a:xfrm>
          <a:prstGeom prst="ellipse">
            <a:avLst/>
          </a:prstGeom>
          <a:solidFill>
            <a:srgbClr val="B8C5D8"/>
          </a:solidFill>
          <a:ln w="12700">
            <a:solidFill>
              <a:srgbClr val="B8C5D8"/>
            </a:solidFill>
            <a:prstDash val="solid"/>
          </a:ln>
        </p:spPr>
        <p:txBody>
          <a:bodyPr/>
          <a:lstStyle/>
          <a:p>
            <a:endParaRPr/>
          </a:p>
        </p:txBody>
      </p:sp>
      <p:sp>
        <p:nvSpPr>
          <p:cNvPr id="22" name="Shape 12">
            <a:extLst>
              <a:ext uri="{FF2B5EF4-FFF2-40B4-BE49-F238E27FC236}">
                <a16:creationId xmlns:a16="http://schemas.microsoft.com/office/drawing/2014/main" id="{65CFCC4D-44FD-C58E-9CFA-B8B95935A79A}"/>
              </a:ext>
            </a:extLst>
          </p:cNvPr>
          <p:cNvSpPr>
            <a:spLocks noGrp="1"/>
          </p:cNvSpPr>
          <p:nvPr/>
        </p:nvSpPr>
        <p:spPr>
          <a:xfrm>
            <a:off x="3364992" y="3700567"/>
            <a:ext cx="1508760" cy="0"/>
          </a:xfrm>
          <a:prstGeom prst="line">
            <a:avLst/>
          </a:prstGeom>
          <a:noFill/>
          <a:ln w="27940">
            <a:solidFill>
              <a:srgbClr val="129DD8"/>
            </a:solidFill>
            <a:prstDash val="solid"/>
            <a:tailEnd type="triangle"/>
          </a:ln>
        </p:spPr>
        <p:txBody>
          <a:bodyPr/>
          <a:lstStyle/>
          <a:p>
            <a:endParaRPr/>
          </a:p>
        </p:txBody>
      </p:sp>
      <p:sp>
        <p:nvSpPr>
          <p:cNvPr id="23" name="Text 13">
            <a:extLst>
              <a:ext uri="{FF2B5EF4-FFF2-40B4-BE49-F238E27FC236}">
                <a16:creationId xmlns:a16="http://schemas.microsoft.com/office/drawing/2014/main" id="{2879C205-9144-F15C-E1B9-04D7C67408A2}"/>
              </a:ext>
            </a:extLst>
          </p:cNvPr>
          <p:cNvSpPr>
            <a:spLocks noGrp="1"/>
          </p:cNvSpPr>
          <p:nvPr/>
        </p:nvSpPr>
        <p:spPr>
          <a:xfrm>
            <a:off x="3438525" y="3143250"/>
            <a:ext cx="1371600" cy="495300"/>
          </a:xfrm>
          <a:prstGeom prst="rect">
            <a:avLst/>
          </a:prstGeom>
          <a:noFill/>
        </p:spPr>
        <p:txBody>
          <a:bodyPr wrap="square" lIns="0" tIns="0" rIns="0" bIns="0" anchor="ctr"/>
          <a:lstStyle>
            <a:defPPr algn="ctr">
              <a:defRPr sz="1500">
                <a:solidFill>
                  <a:srgbClr val="129DD8"/>
                </a:solidFill>
                <a:latin typeface="Montserrat"/>
                <a:ea typeface="Montserrat"/>
                <a:cs typeface="Montserrat"/>
              </a:defRPr>
            </a:defPPr>
            <a:lvl1pPr algn="ctr">
              <a:buNone/>
              <a:defRPr sz="1500">
                <a:solidFill>
                  <a:srgbClr val="129DD8"/>
                </a:solidFill>
                <a:latin typeface="Montserrat"/>
                <a:ea typeface="Montserrat"/>
                <a:cs typeface="Montserrat"/>
              </a:defRPr>
            </a:lvl1pPr>
            <a:lvl2pPr algn="ctr">
              <a:buNone/>
              <a:defRPr sz="1500">
                <a:solidFill>
                  <a:srgbClr val="129DD8"/>
                </a:solidFill>
                <a:latin typeface="Montserrat"/>
                <a:ea typeface="Montserrat"/>
                <a:cs typeface="Montserrat"/>
              </a:defRPr>
            </a:lvl2pPr>
            <a:lvl3pPr algn="ctr">
              <a:buNone/>
              <a:defRPr sz="1500">
                <a:solidFill>
                  <a:srgbClr val="129DD8"/>
                </a:solidFill>
                <a:latin typeface="Montserrat"/>
                <a:ea typeface="Montserrat"/>
                <a:cs typeface="Montserrat"/>
              </a:defRPr>
            </a:lvl3pPr>
            <a:lvl4pPr algn="ctr">
              <a:buNone/>
              <a:defRPr sz="1500">
                <a:solidFill>
                  <a:srgbClr val="129DD8"/>
                </a:solidFill>
                <a:latin typeface="Montserrat"/>
                <a:ea typeface="Montserrat"/>
                <a:cs typeface="Montserrat"/>
              </a:defRPr>
            </a:lvl4pPr>
            <a:lvl5pPr algn="ctr">
              <a:buNone/>
              <a:defRPr sz="1500">
                <a:solidFill>
                  <a:srgbClr val="129DD8"/>
                </a:solidFill>
                <a:latin typeface="Montserrat"/>
                <a:ea typeface="Montserrat"/>
                <a:cs typeface="Montserrat"/>
              </a:defRPr>
            </a:lvl5pPr>
            <a:lvl6pPr algn="ctr">
              <a:buNone/>
              <a:defRPr sz="1500">
                <a:solidFill>
                  <a:srgbClr val="129DD8"/>
                </a:solidFill>
                <a:latin typeface="Montserrat"/>
                <a:ea typeface="Montserrat"/>
                <a:cs typeface="Montserrat"/>
              </a:defRPr>
            </a:lvl6pPr>
            <a:lvl7pPr algn="ctr">
              <a:buNone/>
              <a:defRPr sz="1500">
                <a:solidFill>
                  <a:srgbClr val="129DD8"/>
                </a:solidFill>
                <a:latin typeface="Montserrat"/>
                <a:ea typeface="Montserrat"/>
                <a:cs typeface="Montserrat"/>
              </a:defRPr>
            </a:lvl7pPr>
            <a:lvl8pPr algn="ctr">
              <a:buNone/>
              <a:defRPr sz="1500">
                <a:solidFill>
                  <a:srgbClr val="129DD8"/>
                </a:solidFill>
                <a:latin typeface="Montserrat"/>
                <a:ea typeface="Montserrat"/>
                <a:cs typeface="Montserrat"/>
              </a:defRPr>
            </a:lvl8pPr>
            <a:lvl9pPr algn="ctr">
              <a:buNone/>
              <a:defRPr sz="1500">
                <a:solidFill>
                  <a:srgbClr val="129DD8"/>
                </a:solidFill>
                <a:latin typeface="Montserrat"/>
                <a:ea typeface="Montserrat"/>
                <a:cs typeface="Montserrat"/>
              </a:defRPr>
            </a:lvl9pPr>
          </a:lstStyle>
          <a:p>
            <a:pPr algn="ctr">
              <a:buNone/>
              <a:defRPr sz="1500">
                <a:solidFill>
                  <a:srgbClr val="129DD8"/>
                </a:solidFill>
                <a:latin typeface="Montserrat"/>
                <a:ea typeface="Montserrat"/>
                <a:cs typeface="Montserrat"/>
              </a:defRPr>
            </a:pPr>
            <a:r>
              <a:rPr sz="1500" b="0">
                <a:solidFill>
                  <a:srgbClr val="129DD8"/>
                </a:solidFill>
                <a:latin typeface="Montserrat"/>
                <a:ea typeface="Montserrat"/>
                <a:cs typeface="Montserrat"/>
              </a:rPr>
              <a:t>assess importance</a:t>
            </a:r>
          </a:p>
        </p:txBody>
      </p:sp>
      <p:sp>
        <p:nvSpPr>
          <p:cNvPr id="24" name="Shape 14">
            <a:extLst>
              <a:ext uri="{FF2B5EF4-FFF2-40B4-BE49-F238E27FC236}">
                <a16:creationId xmlns:a16="http://schemas.microsoft.com/office/drawing/2014/main" id="{4B5179C5-87CD-1DAB-038C-7B3220576C24}"/>
              </a:ext>
            </a:extLst>
          </p:cNvPr>
          <p:cNvSpPr>
            <a:spLocks noGrp="1"/>
          </p:cNvSpPr>
          <p:nvPr/>
        </p:nvSpPr>
        <p:spPr>
          <a:xfrm>
            <a:off x="9322558" y="3200845"/>
            <a:ext cx="914400" cy="914400"/>
          </a:xfrm>
          <a:prstGeom prst="ellipse">
            <a:avLst/>
          </a:prstGeom>
          <a:solidFill>
            <a:schemeClr val="tx2"/>
          </a:solidFill>
          <a:ln w="25400">
            <a:solidFill>
              <a:srgbClr val="129DD8"/>
            </a:solidFill>
            <a:prstDash val="solid"/>
          </a:ln>
        </p:spPr>
        <p:txBody>
          <a:bodyPr/>
          <a:lstStyle/>
          <a:p>
            <a:endParaRPr/>
          </a:p>
        </p:txBody>
      </p:sp>
      <p:sp>
        <p:nvSpPr>
          <p:cNvPr id="25" name="Text 15">
            <a:extLst>
              <a:ext uri="{FF2B5EF4-FFF2-40B4-BE49-F238E27FC236}">
                <a16:creationId xmlns:a16="http://schemas.microsoft.com/office/drawing/2014/main" id="{2D86AE4B-A4C7-3261-3330-559A7E6434E3}"/>
              </a:ext>
            </a:extLst>
          </p:cNvPr>
          <p:cNvSpPr>
            <a:spLocks noGrp="1"/>
          </p:cNvSpPr>
          <p:nvPr/>
        </p:nvSpPr>
        <p:spPr>
          <a:xfrm>
            <a:off x="8801100" y="2729409"/>
            <a:ext cx="2124075" cy="323850"/>
          </a:xfrm>
          <a:prstGeom prst="rect">
            <a:avLst/>
          </a:prstGeom>
          <a:noFill/>
        </p:spPr>
        <p:txBody>
          <a:bodyPr wrap="square" lIns="0" tIns="0" rIns="0" bIns="0" anchor="ctr"/>
          <a:lstStyle>
            <a:defPPr algn="ctr">
              <a:defRPr sz="1725" b="1">
                <a:solidFill>
                  <a:srgbClr val="213983"/>
                </a:solidFill>
                <a:latin typeface="Montserrat SemiBold"/>
                <a:ea typeface="Montserrat SemiBold"/>
                <a:cs typeface="Montserrat SemiBold"/>
              </a:defRPr>
            </a:defPPr>
            <a:lvl1pPr algn="ctr">
              <a:buNone/>
              <a:defRPr sz="1725" b="1">
                <a:solidFill>
                  <a:srgbClr val="213983"/>
                </a:solidFill>
                <a:latin typeface="Montserrat SemiBold"/>
                <a:ea typeface="Montserrat SemiBold"/>
                <a:cs typeface="Montserrat SemiBold"/>
              </a:defRPr>
            </a:lvl1pPr>
            <a:lvl2pPr algn="ctr">
              <a:buNone/>
              <a:defRPr sz="1725" b="1">
                <a:solidFill>
                  <a:srgbClr val="213983"/>
                </a:solidFill>
                <a:latin typeface="Montserrat SemiBold"/>
                <a:ea typeface="Montserrat SemiBold"/>
                <a:cs typeface="Montserrat SemiBold"/>
              </a:defRPr>
            </a:lvl2pPr>
            <a:lvl3pPr algn="ctr">
              <a:buNone/>
              <a:defRPr sz="1725" b="1">
                <a:solidFill>
                  <a:srgbClr val="213983"/>
                </a:solidFill>
                <a:latin typeface="Montserrat SemiBold"/>
                <a:ea typeface="Montserrat SemiBold"/>
                <a:cs typeface="Montserrat SemiBold"/>
              </a:defRPr>
            </a:lvl3pPr>
            <a:lvl4pPr algn="ctr">
              <a:buNone/>
              <a:defRPr sz="1725" b="1">
                <a:solidFill>
                  <a:srgbClr val="213983"/>
                </a:solidFill>
                <a:latin typeface="Montserrat SemiBold"/>
                <a:ea typeface="Montserrat SemiBold"/>
                <a:cs typeface="Montserrat SemiBold"/>
              </a:defRPr>
            </a:lvl4pPr>
            <a:lvl5pPr algn="ctr">
              <a:buNone/>
              <a:defRPr sz="1725" b="1">
                <a:solidFill>
                  <a:srgbClr val="213983"/>
                </a:solidFill>
                <a:latin typeface="Montserrat SemiBold"/>
                <a:ea typeface="Montserrat SemiBold"/>
                <a:cs typeface="Montserrat SemiBold"/>
              </a:defRPr>
            </a:lvl5pPr>
            <a:lvl6pPr algn="ctr">
              <a:buNone/>
              <a:defRPr sz="1725" b="1">
                <a:solidFill>
                  <a:srgbClr val="213983"/>
                </a:solidFill>
                <a:latin typeface="Montserrat SemiBold"/>
                <a:ea typeface="Montserrat SemiBold"/>
                <a:cs typeface="Montserrat SemiBold"/>
              </a:defRPr>
            </a:lvl6pPr>
            <a:lvl7pPr algn="ctr">
              <a:buNone/>
              <a:defRPr sz="1725" b="1">
                <a:solidFill>
                  <a:srgbClr val="213983"/>
                </a:solidFill>
                <a:latin typeface="Montserrat SemiBold"/>
                <a:ea typeface="Montserrat SemiBold"/>
                <a:cs typeface="Montserrat SemiBold"/>
              </a:defRPr>
            </a:lvl7pPr>
            <a:lvl8pPr algn="ctr">
              <a:buNone/>
              <a:defRPr sz="1725" b="1">
                <a:solidFill>
                  <a:srgbClr val="213983"/>
                </a:solidFill>
                <a:latin typeface="Montserrat SemiBold"/>
                <a:ea typeface="Montserrat SemiBold"/>
                <a:cs typeface="Montserrat SemiBold"/>
              </a:defRPr>
            </a:lvl8pPr>
            <a:lvl9pPr algn="ctr">
              <a:buNone/>
              <a:defRPr sz="1725" b="1">
                <a:solidFill>
                  <a:srgbClr val="213983"/>
                </a:solidFill>
                <a:latin typeface="Montserrat SemiBold"/>
                <a:ea typeface="Montserrat SemiBold"/>
                <a:cs typeface="Montserrat SemiBold"/>
              </a:defRPr>
            </a:lvl9pPr>
          </a:lstStyle>
          <a:p>
            <a:pPr marL="0" indent="0" algn="ctr">
              <a:buNone/>
              <a:defRPr sz="1725" b="1">
                <a:solidFill>
                  <a:srgbClr val="213983"/>
                </a:solidFill>
                <a:latin typeface="Montserrat SemiBold"/>
                <a:ea typeface="Montserrat SemiBold"/>
                <a:cs typeface="Montserrat SemiBold"/>
              </a:defRPr>
            </a:pPr>
            <a:r>
              <a:rPr lang="en-GB" sz="1725" b="1" dirty="0">
                <a:solidFill>
                  <a:srgbClr val="213983"/>
                </a:solidFill>
                <a:latin typeface="Montserrat SemiBold"/>
                <a:ea typeface="Montserrat SemiBold"/>
                <a:cs typeface="Montserrat SemiBold"/>
              </a:rPr>
              <a:t>Quantify (£)</a:t>
            </a:r>
          </a:p>
          <a:p>
            <a:pPr marL="0" indent="0" algn="ctr">
              <a:buNone/>
              <a:defRPr sz="1725" b="1">
                <a:solidFill>
                  <a:srgbClr val="213983"/>
                </a:solidFill>
                <a:latin typeface="Montserrat SemiBold"/>
                <a:ea typeface="Montserrat SemiBold"/>
                <a:cs typeface="Montserrat SemiBold"/>
              </a:defRPr>
            </a:pPr>
            <a:r>
              <a:rPr sz="1725" b="1" dirty="0">
                <a:solidFill>
                  <a:srgbClr val="213983"/>
                </a:solidFill>
                <a:latin typeface="Montserrat SemiBold"/>
                <a:ea typeface="Montserrat SemiBold"/>
                <a:cs typeface="Montserrat SemiBold"/>
              </a:rPr>
              <a:t>Business impact</a:t>
            </a:r>
            <a:endParaRPr sz="1220" dirty="0"/>
          </a:p>
        </p:txBody>
      </p:sp>
      <p:sp>
        <p:nvSpPr>
          <p:cNvPr id="26" name="Shape 16">
            <a:extLst>
              <a:ext uri="{FF2B5EF4-FFF2-40B4-BE49-F238E27FC236}">
                <a16:creationId xmlns:a16="http://schemas.microsoft.com/office/drawing/2014/main" id="{9C9BA948-B921-D474-12F2-F9A3314B5C45}"/>
              </a:ext>
            </a:extLst>
          </p:cNvPr>
          <p:cNvSpPr>
            <a:spLocks noGrp="1"/>
          </p:cNvSpPr>
          <p:nvPr/>
        </p:nvSpPr>
        <p:spPr>
          <a:xfrm>
            <a:off x="7569499" y="3700567"/>
            <a:ext cx="1508760" cy="0"/>
          </a:xfrm>
          <a:prstGeom prst="line">
            <a:avLst/>
          </a:prstGeom>
          <a:noFill/>
          <a:ln w="27940">
            <a:solidFill>
              <a:srgbClr val="129DD8"/>
            </a:solidFill>
            <a:prstDash val="solid"/>
            <a:tailEnd type="triangle"/>
          </a:ln>
        </p:spPr>
        <p:txBody>
          <a:bodyPr/>
          <a:lstStyle/>
          <a:p>
            <a:endParaRPr/>
          </a:p>
        </p:txBody>
      </p:sp>
      <p:sp>
        <p:nvSpPr>
          <p:cNvPr id="27" name="Text 17">
            <a:extLst>
              <a:ext uri="{FF2B5EF4-FFF2-40B4-BE49-F238E27FC236}">
                <a16:creationId xmlns:a16="http://schemas.microsoft.com/office/drawing/2014/main" id="{4FB7E035-3241-7E16-954E-E32C5918941D}"/>
              </a:ext>
            </a:extLst>
          </p:cNvPr>
          <p:cNvSpPr>
            <a:spLocks noGrp="1"/>
          </p:cNvSpPr>
          <p:nvPr/>
        </p:nvSpPr>
        <p:spPr>
          <a:xfrm>
            <a:off x="7678102" y="3293659"/>
            <a:ext cx="1257300" cy="342900"/>
          </a:xfrm>
          <a:prstGeom prst="rect">
            <a:avLst/>
          </a:prstGeom>
          <a:noFill/>
        </p:spPr>
        <p:txBody>
          <a:bodyPr wrap="square" lIns="0" tIns="0" rIns="0" bIns="0" anchor="ctr"/>
          <a:lstStyle>
            <a:defPPr algn="ctr">
              <a:defRPr sz="1500">
                <a:solidFill>
                  <a:srgbClr val="129DD8"/>
                </a:solidFill>
                <a:latin typeface="Montserrat"/>
                <a:ea typeface="Montserrat"/>
                <a:cs typeface="Montserrat"/>
              </a:defRPr>
            </a:defPPr>
            <a:lvl1pPr algn="ctr">
              <a:buNone/>
              <a:defRPr sz="1500">
                <a:solidFill>
                  <a:srgbClr val="129DD8"/>
                </a:solidFill>
                <a:latin typeface="Montserrat"/>
                <a:ea typeface="Montserrat"/>
                <a:cs typeface="Montserrat"/>
              </a:defRPr>
            </a:lvl1pPr>
            <a:lvl2pPr algn="ctr">
              <a:buNone/>
              <a:defRPr sz="1500">
                <a:solidFill>
                  <a:srgbClr val="129DD8"/>
                </a:solidFill>
                <a:latin typeface="Montserrat"/>
                <a:ea typeface="Montserrat"/>
                <a:cs typeface="Montserrat"/>
              </a:defRPr>
            </a:lvl2pPr>
            <a:lvl3pPr algn="ctr">
              <a:buNone/>
              <a:defRPr sz="1500">
                <a:solidFill>
                  <a:srgbClr val="129DD8"/>
                </a:solidFill>
                <a:latin typeface="Montserrat"/>
                <a:ea typeface="Montserrat"/>
                <a:cs typeface="Montserrat"/>
              </a:defRPr>
            </a:lvl3pPr>
            <a:lvl4pPr algn="ctr">
              <a:buNone/>
              <a:defRPr sz="1500">
                <a:solidFill>
                  <a:srgbClr val="129DD8"/>
                </a:solidFill>
                <a:latin typeface="Montserrat"/>
                <a:ea typeface="Montserrat"/>
                <a:cs typeface="Montserrat"/>
              </a:defRPr>
            </a:lvl4pPr>
            <a:lvl5pPr algn="ctr">
              <a:buNone/>
              <a:defRPr sz="1500">
                <a:solidFill>
                  <a:srgbClr val="129DD8"/>
                </a:solidFill>
                <a:latin typeface="Montserrat"/>
                <a:ea typeface="Montserrat"/>
                <a:cs typeface="Montserrat"/>
              </a:defRPr>
            </a:lvl5pPr>
            <a:lvl6pPr algn="ctr">
              <a:buNone/>
              <a:defRPr sz="1500">
                <a:solidFill>
                  <a:srgbClr val="129DD8"/>
                </a:solidFill>
                <a:latin typeface="Montserrat"/>
                <a:ea typeface="Montserrat"/>
                <a:cs typeface="Montserrat"/>
              </a:defRPr>
            </a:lvl6pPr>
            <a:lvl7pPr algn="ctr">
              <a:buNone/>
              <a:defRPr sz="1500">
                <a:solidFill>
                  <a:srgbClr val="129DD8"/>
                </a:solidFill>
                <a:latin typeface="Montserrat"/>
                <a:ea typeface="Montserrat"/>
                <a:cs typeface="Montserrat"/>
              </a:defRPr>
            </a:lvl7pPr>
            <a:lvl8pPr algn="ctr">
              <a:buNone/>
              <a:defRPr sz="1500">
                <a:solidFill>
                  <a:srgbClr val="129DD8"/>
                </a:solidFill>
                <a:latin typeface="Montserrat"/>
                <a:ea typeface="Montserrat"/>
                <a:cs typeface="Montserrat"/>
              </a:defRPr>
            </a:lvl8pPr>
            <a:lvl9pPr algn="ctr">
              <a:buNone/>
              <a:defRPr sz="1500">
                <a:solidFill>
                  <a:srgbClr val="129DD8"/>
                </a:solidFill>
                <a:latin typeface="Montserrat"/>
                <a:ea typeface="Montserrat"/>
                <a:cs typeface="Montserrat"/>
              </a:defRPr>
            </a:lvl9pPr>
          </a:lstStyle>
          <a:p>
            <a:pPr marL="0" indent="0" algn="ctr">
              <a:buNone/>
              <a:defRPr sz="1500">
                <a:solidFill>
                  <a:srgbClr val="129DD8"/>
                </a:solidFill>
                <a:latin typeface="Montserrat"/>
                <a:ea typeface="Montserrat"/>
                <a:cs typeface="Montserrat"/>
              </a:defRPr>
            </a:pPr>
            <a:r>
              <a:rPr lang="en-GB" sz="1500" b="0" dirty="0">
                <a:solidFill>
                  <a:srgbClr val="129DD8"/>
                </a:solidFill>
                <a:latin typeface="Montserrat"/>
                <a:ea typeface="Montserrat"/>
                <a:cs typeface="Montserrat"/>
              </a:rPr>
              <a:t>For each</a:t>
            </a:r>
            <a:endParaRPr sz="1050" b="0" dirty="0"/>
          </a:p>
        </p:txBody>
      </p:sp>
      <p:sp>
        <p:nvSpPr>
          <p:cNvPr id="28" name="Text 18">
            <a:extLst>
              <a:ext uri="{FF2B5EF4-FFF2-40B4-BE49-F238E27FC236}">
                <a16:creationId xmlns:a16="http://schemas.microsoft.com/office/drawing/2014/main" id="{404095F6-F380-571E-3C4D-DA4C6B15F8E0}"/>
              </a:ext>
            </a:extLst>
          </p:cNvPr>
          <p:cNvSpPr>
            <a:spLocks noGrp="1"/>
          </p:cNvSpPr>
          <p:nvPr/>
        </p:nvSpPr>
        <p:spPr>
          <a:xfrm>
            <a:off x="5137404" y="2819019"/>
            <a:ext cx="2190750" cy="342900"/>
          </a:xfrm>
          <a:prstGeom prst="rect">
            <a:avLst/>
          </a:prstGeom>
          <a:noFill/>
        </p:spPr>
        <p:txBody>
          <a:bodyPr wrap="square" lIns="0" tIns="0" rIns="0" bIns="0" anchor="ctr"/>
          <a:lstStyle>
            <a:defPPr algn="ctr">
              <a:defRPr sz="1800" b="1">
                <a:solidFill>
                  <a:srgbClr val="213983"/>
                </a:solidFill>
                <a:latin typeface="Montserrat SemiBold"/>
                <a:ea typeface="Montserrat SemiBold"/>
                <a:cs typeface="Montserrat SemiBold"/>
              </a:defRPr>
            </a:defPPr>
            <a:lvl1pPr algn="ctr">
              <a:buNone/>
              <a:defRPr sz="1800" b="1">
                <a:solidFill>
                  <a:srgbClr val="213983"/>
                </a:solidFill>
                <a:latin typeface="Montserrat SemiBold"/>
                <a:ea typeface="Montserrat SemiBold"/>
                <a:cs typeface="Montserrat SemiBold"/>
              </a:defRPr>
            </a:lvl1pPr>
            <a:lvl2pPr algn="ctr">
              <a:buNone/>
              <a:defRPr sz="1800" b="1">
                <a:solidFill>
                  <a:srgbClr val="213983"/>
                </a:solidFill>
                <a:latin typeface="Montserrat SemiBold"/>
                <a:ea typeface="Montserrat SemiBold"/>
                <a:cs typeface="Montserrat SemiBold"/>
              </a:defRPr>
            </a:lvl2pPr>
            <a:lvl3pPr algn="ctr">
              <a:buNone/>
              <a:defRPr sz="1800" b="1">
                <a:solidFill>
                  <a:srgbClr val="213983"/>
                </a:solidFill>
                <a:latin typeface="Montserrat SemiBold"/>
                <a:ea typeface="Montserrat SemiBold"/>
                <a:cs typeface="Montserrat SemiBold"/>
              </a:defRPr>
            </a:lvl3pPr>
            <a:lvl4pPr algn="ctr">
              <a:buNone/>
              <a:defRPr sz="1800" b="1">
                <a:solidFill>
                  <a:srgbClr val="213983"/>
                </a:solidFill>
                <a:latin typeface="Montserrat SemiBold"/>
                <a:ea typeface="Montserrat SemiBold"/>
                <a:cs typeface="Montserrat SemiBold"/>
              </a:defRPr>
            </a:lvl4pPr>
            <a:lvl5pPr algn="ctr">
              <a:buNone/>
              <a:defRPr sz="1800" b="1">
                <a:solidFill>
                  <a:srgbClr val="213983"/>
                </a:solidFill>
                <a:latin typeface="Montserrat SemiBold"/>
                <a:ea typeface="Montserrat SemiBold"/>
                <a:cs typeface="Montserrat SemiBold"/>
              </a:defRPr>
            </a:lvl5pPr>
            <a:lvl6pPr algn="ctr">
              <a:buNone/>
              <a:defRPr sz="1800" b="1">
                <a:solidFill>
                  <a:srgbClr val="213983"/>
                </a:solidFill>
                <a:latin typeface="Montserrat SemiBold"/>
                <a:ea typeface="Montserrat SemiBold"/>
                <a:cs typeface="Montserrat SemiBold"/>
              </a:defRPr>
            </a:lvl6pPr>
            <a:lvl7pPr algn="ctr">
              <a:buNone/>
              <a:defRPr sz="1800" b="1">
                <a:solidFill>
                  <a:srgbClr val="213983"/>
                </a:solidFill>
                <a:latin typeface="Montserrat SemiBold"/>
                <a:ea typeface="Montserrat SemiBold"/>
                <a:cs typeface="Montserrat SemiBold"/>
              </a:defRPr>
            </a:lvl7pPr>
            <a:lvl8pPr algn="ctr">
              <a:buNone/>
              <a:defRPr sz="1800" b="1">
                <a:solidFill>
                  <a:srgbClr val="213983"/>
                </a:solidFill>
                <a:latin typeface="Montserrat SemiBold"/>
                <a:ea typeface="Montserrat SemiBold"/>
                <a:cs typeface="Montserrat SemiBold"/>
              </a:defRPr>
            </a:lvl8pPr>
            <a:lvl9pPr algn="ctr">
              <a:buNone/>
              <a:defRPr sz="1800" b="1">
                <a:solidFill>
                  <a:srgbClr val="213983"/>
                </a:solidFill>
                <a:latin typeface="Montserrat SemiBold"/>
                <a:ea typeface="Montserrat SemiBold"/>
                <a:cs typeface="Montserrat SemiBold"/>
              </a:defRPr>
            </a:lvl9pPr>
          </a:lstStyle>
          <a:p>
            <a:pPr marL="0" indent="0" algn="ctr">
              <a:buNone/>
              <a:defRPr sz="1800" b="1">
                <a:solidFill>
                  <a:srgbClr val="213983"/>
                </a:solidFill>
                <a:latin typeface="Montserrat SemiBold"/>
                <a:ea typeface="Montserrat SemiBold"/>
                <a:cs typeface="Montserrat SemiBold"/>
              </a:defRPr>
            </a:pPr>
            <a:r>
              <a:rPr sz="1800" b="1" dirty="0">
                <a:solidFill>
                  <a:srgbClr val="213983"/>
                </a:solidFill>
                <a:latin typeface="Montserrat SemiBold"/>
                <a:ea typeface="Montserrat SemiBold"/>
                <a:cs typeface="Montserrat SemiBold"/>
              </a:rPr>
              <a:t>Critical assets</a:t>
            </a:r>
            <a:endParaRPr sz="1300" dirty="0"/>
          </a:p>
        </p:txBody>
      </p:sp>
      <p:sp>
        <p:nvSpPr>
          <p:cNvPr id="29" name="Shape 19">
            <a:extLst>
              <a:ext uri="{FF2B5EF4-FFF2-40B4-BE49-F238E27FC236}">
                <a16:creationId xmlns:a16="http://schemas.microsoft.com/office/drawing/2014/main" id="{94C5B03F-D7B4-38F2-84B6-F1C642EB0F08}"/>
              </a:ext>
            </a:extLst>
          </p:cNvPr>
          <p:cNvSpPr>
            <a:spLocks noGrp="1"/>
          </p:cNvSpPr>
          <p:nvPr/>
        </p:nvSpPr>
        <p:spPr>
          <a:xfrm>
            <a:off x="5090160" y="3348142"/>
            <a:ext cx="640080" cy="640080"/>
          </a:xfrm>
          <a:prstGeom prst="ellipse">
            <a:avLst/>
          </a:prstGeom>
          <a:solidFill>
            <a:srgbClr val="213983"/>
          </a:solidFill>
          <a:ln w="12700">
            <a:solidFill>
              <a:srgbClr val="213983"/>
            </a:solidFill>
            <a:prstDash val="solid"/>
          </a:ln>
        </p:spPr>
        <p:txBody>
          <a:bodyPr/>
          <a:lstStyle/>
          <a:p>
            <a:endParaRPr/>
          </a:p>
        </p:txBody>
      </p:sp>
      <p:sp>
        <p:nvSpPr>
          <p:cNvPr id="30" name="Shape 20">
            <a:extLst>
              <a:ext uri="{FF2B5EF4-FFF2-40B4-BE49-F238E27FC236}">
                <a16:creationId xmlns:a16="http://schemas.microsoft.com/office/drawing/2014/main" id="{E51BAA63-59B2-B4D6-4BA6-909DAA8D3B82}"/>
              </a:ext>
            </a:extLst>
          </p:cNvPr>
          <p:cNvSpPr>
            <a:spLocks noGrp="1"/>
          </p:cNvSpPr>
          <p:nvPr/>
        </p:nvSpPr>
        <p:spPr>
          <a:xfrm>
            <a:off x="5794248" y="3210982"/>
            <a:ext cx="822960" cy="822960"/>
          </a:xfrm>
          <a:prstGeom prst="ellipse">
            <a:avLst/>
          </a:prstGeom>
          <a:solidFill>
            <a:srgbClr val="129DD8"/>
          </a:solidFill>
          <a:ln w="12700">
            <a:solidFill>
              <a:srgbClr val="129DD8"/>
            </a:solidFill>
            <a:prstDash val="solid"/>
          </a:ln>
        </p:spPr>
        <p:txBody>
          <a:bodyPr/>
          <a:lstStyle/>
          <a:p>
            <a:endParaRPr/>
          </a:p>
        </p:txBody>
      </p:sp>
      <p:sp>
        <p:nvSpPr>
          <p:cNvPr id="31" name="Shape 21">
            <a:extLst>
              <a:ext uri="{FF2B5EF4-FFF2-40B4-BE49-F238E27FC236}">
                <a16:creationId xmlns:a16="http://schemas.microsoft.com/office/drawing/2014/main" id="{1F720246-A344-F25B-8548-DE6327564A82}"/>
              </a:ext>
            </a:extLst>
          </p:cNvPr>
          <p:cNvSpPr>
            <a:spLocks noGrp="1"/>
          </p:cNvSpPr>
          <p:nvPr/>
        </p:nvSpPr>
        <p:spPr>
          <a:xfrm>
            <a:off x="6681216" y="3348142"/>
            <a:ext cx="640080" cy="640080"/>
          </a:xfrm>
          <a:prstGeom prst="ellipse">
            <a:avLst/>
          </a:prstGeom>
          <a:solidFill>
            <a:srgbClr val="213983"/>
          </a:solidFill>
          <a:ln w="12700">
            <a:solidFill>
              <a:srgbClr val="213983"/>
            </a:solidFill>
            <a:prstDash val="solid"/>
          </a:ln>
        </p:spPr>
        <p:txBody>
          <a:bodyPr/>
          <a:lstStyle/>
          <a:p>
            <a:endParaRPr/>
          </a:p>
        </p:txBody>
      </p:sp>
    </p:spTree>
    <p:extLst>
      <p:ext uri="{BB962C8B-B14F-4D97-AF65-F5344CB8AC3E}">
        <p14:creationId xmlns:p14="http://schemas.microsoft.com/office/powerpoint/2010/main" val="3739088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title">
            <a:extLst>
              <a:ext uri="{FF2B5EF4-FFF2-40B4-BE49-F238E27FC236}">
                <a16:creationId xmlns:a16="http://schemas.microsoft.com/office/drawing/2014/main" id="{49B9DB61-7706-4A75-6DEA-22539BAED68C}"/>
              </a:ext>
            </a:extLst>
          </p:cNvPr>
          <p:cNvSpPr>
            <a:spLocks noGrp="1"/>
          </p:cNvSpPr>
          <p:nvPr>
            <p:ph type="title"/>
          </p:nvPr>
        </p:nvSpPr>
        <p:spPr>
          <a:xfrm>
            <a:off x="898112" y="466725"/>
            <a:ext cx="10534650" cy="762000"/>
          </a:xfrm>
        </p:spPr>
        <p:txBody>
          <a:bodyPr lIns="0" tIns="0" rIns="0" bIns="0">
            <a:noAutofit/>
          </a:bodyPr>
          <a:lstStyle>
            <a:defPPr>
              <a:defRPr sz="3600" b="0">
                <a:solidFill>
                  <a:srgbClr val="FBFBFD"/>
                </a:solidFill>
                <a:latin typeface="Montserrat Black"/>
                <a:ea typeface="Montserrat Black"/>
                <a:cs typeface="Montserrat Black"/>
              </a:defRPr>
            </a:defPPr>
            <a:lvl1pPr>
              <a:buNone/>
              <a:defRPr sz="3600" b="0">
                <a:solidFill>
                  <a:srgbClr val="FBFBFD"/>
                </a:solidFill>
                <a:latin typeface="Montserrat Black"/>
                <a:ea typeface="Montserrat Black"/>
                <a:cs typeface="Montserrat Black"/>
              </a:defRPr>
            </a:lvl1pPr>
            <a:lvl2pPr>
              <a:buNone/>
              <a:defRPr sz="3600" b="0">
                <a:solidFill>
                  <a:srgbClr val="FBFBFD"/>
                </a:solidFill>
                <a:latin typeface="Montserrat Black"/>
                <a:ea typeface="Montserrat Black"/>
                <a:cs typeface="Montserrat Black"/>
              </a:defRPr>
            </a:lvl2pPr>
            <a:lvl3pPr>
              <a:buNone/>
              <a:defRPr sz="3600" b="0">
                <a:solidFill>
                  <a:srgbClr val="FBFBFD"/>
                </a:solidFill>
                <a:latin typeface="Montserrat Black"/>
                <a:ea typeface="Montserrat Black"/>
                <a:cs typeface="Montserrat Black"/>
              </a:defRPr>
            </a:lvl3pPr>
            <a:lvl4pPr>
              <a:buNone/>
              <a:defRPr sz="3600" b="0">
                <a:solidFill>
                  <a:srgbClr val="FBFBFD"/>
                </a:solidFill>
                <a:latin typeface="Montserrat Black"/>
                <a:ea typeface="Montserrat Black"/>
                <a:cs typeface="Montserrat Black"/>
              </a:defRPr>
            </a:lvl4pPr>
            <a:lvl5pPr>
              <a:buNone/>
              <a:defRPr sz="3600" b="0">
                <a:solidFill>
                  <a:srgbClr val="FBFBFD"/>
                </a:solidFill>
                <a:latin typeface="Montserrat Black"/>
                <a:ea typeface="Montserrat Black"/>
                <a:cs typeface="Montserrat Black"/>
              </a:defRPr>
            </a:lvl5pPr>
            <a:lvl6pPr>
              <a:buNone/>
              <a:defRPr sz="3600" b="0">
                <a:solidFill>
                  <a:srgbClr val="FBFBFD"/>
                </a:solidFill>
                <a:latin typeface="Montserrat Black"/>
                <a:ea typeface="Montserrat Black"/>
                <a:cs typeface="Montserrat Black"/>
              </a:defRPr>
            </a:lvl6pPr>
            <a:lvl7pPr>
              <a:buNone/>
              <a:defRPr sz="3600" b="0">
                <a:solidFill>
                  <a:srgbClr val="FBFBFD"/>
                </a:solidFill>
                <a:latin typeface="Montserrat Black"/>
                <a:ea typeface="Montserrat Black"/>
                <a:cs typeface="Montserrat Black"/>
              </a:defRPr>
            </a:lvl7pPr>
            <a:lvl8pPr>
              <a:buNone/>
              <a:defRPr sz="3600" b="0">
                <a:solidFill>
                  <a:srgbClr val="FBFBFD"/>
                </a:solidFill>
                <a:latin typeface="Montserrat Black"/>
                <a:ea typeface="Montserrat Black"/>
                <a:cs typeface="Montserrat Black"/>
              </a:defRPr>
            </a:lvl8pPr>
            <a:lvl9pPr>
              <a:buNone/>
              <a:defRPr sz="3600" b="0">
                <a:solidFill>
                  <a:srgbClr val="FBFBFD"/>
                </a:solidFill>
                <a:latin typeface="Montserrat Black"/>
                <a:ea typeface="Montserrat Black"/>
                <a:cs typeface="Montserrat Black"/>
              </a:defRPr>
            </a:lvl9pPr>
          </a:lstStyle>
          <a:p>
            <a:pPr>
              <a:buNone/>
              <a:defRPr sz="3600" b="0">
                <a:solidFill>
                  <a:srgbClr val="FBFBFD"/>
                </a:solidFill>
                <a:latin typeface="Montserrat Black"/>
                <a:ea typeface="Montserrat Black"/>
                <a:cs typeface="Montserrat Black"/>
              </a:defRPr>
            </a:pPr>
            <a:r>
              <a:rPr lang="en-GB" sz="3600" b="0" dirty="0">
                <a:solidFill>
                  <a:srgbClr val="FBFBFD"/>
                </a:solidFill>
                <a:latin typeface="Montserrat Black"/>
                <a:ea typeface="Montserrat Black"/>
                <a:cs typeface="Montserrat Black"/>
              </a:rPr>
              <a:t>Have a plan. Test the plan</a:t>
            </a:r>
            <a:endParaRPr sz="3600" b="0" dirty="0">
              <a:solidFill>
                <a:srgbClr val="FBFBFD"/>
              </a:solidFill>
              <a:latin typeface="Montserrat Black"/>
              <a:ea typeface="Montserrat Black"/>
              <a:cs typeface="Montserrat Black"/>
            </a:endParaRPr>
          </a:p>
        </p:txBody>
      </p:sp>
      <p:sp>
        <p:nvSpPr>
          <p:cNvPr id="15" name="authority-intro">
            <a:extLst>
              <a:ext uri="{FF2B5EF4-FFF2-40B4-BE49-F238E27FC236}">
                <a16:creationId xmlns:a16="http://schemas.microsoft.com/office/drawing/2014/main" id="{00BB0075-1EE6-4010-B333-453189656BA0}"/>
              </a:ext>
            </a:extLst>
          </p:cNvPr>
          <p:cNvSpPr>
            <a:spLocks noGrp="1"/>
          </p:cNvSpPr>
          <p:nvPr/>
        </p:nvSpPr>
        <p:spPr>
          <a:xfrm>
            <a:off x="781050" y="1662366"/>
            <a:ext cx="10382250" cy="666750"/>
          </a:xfrm>
          <a:prstGeom prst="rect">
            <a:avLst/>
          </a:prstGeom>
          <a:noFill/>
          <a:ln w="0">
            <a:noFill/>
            <a:prstDash val="solid"/>
          </a:ln>
        </p:spPr>
        <p:txBody>
          <a:bodyPr wrap="square" lIns="0" tIns="0" rIns="0" bIns="0" anchor="t">
            <a:noAutofit/>
          </a:bodyPr>
          <a:lstStyle>
            <a:defPPr>
              <a:defRPr sz="2625" b="1">
                <a:solidFill>
                  <a:srgbClr val="FBFBFD"/>
                </a:solidFill>
                <a:latin typeface="Montserrat SemiBold"/>
                <a:ea typeface="Montserrat SemiBold"/>
                <a:cs typeface="Montserrat SemiBold"/>
              </a:defRPr>
            </a:defPPr>
            <a:lvl1pPr>
              <a:buNone/>
              <a:defRPr sz="2625" b="1">
                <a:solidFill>
                  <a:srgbClr val="FBFBFD"/>
                </a:solidFill>
                <a:latin typeface="Montserrat SemiBold"/>
                <a:ea typeface="Montserrat SemiBold"/>
                <a:cs typeface="Montserrat SemiBold"/>
              </a:defRPr>
            </a:lvl1pPr>
            <a:lvl2pPr>
              <a:buNone/>
              <a:defRPr sz="2625" b="1">
                <a:solidFill>
                  <a:srgbClr val="FBFBFD"/>
                </a:solidFill>
                <a:latin typeface="Montserrat SemiBold"/>
                <a:ea typeface="Montserrat SemiBold"/>
                <a:cs typeface="Montserrat SemiBold"/>
              </a:defRPr>
            </a:lvl2pPr>
            <a:lvl3pPr>
              <a:buNone/>
              <a:defRPr sz="2625" b="1">
                <a:solidFill>
                  <a:srgbClr val="FBFBFD"/>
                </a:solidFill>
                <a:latin typeface="Montserrat SemiBold"/>
                <a:ea typeface="Montserrat SemiBold"/>
                <a:cs typeface="Montserrat SemiBold"/>
              </a:defRPr>
            </a:lvl3pPr>
            <a:lvl4pPr>
              <a:buNone/>
              <a:defRPr sz="2625" b="1">
                <a:solidFill>
                  <a:srgbClr val="FBFBFD"/>
                </a:solidFill>
                <a:latin typeface="Montserrat SemiBold"/>
                <a:ea typeface="Montserrat SemiBold"/>
                <a:cs typeface="Montserrat SemiBold"/>
              </a:defRPr>
            </a:lvl4pPr>
            <a:lvl5pPr>
              <a:buNone/>
              <a:defRPr sz="2625" b="1">
                <a:solidFill>
                  <a:srgbClr val="FBFBFD"/>
                </a:solidFill>
                <a:latin typeface="Montserrat SemiBold"/>
                <a:ea typeface="Montserrat SemiBold"/>
                <a:cs typeface="Montserrat SemiBold"/>
              </a:defRPr>
            </a:lvl5pPr>
            <a:lvl6pPr>
              <a:buNone/>
              <a:defRPr sz="2625" b="1">
                <a:solidFill>
                  <a:srgbClr val="FBFBFD"/>
                </a:solidFill>
                <a:latin typeface="Montserrat SemiBold"/>
                <a:ea typeface="Montserrat SemiBold"/>
                <a:cs typeface="Montserrat SemiBold"/>
              </a:defRPr>
            </a:lvl6pPr>
            <a:lvl7pPr>
              <a:buNone/>
              <a:defRPr sz="2625" b="1">
                <a:solidFill>
                  <a:srgbClr val="FBFBFD"/>
                </a:solidFill>
                <a:latin typeface="Montserrat SemiBold"/>
                <a:ea typeface="Montserrat SemiBold"/>
                <a:cs typeface="Montserrat SemiBold"/>
              </a:defRPr>
            </a:lvl7pPr>
            <a:lvl8pPr>
              <a:buNone/>
              <a:defRPr sz="2625" b="1">
                <a:solidFill>
                  <a:srgbClr val="FBFBFD"/>
                </a:solidFill>
                <a:latin typeface="Montserrat SemiBold"/>
                <a:ea typeface="Montserrat SemiBold"/>
                <a:cs typeface="Montserrat SemiBold"/>
              </a:defRPr>
            </a:lvl8pPr>
            <a:lvl9pPr>
              <a:buNone/>
              <a:defRPr sz="2625" b="1">
                <a:solidFill>
                  <a:srgbClr val="FBFBFD"/>
                </a:solidFill>
                <a:latin typeface="Montserrat SemiBold"/>
                <a:ea typeface="Montserrat SemiBold"/>
                <a:cs typeface="Montserrat SemiBold"/>
              </a:defRPr>
            </a:lvl9pPr>
          </a:lstStyle>
          <a:p>
            <a:pPr>
              <a:buNone/>
              <a:defRPr sz="2625" b="1">
                <a:solidFill>
                  <a:srgbClr val="FBFBFD"/>
                </a:solidFill>
                <a:latin typeface="Montserrat SemiBold"/>
                <a:ea typeface="Montserrat SemiBold"/>
                <a:cs typeface="Montserrat SemiBold"/>
              </a:defRPr>
            </a:pPr>
            <a:r>
              <a:rPr lang="en-GB" dirty="0"/>
              <a:t>Separate and Coordinate</a:t>
            </a:r>
            <a:endParaRPr sz="2625" b="1" dirty="0">
              <a:solidFill>
                <a:srgbClr val="FBFBFD"/>
              </a:solidFill>
              <a:latin typeface="Montserrat SemiBold"/>
              <a:ea typeface="Montserrat SemiBold"/>
              <a:cs typeface="Montserrat SemiBold"/>
            </a:endParaRPr>
          </a:p>
        </p:txBody>
      </p:sp>
      <p:sp>
        <p:nvSpPr>
          <p:cNvPr id="16" name="authority-heading">
            <a:extLst>
              <a:ext uri="{FF2B5EF4-FFF2-40B4-BE49-F238E27FC236}">
                <a16:creationId xmlns:a16="http://schemas.microsoft.com/office/drawing/2014/main" id="{A03E0FD7-0186-4A65-9856-C2358B6D4441}"/>
              </a:ext>
            </a:extLst>
          </p:cNvPr>
          <p:cNvSpPr>
            <a:spLocks noGrp="1"/>
          </p:cNvSpPr>
          <p:nvPr/>
        </p:nvSpPr>
        <p:spPr>
          <a:xfrm>
            <a:off x="1010092" y="2817396"/>
            <a:ext cx="4647757" cy="457200"/>
          </a:xfrm>
          <a:prstGeom prst="rect">
            <a:avLst/>
          </a:prstGeom>
          <a:noFill/>
          <a:ln w="0">
            <a:noFill/>
            <a:prstDash val="solid"/>
          </a:ln>
        </p:spPr>
        <p:txBody>
          <a:bodyPr wrap="square" lIns="0" tIns="0" rIns="0" bIns="0" anchor="t">
            <a:noAutofit/>
          </a:bodyPr>
          <a:lstStyle>
            <a:defPPr>
              <a:defRPr sz="2250" b="1">
                <a:solidFill>
                  <a:srgbClr val="129DD8"/>
                </a:solidFill>
                <a:latin typeface="Montserrat SemiBold"/>
                <a:ea typeface="Montserrat SemiBold"/>
                <a:cs typeface="Montserrat SemiBold"/>
              </a:defRPr>
            </a:defPPr>
            <a:lvl1pPr>
              <a:buNone/>
              <a:defRPr sz="2250" b="1">
                <a:solidFill>
                  <a:srgbClr val="129DD8"/>
                </a:solidFill>
                <a:latin typeface="Montserrat SemiBold"/>
                <a:ea typeface="Montserrat SemiBold"/>
                <a:cs typeface="Montserrat SemiBold"/>
              </a:defRPr>
            </a:lvl1pPr>
            <a:lvl2pPr>
              <a:buNone/>
              <a:defRPr sz="2250" b="1">
                <a:solidFill>
                  <a:srgbClr val="129DD8"/>
                </a:solidFill>
                <a:latin typeface="Montserrat SemiBold"/>
                <a:ea typeface="Montserrat SemiBold"/>
                <a:cs typeface="Montserrat SemiBold"/>
              </a:defRPr>
            </a:lvl2pPr>
            <a:lvl3pPr>
              <a:buNone/>
              <a:defRPr sz="2250" b="1">
                <a:solidFill>
                  <a:srgbClr val="129DD8"/>
                </a:solidFill>
                <a:latin typeface="Montserrat SemiBold"/>
                <a:ea typeface="Montserrat SemiBold"/>
                <a:cs typeface="Montserrat SemiBold"/>
              </a:defRPr>
            </a:lvl3pPr>
            <a:lvl4pPr>
              <a:buNone/>
              <a:defRPr sz="2250" b="1">
                <a:solidFill>
                  <a:srgbClr val="129DD8"/>
                </a:solidFill>
                <a:latin typeface="Montserrat SemiBold"/>
                <a:ea typeface="Montserrat SemiBold"/>
                <a:cs typeface="Montserrat SemiBold"/>
              </a:defRPr>
            </a:lvl4pPr>
            <a:lvl5pPr>
              <a:buNone/>
              <a:defRPr sz="2250" b="1">
                <a:solidFill>
                  <a:srgbClr val="129DD8"/>
                </a:solidFill>
                <a:latin typeface="Montserrat SemiBold"/>
                <a:ea typeface="Montserrat SemiBold"/>
                <a:cs typeface="Montserrat SemiBold"/>
              </a:defRPr>
            </a:lvl5pPr>
            <a:lvl6pPr>
              <a:buNone/>
              <a:defRPr sz="2250" b="1">
                <a:solidFill>
                  <a:srgbClr val="129DD8"/>
                </a:solidFill>
                <a:latin typeface="Montserrat SemiBold"/>
                <a:ea typeface="Montserrat SemiBold"/>
                <a:cs typeface="Montserrat SemiBold"/>
              </a:defRPr>
            </a:lvl6pPr>
            <a:lvl7pPr>
              <a:buNone/>
              <a:defRPr sz="2250" b="1">
                <a:solidFill>
                  <a:srgbClr val="129DD8"/>
                </a:solidFill>
                <a:latin typeface="Montserrat SemiBold"/>
                <a:ea typeface="Montserrat SemiBold"/>
                <a:cs typeface="Montserrat SemiBold"/>
              </a:defRPr>
            </a:lvl7pPr>
            <a:lvl8pPr>
              <a:buNone/>
              <a:defRPr sz="2250" b="1">
                <a:solidFill>
                  <a:srgbClr val="129DD8"/>
                </a:solidFill>
                <a:latin typeface="Montserrat SemiBold"/>
                <a:ea typeface="Montserrat SemiBold"/>
                <a:cs typeface="Montserrat SemiBold"/>
              </a:defRPr>
            </a:lvl8pPr>
            <a:lvl9pPr>
              <a:buNone/>
              <a:defRPr sz="2250" b="1">
                <a:solidFill>
                  <a:srgbClr val="129DD8"/>
                </a:solidFill>
                <a:latin typeface="Montserrat SemiBold"/>
                <a:ea typeface="Montserrat SemiBold"/>
                <a:cs typeface="Montserrat SemiBold"/>
              </a:defRPr>
            </a:lvl9pPr>
          </a:lstStyle>
          <a:p>
            <a:pPr>
              <a:buNone/>
              <a:defRPr sz="2250" b="1">
                <a:solidFill>
                  <a:srgbClr val="129DD8"/>
                </a:solidFill>
                <a:latin typeface="Montserrat SemiBold"/>
                <a:ea typeface="Montserrat SemiBold"/>
                <a:cs typeface="Montserrat SemiBold"/>
              </a:defRPr>
            </a:pPr>
            <a:r>
              <a:rPr lang="en-GB" sz="2250" b="1" dirty="0">
                <a:solidFill>
                  <a:srgbClr val="129DD8"/>
                </a:solidFill>
                <a:latin typeface="Montserrat SemiBold"/>
                <a:ea typeface="Montserrat SemiBold"/>
                <a:cs typeface="Montserrat SemiBold"/>
              </a:rPr>
              <a:t>Strategy</a:t>
            </a:r>
            <a:endParaRPr sz="2250" b="1" dirty="0">
              <a:solidFill>
                <a:srgbClr val="129DD8"/>
              </a:solidFill>
              <a:latin typeface="Montserrat SemiBold"/>
              <a:ea typeface="Montserrat SemiBold"/>
              <a:cs typeface="Montserrat SemiBold"/>
            </a:endParaRPr>
          </a:p>
        </p:txBody>
      </p:sp>
      <p:sp>
        <p:nvSpPr>
          <p:cNvPr id="17" name="authority-list">
            <a:extLst>
              <a:ext uri="{FF2B5EF4-FFF2-40B4-BE49-F238E27FC236}">
                <a16:creationId xmlns:a16="http://schemas.microsoft.com/office/drawing/2014/main" id="{2E702E16-B637-4E36-A893-2AF03D59847C}"/>
              </a:ext>
            </a:extLst>
          </p:cNvPr>
          <p:cNvSpPr>
            <a:spLocks noGrp="1"/>
          </p:cNvSpPr>
          <p:nvPr/>
        </p:nvSpPr>
        <p:spPr>
          <a:xfrm>
            <a:off x="809625" y="3388895"/>
            <a:ext cx="3810501" cy="2049379"/>
          </a:xfrm>
          <a:prstGeom prst="rect">
            <a:avLst/>
          </a:prstGeom>
          <a:noFill/>
          <a:ln w="0">
            <a:noFill/>
            <a:prstDash val="solid"/>
          </a:ln>
        </p:spPr>
        <p:txBody>
          <a:bodyPr wrap="square" lIns="0" tIns="0" rIns="0" bIns="0" anchor="t">
            <a:noAutofit/>
          </a:bodyPr>
          <a:lstStyle>
            <a:defPPr>
              <a:defRPr sz="2025" b="0">
                <a:solidFill>
                  <a:srgbClr val="FBFBFD"/>
                </a:solidFill>
                <a:latin typeface="Montserrat"/>
                <a:ea typeface="Montserrat"/>
                <a:cs typeface="Montserrat"/>
              </a:defRPr>
            </a:defPPr>
            <a:lvl1pPr>
              <a:buNone/>
              <a:defRPr sz="2025" b="0">
                <a:solidFill>
                  <a:srgbClr val="FBFBFD"/>
                </a:solidFill>
                <a:latin typeface="Montserrat"/>
                <a:ea typeface="Montserrat"/>
                <a:cs typeface="Montserrat"/>
              </a:defRPr>
            </a:lvl1pPr>
            <a:lvl2pPr>
              <a:buNone/>
              <a:defRPr sz="2025" b="0">
                <a:solidFill>
                  <a:srgbClr val="FBFBFD"/>
                </a:solidFill>
                <a:latin typeface="Montserrat"/>
                <a:ea typeface="Montserrat"/>
                <a:cs typeface="Montserrat"/>
              </a:defRPr>
            </a:lvl2pPr>
            <a:lvl3pPr>
              <a:buNone/>
              <a:defRPr sz="2025" b="0">
                <a:solidFill>
                  <a:srgbClr val="FBFBFD"/>
                </a:solidFill>
                <a:latin typeface="Montserrat"/>
                <a:ea typeface="Montserrat"/>
                <a:cs typeface="Montserrat"/>
              </a:defRPr>
            </a:lvl3pPr>
            <a:lvl4pPr>
              <a:buNone/>
              <a:defRPr sz="2025" b="0">
                <a:solidFill>
                  <a:srgbClr val="FBFBFD"/>
                </a:solidFill>
                <a:latin typeface="Montserrat"/>
                <a:ea typeface="Montserrat"/>
                <a:cs typeface="Montserrat"/>
              </a:defRPr>
            </a:lvl4pPr>
            <a:lvl5pPr>
              <a:buNone/>
              <a:defRPr sz="2025" b="0">
                <a:solidFill>
                  <a:srgbClr val="FBFBFD"/>
                </a:solidFill>
                <a:latin typeface="Montserrat"/>
                <a:ea typeface="Montserrat"/>
                <a:cs typeface="Montserrat"/>
              </a:defRPr>
            </a:lvl5pPr>
            <a:lvl6pPr>
              <a:buNone/>
              <a:defRPr sz="2025" b="0">
                <a:solidFill>
                  <a:srgbClr val="FBFBFD"/>
                </a:solidFill>
                <a:latin typeface="Montserrat"/>
                <a:ea typeface="Montserrat"/>
                <a:cs typeface="Montserrat"/>
              </a:defRPr>
            </a:lvl6pPr>
            <a:lvl7pPr>
              <a:buNone/>
              <a:defRPr sz="2025" b="0">
                <a:solidFill>
                  <a:srgbClr val="FBFBFD"/>
                </a:solidFill>
                <a:latin typeface="Montserrat"/>
                <a:ea typeface="Montserrat"/>
                <a:cs typeface="Montserrat"/>
              </a:defRPr>
            </a:lvl7pPr>
            <a:lvl8pPr>
              <a:buNone/>
              <a:defRPr sz="2025" b="0">
                <a:solidFill>
                  <a:srgbClr val="FBFBFD"/>
                </a:solidFill>
                <a:latin typeface="Montserrat"/>
                <a:ea typeface="Montserrat"/>
                <a:cs typeface="Montserrat"/>
              </a:defRPr>
            </a:lvl8pPr>
            <a:lvl9pPr>
              <a:buNone/>
              <a:defRPr sz="2025" b="0">
                <a:solidFill>
                  <a:srgbClr val="FBFBFD"/>
                </a:solidFill>
                <a:latin typeface="Montserrat"/>
                <a:ea typeface="Montserrat"/>
                <a:cs typeface="Montserrat"/>
              </a:defRPr>
            </a:lvl9pPr>
          </a:lstStyle>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Single playbook</a:t>
            </a:r>
          </a:p>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Continuous impact assessment</a:t>
            </a:r>
          </a:p>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Legal – Crisis PR – TAE</a:t>
            </a:r>
          </a:p>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Oversight &amp; Care</a:t>
            </a:r>
          </a:p>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Informed decisions</a:t>
            </a:r>
          </a:p>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Recovery (Business)</a:t>
            </a:r>
            <a:endParaRPr sz="2000" dirty="0"/>
          </a:p>
        </p:txBody>
      </p:sp>
      <p:sp>
        <p:nvSpPr>
          <p:cNvPr id="18" name="coordination-heading">
            <a:extLst>
              <a:ext uri="{FF2B5EF4-FFF2-40B4-BE49-F238E27FC236}">
                <a16:creationId xmlns:a16="http://schemas.microsoft.com/office/drawing/2014/main" id="{EB4DB7EB-CEAD-400F-BC75-E2C74C98678D}"/>
              </a:ext>
            </a:extLst>
          </p:cNvPr>
          <p:cNvSpPr>
            <a:spLocks noGrp="1"/>
          </p:cNvSpPr>
          <p:nvPr/>
        </p:nvSpPr>
        <p:spPr>
          <a:xfrm>
            <a:off x="8516679" y="2817396"/>
            <a:ext cx="3367508" cy="457200"/>
          </a:xfrm>
          <a:prstGeom prst="rect">
            <a:avLst/>
          </a:prstGeom>
          <a:noFill/>
          <a:ln w="0">
            <a:noFill/>
            <a:prstDash val="solid"/>
          </a:ln>
        </p:spPr>
        <p:txBody>
          <a:bodyPr wrap="square" lIns="0" tIns="0" rIns="0" bIns="0" anchor="t">
            <a:noAutofit/>
          </a:bodyPr>
          <a:lstStyle>
            <a:defPPr>
              <a:defRPr sz="2250" b="1">
                <a:solidFill>
                  <a:srgbClr val="129DD8"/>
                </a:solidFill>
                <a:latin typeface="Montserrat SemiBold"/>
                <a:ea typeface="Montserrat SemiBold"/>
                <a:cs typeface="Montserrat SemiBold"/>
              </a:defRPr>
            </a:defPPr>
            <a:lvl1pPr>
              <a:buNone/>
              <a:defRPr sz="2250" b="1">
                <a:solidFill>
                  <a:srgbClr val="129DD8"/>
                </a:solidFill>
                <a:latin typeface="Montserrat SemiBold"/>
                <a:ea typeface="Montserrat SemiBold"/>
                <a:cs typeface="Montserrat SemiBold"/>
              </a:defRPr>
            </a:lvl1pPr>
            <a:lvl2pPr>
              <a:buNone/>
              <a:defRPr sz="2250" b="1">
                <a:solidFill>
                  <a:srgbClr val="129DD8"/>
                </a:solidFill>
                <a:latin typeface="Montserrat SemiBold"/>
                <a:ea typeface="Montserrat SemiBold"/>
                <a:cs typeface="Montserrat SemiBold"/>
              </a:defRPr>
            </a:lvl2pPr>
            <a:lvl3pPr>
              <a:buNone/>
              <a:defRPr sz="2250" b="1">
                <a:solidFill>
                  <a:srgbClr val="129DD8"/>
                </a:solidFill>
                <a:latin typeface="Montserrat SemiBold"/>
                <a:ea typeface="Montserrat SemiBold"/>
                <a:cs typeface="Montserrat SemiBold"/>
              </a:defRPr>
            </a:lvl3pPr>
            <a:lvl4pPr>
              <a:buNone/>
              <a:defRPr sz="2250" b="1">
                <a:solidFill>
                  <a:srgbClr val="129DD8"/>
                </a:solidFill>
                <a:latin typeface="Montserrat SemiBold"/>
                <a:ea typeface="Montserrat SemiBold"/>
                <a:cs typeface="Montserrat SemiBold"/>
              </a:defRPr>
            </a:lvl4pPr>
            <a:lvl5pPr>
              <a:buNone/>
              <a:defRPr sz="2250" b="1">
                <a:solidFill>
                  <a:srgbClr val="129DD8"/>
                </a:solidFill>
                <a:latin typeface="Montserrat SemiBold"/>
                <a:ea typeface="Montserrat SemiBold"/>
                <a:cs typeface="Montserrat SemiBold"/>
              </a:defRPr>
            </a:lvl5pPr>
            <a:lvl6pPr>
              <a:buNone/>
              <a:defRPr sz="2250" b="1">
                <a:solidFill>
                  <a:srgbClr val="129DD8"/>
                </a:solidFill>
                <a:latin typeface="Montserrat SemiBold"/>
                <a:ea typeface="Montserrat SemiBold"/>
                <a:cs typeface="Montserrat SemiBold"/>
              </a:defRPr>
            </a:lvl6pPr>
            <a:lvl7pPr>
              <a:buNone/>
              <a:defRPr sz="2250" b="1">
                <a:solidFill>
                  <a:srgbClr val="129DD8"/>
                </a:solidFill>
                <a:latin typeface="Montserrat SemiBold"/>
                <a:ea typeface="Montserrat SemiBold"/>
                <a:cs typeface="Montserrat SemiBold"/>
              </a:defRPr>
            </a:lvl7pPr>
            <a:lvl8pPr>
              <a:buNone/>
              <a:defRPr sz="2250" b="1">
                <a:solidFill>
                  <a:srgbClr val="129DD8"/>
                </a:solidFill>
                <a:latin typeface="Montserrat SemiBold"/>
                <a:ea typeface="Montserrat SemiBold"/>
                <a:cs typeface="Montserrat SemiBold"/>
              </a:defRPr>
            </a:lvl8pPr>
            <a:lvl9pPr>
              <a:buNone/>
              <a:defRPr sz="2250" b="1">
                <a:solidFill>
                  <a:srgbClr val="129DD8"/>
                </a:solidFill>
                <a:latin typeface="Montserrat SemiBold"/>
                <a:ea typeface="Montserrat SemiBold"/>
                <a:cs typeface="Montserrat SemiBold"/>
              </a:defRPr>
            </a:lvl9pPr>
          </a:lstStyle>
          <a:p>
            <a:pPr>
              <a:buNone/>
              <a:defRPr sz="2250" b="1">
                <a:solidFill>
                  <a:srgbClr val="129DD8"/>
                </a:solidFill>
                <a:latin typeface="Montserrat SemiBold"/>
                <a:ea typeface="Montserrat SemiBold"/>
                <a:cs typeface="Montserrat SemiBold"/>
              </a:defRPr>
            </a:pPr>
            <a:r>
              <a:rPr lang="en-GB" sz="2250" b="1" dirty="0">
                <a:solidFill>
                  <a:srgbClr val="129DD8"/>
                </a:solidFill>
                <a:latin typeface="Montserrat SemiBold"/>
                <a:ea typeface="Montserrat SemiBold"/>
                <a:cs typeface="Montserrat SemiBold"/>
              </a:rPr>
              <a:t>Operations</a:t>
            </a:r>
            <a:endParaRPr sz="2250" b="1" dirty="0">
              <a:solidFill>
                <a:srgbClr val="129DD8"/>
              </a:solidFill>
              <a:latin typeface="Montserrat SemiBold"/>
              <a:ea typeface="Montserrat SemiBold"/>
              <a:cs typeface="Montserrat SemiBold"/>
            </a:endParaRPr>
          </a:p>
        </p:txBody>
      </p:sp>
      <p:sp>
        <p:nvSpPr>
          <p:cNvPr id="19" name="coordination-body">
            <a:extLst>
              <a:ext uri="{FF2B5EF4-FFF2-40B4-BE49-F238E27FC236}">
                <a16:creationId xmlns:a16="http://schemas.microsoft.com/office/drawing/2014/main" id="{D394FF18-069E-4F70-9DCE-DD3DF6B6E751}"/>
              </a:ext>
            </a:extLst>
          </p:cNvPr>
          <p:cNvSpPr>
            <a:spLocks noGrp="1"/>
          </p:cNvSpPr>
          <p:nvPr/>
        </p:nvSpPr>
        <p:spPr>
          <a:xfrm>
            <a:off x="8373975" y="3398421"/>
            <a:ext cx="3625520" cy="2343150"/>
          </a:xfrm>
          <a:prstGeom prst="rect">
            <a:avLst/>
          </a:prstGeom>
          <a:noFill/>
          <a:ln w="0">
            <a:noFill/>
            <a:prstDash val="solid"/>
          </a:ln>
        </p:spPr>
        <p:txBody>
          <a:bodyPr wrap="square" lIns="0" tIns="0" rIns="0" bIns="0" anchor="t">
            <a:noAutofit/>
          </a:bodyPr>
          <a:lstStyle>
            <a:defPPr>
              <a:defRPr sz="2100" b="0">
                <a:solidFill>
                  <a:srgbClr val="FBFBFD"/>
                </a:solidFill>
                <a:latin typeface="Montserrat"/>
                <a:ea typeface="Montserrat"/>
                <a:cs typeface="Montserrat"/>
              </a:defRPr>
            </a:defPPr>
            <a:lvl1pPr>
              <a:buNone/>
              <a:defRPr sz="2100" b="0">
                <a:solidFill>
                  <a:srgbClr val="FBFBFD"/>
                </a:solidFill>
                <a:latin typeface="Montserrat"/>
                <a:ea typeface="Montserrat"/>
                <a:cs typeface="Montserrat"/>
              </a:defRPr>
            </a:lvl1pPr>
            <a:lvl2pPr>
              <a:buNone/>
              <a:defRPr sz="2100" b="0">
                <a:solidFill>
                  <a:srgbClr val="FBFBFD"/>
                </a:solidFill>
                <a:latin typeface="Montserrat"/>
                <a:ea typeface="Montserrat"/>
                <a:cs typeface="Montserrat"/>
              </a:defRPr>
            </a:lvl2pPr>
            <a:lvl3pPr>
              <a:buNone/>
              <a:defRPr sz="2100" b="0">
                <a:solidFill>
                  <a:srgbClr val="FBFBFD"/>
                </a:solidFill>
                <a:latin typeface="Montserrat"/>
                <a:ea typeface="Montserrat"/>
                <a:cs typeface="Montserrat"/>
              </a:defRPr>
            </a:lvl3pPr>
            <a:lvl4pPr>
              <a:buNone/>
              <a:defRPr sz="2100" b="0">
                <a:solidFill>
                  <a:srgbClr val="FBFBFD"/>
                </a:solidFill>
                <a:latin typeface="Montserrat"/>
                <a:ea typeface="Montserrat"/>
                <a:cs typeface="Montserrat"/>
              </a:defRPr>
            </a:lvl4pPr>
            <a:lvl5pPr>
              <a:buNone/>
              <a:defRPr sz="2100" b="0">
                <a:solidFill>
                  <a:srgbClr val="FBFBFD"/>
                </a:solidFill>
                <a:latin typeface="Montserrat"/>
                <a:ea typeface="Montserrat"/>
                <a:cs typeface="Montserrat"/>
              </a:defRPr>
            </a:lvl5pPr>
            <a:lvl6pPr>
              <a:buNone/>
              <a:defRPr sz="2100" b="0">
                <a:solidFill>
                  <a:srgbClr val="FBFBFD"/>
                </a:solidFill>
                <a:latin typeface="Montserrat"/>
                <a:ea typeface="Montserrat"/>
                <a:cs typeface="Montserrat"/>
              </a:defRPr>
            </a:lvl6pPr>
            <a:lvl7pPr>
              <a:buNone/>
              <a:defRPr sz="2100" b="0">
                <a:solidFill>
                  <a:srgbClr val="FBFBFD"/>
                </a:solidFill>
                <a:latin typeface="Montserrat"/>
                <a:ea typeface="Montserrat"/>
                <a:cs typeface="Montserrat"/>
              </a:defRPr>
            </a:lvl7pPr>
            <a:lvl8pPr>
              <a:buNone/>
              <a:defRPr sz="2100" b="0">
                <a:solidFill>
                  <a:srgbClr val="FBFBFD"/>
                </a:solidFill>
                <a:latin typeface="Montserrat"/>
                <a:ea typeface="Montserrat"/>
                <a:cs typeface="Montserrat"/>
              </a:defRPr>
            </a:lvl8pPr>
            <a:lvl9pPr>
              <a:buNone/>
              <a:defRPr sz="2100" b="0">
                <a:solidFill>
                  <a:srgbClr val="FBFBFD"/>
                </a:solidFill>
                <a:latin typeface="Montserrat"/>
                <a:ea typeface="Montserrat"/>
                <a:cs typeface="Montserrat"/>
              </a:defRPr>
            </a:lvl9pPr>
          </a:lstStyle>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b="0" dirty="0">
                <a:solidFill>
                  <a:srgbClr val="FBFBFD"/>
                </a:solidFill>
                <a:latin typeface="Montserrat"/>
                <a:ea typeface="Montserrat"/>
                <a:cs typeface="Montserrat"/>
              </a:rPr>
              <a:t>Different playbooks</a:t>
            </a:r>
          </a:p>
          <a:p>
            <a:pPr marL="342900" indent="-342900">
              <a:buFont typeface="Arial" panose="020B0604020202020204" pitchFamily="34" charset="0"/>
              <a:buChar char="•"/>
              <a:defRPr sz="2100" b="0">
                <a:solidFill>
                  <a:srgbClr val="FBFBFD"/>
                </a:solidFill>
                <a:latin typeface="Montserrat"/>
                <a:ea typeface="Montserrat"/>
                <a:cs typeface="Montserrat"/>
              </a:defRPr>
            </a:pPr>
            <a:r>
              <a:rPr sz="2000" b="0" dirty="0">
                <a:solidFill>
                  <a:srgbClr val="FBFBFD"/>
                </a:solidFill>
                <a:latin typeface="Montserrat"/>
                <a:ea typeface="Montserrat"/>
                <a:cs typeface="Montserrat"/>
              </a:rPr>
              <a:t>Technical response</a:t>
            </a:r>
            <a:endParaRPr lang="en-GB" sz="2000" b="0" dirty="0">
              <a:solidFill>
                <a:srgbClr val="FBFBFD"/>
              </a:solidFill>
              <a:latin typeface="Montserrat"/>
              <a:ea typeface="Montserrat"/>
              <a:cs typeface="Montserrat"/>
            </a:endParaRPr>
          </a:p>
          <a:p>
            <a:pPr marL="800100" lvl="1" indent="-342900">
              <a:buFont typeface="Arial" panose="020B0604020202020204" pitchFamily="34" charset="0"/>
              <a:buChar char="•"/>
              <a:defRPr sz="2100" b="0">
                <a:solidFill>
                  <a:srgbClr val="FBFBFD"/>
                </a:solidFill>
                <a:latin typeface="Montserrat"/>
                <a:ea typeface="Montserrat"/>
                <a:cs typeface="Montserrat"/>
              </a:defRPr>
            </a:pPr>
            <a:r>
              <a:rPr lang="en-GB" sz="2000" dirty="0"/>
              <a:t>I</a:t>
            </a:r>
            <a:r>
              <a:rPr lang="en-GB" sz="2000" b="0" dirty="0">
                <a:solidFill>
                  <a:srgbClr val="FBFBFD"/>
                </a:solidFill>
                <a:latin typeface="Montserrat"/>
                <a:ea typeface="Montserrat"/>
                <a:cs typeface="Montserrat"/>
              </a:rPr>
              <a:t>nvestigation</a:t>
            </a:r>
          </a:p>
          <a:p>
            <a:pPr marL="800100" lvl="1" indent="-342900">
              <a:buFont typeface="Arial" panose="020B0604020202020204" pitchFamily="34" charset="0"/>
              <a:buChar char="•"/>
              <a:defRPr sz="2100" b="0">
                <a:solidFill>
                  <a:srgbClr val="FBFBFD"/>
                </a:solidFill>
                <a:latin typeface="Montserrat"/>
                <a:ea typeface="Montserrat"/>
                <a:cs typeface="Montserrat"/>
              </a:defRPr>
            </a:pPr>
            <a:r>
              <a:rPr lang="en-GB" sz="2000" dirty="0"/>
              <a:t>C</a:t>
            </a:r>
            <a:r>
              <a:rPr lang="en-GB" sz="2000" b="0" dirty="0">
                <a:solidFill>
                  <a:srgbClr val="FBFBFD"/>
                </a:solidFill>
                <a:latin typeface="Montserrat"/>
                <a:ea typeface="Montserrat"/>
                <a:cs typeface="Montserrat"/>
              </a:rPr>
              <a:t>ontainment</a:t>
            </a:r>
          </a:p>
          <a:p>
            <a:pPr marL="800100" lvl="1" indent="-342900">
              <a:buFont typeface="Arial" panose="020B0604020202020204" pitchFamily="34" charset="0"/>
              <a:buChar char="•"/>
              <a:defRPr sz="2100" b="0">
                <a:solidFill>
                  <a:srgbClr val="FBFBFD"/>
                </a:solidFill>
                <a:latin typeface="Montserrat"/>
                <a:ea typeface="Montserrat"/>
                <a:cs typeface="Montserrat"/>
              </a:defRPr>
            </a:pPr>
            <a:r>
              <a:rPr lang="en-GB" sz="2000" dirty="0"/>
              <a:t>E</a:t>
            </a:r>
            <a:r>
              <a:rPr lang="en-GB" sz="2000" b="0" dirty="0">
                <a:solidFill>
                  <a:srgbClr val="FBFBFD"/>
                </a:solidFill>
                <a:latin typeface="Montserrat"/>
                <a:ea typeface="Montserrat"/>
                <a:cs typeface="Montserrat"/>
              </a:rPr>
              <a:t>radication</a:t>
            </a:r>
          </a:p>
          <a:p>
            <a:pPr marL="800100" lvl="1" indent="-342900">
              <a:buFont typeface="Arial" panose="020B0604020202020204" pitchFamily="34" charset="0"/>
              <a:buChar char="•"/>
              <a:defRPr sz="2100" b="0">
                <a:solidFill>
                  <a:srgbClr val="FBFBFD"/>
                </a:solidFill>
                <a:latin typeface="Montserrat"/>
                <a:ea typeface="Montserrat"/>
                <a:cs typeface="Montserrat"/>
              </a:defRPr>
            </a:pPr>
            <a:r>
              <a:rPr lang="en-GB" sz="2000" dirty="0"/>
              <a:t>Re</a:t>
            </a:r>
            <a:r>
              <a:rPr lang="en-GB" sz="2000" b="0" dirty="0">
                <a:solidFill>
                  <a:srgbClr val="FBFBFD"/>
                </a:solidFill>
                <a:latin typeface="Montserrat"/>
                <a:ea typeface="Montserrat"/>
                <a:cs typeface="Montserrat"/>
              </a:rPr>
              <a:t>covery (Sys &amp; Data)</a:t>
            </a:r>
          </a:p>
          <a:p>
            <a:pPr marL="800100" lvl="1" indent="-342900">
              <a:buFont typeface="Arial" panose="020B0604020202020204" pitchFamily="34" charset="0"/>
              <a:buChar char="•"/>
              <a:defRPr sz="2100" b="0">
                <a:solidFill>
                  <a:srgbClr val="FBFBFD"/>
                </a:solidFill>
                <a:latin typeface="Montserrat"/>
                <a:ea typeface="Montserrat"/>
                <a:cs typeface="Montserrat"/>
              </a:defRPr>
            </a:pPr>
            <a:r>
              <a:rPr lang="en-GB" sz="2000" dirty="0"/>
              <a:t>R</a:t>
            </a:r>
            <a:r>
              <a:rPr lang="en-GB" sz="2000" b="0" dirty="0">
                <a:solidFill>
                  <a:srgbClr val="FBFBFD"/>
                </a:solidFill>
                <a:latin typeface="Montserrat"/>
                <a:ea typeface="Montserrat"/>
                <a:cs typeface="Montserrat"/>
              </a:rPr>
              <a:t>esilience</a:t>
            </a:r>
            <a:endParaRPr sz="2000" b="0" dirty="0">
              <a:solidFill>
                <a:srgbClr val="FBFBFD"/>
              </a:solidFill>
              <a:latin typeface="Montserrat"/>
              <a:ea typeface="Montserrat"/>
              <a:cs typeface="Montserrat"/>
            </a:endParaRPr>
          </a:p>
        </p:txBody>
      </p:sp>
      <p:sp>
        <p:nvSpPr>
          <p:cNvPr id="20" name="authority-close">
            <a:extLst>
              <a:ext uri="{FF2B5EF4-FFF2-40B4-BE49-F238E27FC236}">
                <a16:creationId xmlns:a16="http://schemas.microsoft.com/office/drawing/2014/main" id="{0B166617-4CA0-47B4-9C0B-780A329BE255}"/>
              </a:ext>
            </a:extLst>
          </p:cNvPr>
          <p:cNvSpPr>
            <a:spLocks noGrp="1"/>
          </p:cNvSpPr>
          <p:nvPr/>
        </p:nvSpPr>
        <p:spPr>
          <a:xfrm>
            <a:off x="4136062" y="2855495"/>
            <a:ext cx="2884582" cy="476250"/>
          </a:xfrm>
          <a:prstGeom prst="rect">
            <a:avLst/>
          </a:prstGeom>
          <a:noFill/>
          <a:ln w="0">
            <a:noFill/>
            <a:prstDash val="solid"/>
          </a:ln>
        </p:spPr>
        <p:txBody>
          <a:bodyPr wrap="square" lIns="0" tIns="0" rIns="0" bIns="0" anchor="t">
            <a:noAutofit/>
          </a:bodyPr>
          <a:lstStyle>
            <a:defPPr>
              <a:defRPr sz="1875" b="0">
                <a:solidFill>
                  <a:srgbClr val="FBFBFD"/>
                </a:solidFill>
                <a:latin typeface="Montserrat"/>
                <a:ea typeface="Montserrat"/>
                <a:cs typeface="Montserrat"/>
              </a:defRPr>
            </a:defPPr>
            <a:lvl1pPr>
              <a:buNone/>
              <a:defRPr sz="1875" b="0">
                <a:solidFill>
                  <a:srgbClr val="FBFBFD"/>
                </a:solidFill>
                <a:latin typeface="Montserrat"/>
                <a:ea typeface="Montserrat"/>
                <a:cs typeface="Montserrat"/>
              </a:defRPr>
            </a:lvl1pPr>
            <a:lvl2pPr>
              <a:buNone/>
              <a:defRPr sz="1875" b="0">
                <a:solidFill>
                  <a:srgbClr val="FBFBFD"/>
                </a:solidFill>
                <a:latin typeface="Montserrat"/>
                <a:ea typeface="Montserrat"/>
                <a:cs typeface="Montserrat"/>
              </a:defRPr>
            </a:lvl2pPr>
            <a:lvl3pPr>
              <a:buNone/>
              <a:defRPr sz="1875" b="0">
                <a:solidFill>
                  <a:srgbClr val="FBFBFD"/>
                </a:solidFill>
                <a:latin typeface="Montserrat"/>
                <a:ea typeface="Montserrat"/>
                <a:cs typeface="Montserrat"/>
              </a:defRPr>
            </a:lvl3pPr>
            <a:lvl4pPr>
              <a:buNone/>
              <a:defRPr sz="1875" b="0">
                <a:solidFill>
                  <a:srgbClr val="FBFBFD"/>
                </a:solidFill>
                <a:latin typeface="Montserrat"/>
                <a:ea typeface="Montserrat"/>
                <a:cs typeface="Montserrat"/>
              </a:defRPr>
            </a:lvl4pPr>
            <a:lvl5pPr>
              <a:buNone/>
              <a:defRPr sz="1875" b="0">
                <a:solidFill>
                  <a:srgbClr val="FBFBFD"/>
                </a:solidFill>
                <a:latin typeface="Montserrat"/>
                <a:ea typeface="Montserrat"/>
                <a:cs typeface="Montserrat"/>
              </a:defRPr>
            </a:lvl5pPr>
            <a:lvl6pPr>
              <a:buNone/>
              <a:defRPr sz="1875" b="0">
                <a:solidFill>
                  <a:srgbClr val="FBFBFD"/>
                </a:solidFill>
                <a:latin typeface="Montserrat"/>
                <a:ea typeface="Montserrat"/>
                <a:cs typeface="Montserrat"/>
              </a:defRPr>
            </a:lvl6pPr>
            <a:lvl7pPr>
              <a:buNone/>
              <a:defRPr sz="1875" b="0">
                <a:solidFill>
                  <a:srgbClr val="FBFBFD"/>
                </a:solidFill>
                <a:latin typeface="Montserrat"/>
                <a:ea typeface="Montserrat"/>
                <a:cs typeface="Montserrat"/>
              </a:defRPr>
            </a:lvl7pPr>
            <a:lvl8pPr>
              <a:buNone/>
              <a:defRPr sz="1875" b="0">
                <a:solidFill>
                  <a:srgbClr val="FBFBFD"/>
                </a:solidFill>
                <a:latin typeface="Montserrat"/>
                <a:ea typeface="Montserrat"/>
                <a:cs typeface="Montserrat"/>
              </a:defRPr>
            </a:lvl8pPr>
            <a:lvl9pPr>
              <a:buNone/>
              <a:defRPr sz="1875" b="0">
                <a:solidFill>
                  <a:srgbClr val="FBFBFD"/>
                </a:solidFill>
                <a:latin typeface="Montserrat"/>
                <a:ea typeface="Montserrat"/>
                <a:cs typeface="Montserrat"/>
              </a:defRPr>
            </a:lvl9pPr>
          </a:lstStyle>
          <a:p>
            <a:pPr algn="ctr">
              <a:buNone/>
              <a:defRPr sz="1875" b="0">
                <a:solidFill>
                  <a:srgbClr val="FBFBFD"/>
                </a:solidFill>
                <a:latin typeface="Montserrat"/>
                <a:ea typeface="Montserrat"/>
                <a:cs typeface="Montserrat"/>
              </a:defRPr>
            </a:pPr>
            <a:r>
              <a:rPr lang="en-GB" sz="2250" b="1" dirty="0">
                <a:solidFill>
                  <a:srgbClr val="129DD8"/>
                </a:solidFill>
                <a:latin typeface="Montserrat SemiBold"/>
              </a:rPr>
              <a:t>Coordination</a:t>
            </a:r>
            <a:endParaRPr sz="2250" b="1" dirty="0">
              <a:solidFill>
                <a:srgbClr val="129DD8"/>
              </a:solidFill>
              <a:latin typeface="Montserrat SemiBold"/>
            </a:endParaRPr>
          </a:p>
        </p:txBody>
      </p:sp>
      <p:sp>
        <p:nvSpPr>
          <p:cNvPr id="4" name="authority-list">
            <a:extLst>
              <a:ext uri="{FF2B5EF4-FFF2-40B4-BE49-F238E27FC236}">
                <a16:creationId xmlns:a16="http://schemas.microsoft.com/office/drawing/2014/main" id="{3B1CFA08-B45C-389D-A858-404492A77DCF}"/>
              </a:ext>
            </a:extLst>
          </p:cNvPr>
          <p:cNvSpPr>
            <a:spLocks noGrp="1"/>
          </p:cNvSpPr>
          <p:nvPr/>
        </p:nvSpPr>
        <p:spPr>
          <a:xfrm>
            <a:off x="4570745" y="3461586"/>
            <a:ext cx="3810501" cy="2100513"/>
          </a:xfrm>
          <a:prstGeom prst="rect">
            <a:avLst/>
          </a:prstGeom>
          <a:noFill/>
          <a:ln w="0">
            <a:noFill/>
            <a:prstDash val="solid"/>
          </a:ln>
        </p:spPr>
        <p:txBody>
          <a:bodyPr wrap="square" lIns="0" tIns="0" rIns="0" bIns="0" anchor="t">
            <a:noAutofit/>
          </a:bodyPr>
          <a:lstStyle>
            <a:defPPr>
              <a:defRPr sz="2025" b="0">
                <a:solidFill>
                  <a:srgbClr val="FBFBFD"/>
                </a:solidFill>
                <a:latin typeface="Montserrat"/>
                <a:ea typeface="Montserrat"/>
                <a:cs typeface="Montserrat"/>
              </a:defRPr>
            </a:defPPr>
            <a:lvl1pPr>
              <a:buNone/>
              <a:defRPr sz="2025" b="0">
                <a:solidFill>
                  <a:srgbClr val="FBFBFD"/>
                </a:solidFill>
                <a:latin typeface="Montserrat"/>
                <a:ea typeface="Montserrat"/>
                <a:cs typeface="Montserrat"/>
              </a:defRPr>
            </a:lvl1pPr>
            <a:lvl2pPr>
              <a:buNone/>
              <a:defRPr sz="2025" b="0">
                <a:solidFill>
                  <a:srgbClr val="FBFBFD"/>
                </a:solidFill>
                <a:latin typeface="Montserrat"/>
                <a:ea typeface="Montserrat"/>
                <a:cs typeface="Montserrat"/>
              </a:defRPr>
            </a:lvl2pPr>
            <a:lvl3pPr>
              <a:buNone/>
              <a:defRPr sz="2025" b="0">
                <a:solidFill>
                  <a:srgbClr val="FBFBFD"/>
                </a:solidFill>
                <a:latin typeface="Montserrat"/>
                <a:ea typeface="Montserrat"/>
                <a:cs typeface="Montserrat"/>
              </a:defRPr>
            </a:lvl3pPr>
            <a:lvl4pPr>
              <a:buNone/>
              <a:defRPr sz="2025" b="0">
                <a:solidFill>
                  <a:srgbClr val="FBFBFD"/>
                </a:solidFill>
                <a:latin typeface="Montserrat"/>
                <a:ea typeface="Montserrat"/>
                <a:cs typeface="Montserrat"/>
              </a:defRPr>
            </a:lvl4pPr>
            <a:lvl5pPr>
              <a:buNone/>
              <a:defRPr sz="2025" b="0">
                <a:solidFill>
                  <a:srgbClr val="FBFBFD"/>
                </a:solidFill>
                <a:latin typeface="Montserrat"/>
                <a:ea typeface="Montserrat"/>
                <a:cs typeface="Montserrat"/>
              </a:defRPr>
            </a:lvl5pPr>
            <a:lvl6pPr>
              <a:buNone/>
              <a:defRPr sz="2025" b="0">
                <a:solidFill>
                  <a:srgbClr val="FBFBFD"/>
                </a:solidFill>
                <a:latin typeface="Montserrat"/>
                <a:ea typeface="Montserrat"/>
                <a:cs typeface="Montserrat"/>
              </a:defRPr>
            </a:lvl6pPr>
            <a:lvl7pPr>
              <a:buNone/>
              <a:defRPr sz="2025" b="0">
                <a:solidFill>
                  <a:srgbClr val="FBFBFD"/>
                </a:solidFill>
                <a:latin typeface="Montserrat"/>
                <a:ea typeface="Montserrat"/>
                <a:cs typeface="Montserrat"/>
              </a:defRPr>
            </a:lvl7pPr>
            <a:lvl8pPr>
              <a:buNone/>
              <a:defRPr sz="2025" b="0">
                <a:solidFill>
                  <a:srgbClr val="FBFBFD"/>
                </a:solidFill>
                <a:latin typeface="Montserrat"/>
                <a:ea typeface="Montserrat"/>
                <a:cs typeface="Montserrat"/>
              </a:defRPr>
            </a:lvl8pPr>
            <a:lvl9pPr>
              <a:buNone/>
              <a:defRPr sz="2025" b="0">
                <a:solidFill>
                  <a:srgbClr val="FBFBFD"/>
                </a:solidFill>
                <a:latin typeface="Montserrat"/>
                <a:ea typeface="Montserrat"/>
                <a:cs typeface="Montserrat"/>
              </a:defRPr>
            </a:lvl9pPr>
          </a:lstStyle>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Business-Technical translation &amp; clarification</a:t>
            </a:r>
          </a:p>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Record keeping</a:t>
            </a:r>
          </a:p>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Task Management</a:t>
            </a:r>
          </a:p>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Iteration</a:t>
            </a:r>
          </a:p>
          <a:p>
            <a:pPr marL="342900" indent="-342900">
              <a:buFont typeface="Arial" panose="020B0604020202020204" pitchFamily="34" charset="0"/>
              <a:buChar char="•"/>
              <a:defRPr sz="2100" b="0">
                <a:solidFill>
                  <a:srgbClr val="FBFBFD"/>
                </a:solidFill>
                <a:latin typeface="Montserrat"/>
                <a:ea typeface="Montserrat"/>
                <a:cs typeface="Montserrat"/>
              </a:defRPr>
            </a:pPr>
            <a:r>
              <a:rPr lang="en-GB" sz="2000" dirty="0"/>
              <a:t>Reporting</a:t>
            </a:r>
            <a:endParaRPr sz="2000" dirty="0"/>
          </a:p>
        </p:txBody>
      </p:sp>
      <p:sp>
        <p:nvSpPr>
          <p:cNvPr id="6" name="Left-right Arrow 5">
            <a:extLst>
              <a:ext uri="{FF2B5EF4-FFF2-40B4-BE49-F238E27FC236}">
                <a16:creationId xmlns:a16="http://schemas.microsoft.com/office/drawing/2014/main" id="{4BE2BF87-3EA4-8F40-CBC5-5F87898D95A9}"/>
              </a:ext>
            </a:extLst>
          </p:cNvPr>
          <p:cNvSpPr/>
          <p:nvPr/>
        </p:nvSpPr>
        <p:spPr>
          <a:xfrm>
            <a:off x="7204481" y="2884071"/>
            <a:ext cx="875601" cy="323849"/>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right Arrow 6">
            <a:extLst>
              <a:ext uri="{FF2B5EF4-FFF2-40B4-BE49-F238E27FC236}">
                <a16:creationId xmlns:a16="http://schemas.microsoft.com/office/drawing/2014/main" id="{488A7C01-20ED-0AB5-FAB4-98CD006AC2AB}"/>
              </a:ext>
            </a:extLst>
          </p:cNvPr>
          <p:cNvSpPr/>
          <p:nvPr/>
        </p:nvSpPr>
        <p:spPr>
          <a:xfrm>
            <a:off x="3069920" y="2884071"/>
            <a:ext cx="875601" cy="323849"/>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8799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817DC-B408-3515-04A7-26A036941666}"/>
            </a:ext>
          </a:extLst>
        </p:cNvPr>
        <p:cNvGrpSpPr/>
        <p:nvPr/>
      </p:nvGrpSpPr>
      <p:grpSpPr>
        <a:xfrm>
          <a:off x="0" y="0"/>
          <a:ext cx="0" cy="0"/>
          <a:chOff x="0" y="0"/>
          <a:chExt cx="0" cy="0"/>
        </a:xfrm>
      </p:grpSpPr>
      <p:sp>
        <p:nvSpPr>
          <p:cNvPr id="5" name="scenario-clock">
            <a:extLst>
              <a:ext uri="{FF2B5EF4-FFF2-40B4-BE49-F238E27FC236}">
                <a16:creationId xmlns:a16="http://schemas.microsoft.com/office/drawing/2014/main" id="{736B4F86-84E8-0D46-18E5-973BB4DBFE43}"/>
              </a:ext>
            </a:extLst>
          </p:cNvPr>
          <p:cNvSpPr>
            <a:spLocks noGrp="1"/>
          </p:cNvSpPr>
          <p:nvPr/>
        </p:nvSpPr>
        <p:spPr>
          <a:xfrm>
            <a:off x="761999" y="1318461"/>
            <a:ext cx="8046335" cy="1095375"/>
          </a:xfrm>
          <a:prstGeom prst="rect">
            <a:avLst/>
          </a:prstGeom>
          <a:noFill/>
          <a:ln w="0">
            <a:noFill/>
            <a:prstDash val="solid"/>
          </a:ln>
        </p:spPr>
        <p:txBody>
          <a:bodyPr wrap="square" lIns="0" tIns="0" rIns="0" bIns="0" anchor="t">
            <a:noAutofit/>
          </a:bodyPr>
          <a:lstStyle>
            <a:defPPr>
              <a:defRPr sz="6900" b="1">
                <a:solidFill>
                  <a:srgbClr val="129DD8"/>
                </a:solidFill>
                <a:latin typeface="Montserrat SemiBold"/>
                <a:ea typeface="Montserrat SemiBold"/>
                <a:cs typeface="Montserrat SemiBold"/>
              </a:defRPr>
            </a:defPPr>
            <a:lvl1pPr>
              <a:buNone/>
              <a:defRPr sz="6900" b="1">
                <a:solidFill>
                  <a:srgbClr val="129DD8"/>
                </a:solidFill>
                <a:latin typeface="Montserrat SemiBold"/>
                <a:ea typeface="Montserrat SemiBold"/>
                <a:cs typeface="Montserrat SemiBold"/>
              </a:defRPr>
            </a:lvl1pPr>
            <a:lvl2pPr>
              <a:buNone/>
              <a:defRPr sz="6900" b="1">
                <a:solidFill>
                  <a:srgbClr val="129DD8"/>
                </a:solidFill>
                <a:latin typeface="Montserrat SemiBold"/>
                <a:ea typeface="Montserrat SemiBold"/>
                <a:cs typeface="Montserrat SemiBold"/>
              </a:defRPr>
            </a:lvl2pPr>
            <a:lvl3pPr>
              <a:buNone/>
              <a:defRPr sz="6900" b="1">
                <a:solidFill>
                  <a:srgbClr val="129DD8"/>
                </a:solidFill>
                <a:latin typeface="Montserrat SemiBold"/>
                <a:ea typeface="Montserrat SemiBold"/>
                <a:cs typeface="Montserrat SemiBold"/>
              </a:defRPr>
            </a:lvl3pPr>
            <a:lvl4pPr>
              <a:buNone/>
              <a:defRPr sz="6900" b="1">
                <a:solidFill>
                  <a:srgbClr val="129DD8"/>
                </a:solidFill>
                <a:latin typeface="Montserrat SemiBold"/>
                <a:ea typeface="Montserrat SemiBold"/>
                <a:cs typeface="Montserrat SemiBold"/>
              </a:defRPr>
            </a:lvl4pPr>
            <a:lvl5pPr>
              <a:buNone/>
              <a:defRPr sz="6900" b="1">
                <a:solidFill>
                  <a:srgbClr val="129DD8"/>
                </a:solidFill>
                <a:latin typeface="Montserrat SemiBold"/>
                <a:ea typeface="Montserrat SemiBold"/>
                <a:cs typeface="Montserrat SemiBold"/>
              </a:defRPr>
            </a:lvl5pPr>
            <a:lvl6pPr>
              <a:buNone/>
              <a:defRPr sz="6900" b="1">
                <a:solidFill>
                  <a:srgbClr val="129DD8"/>
                </a:solidFill>
                <a:latin typeface="Montserrat SemiBold"/>
                <a:ea typeface="Montserrat SemiBold"/>
                <a:cs typeface="Montserrat SemiBold"/>
              </a:defRPr>
            </a:lvl6pPr>
            <a:lvl7pPr>
              <a:buNone/>
              <a:defRPr sz="6900" b="1">
                <a:solidFill>
                  <a:srgbClr val="129DD8"/>
                </a:solidFill>
                <a:latin typeface="Montserrat SemiBold"/>
                <a:ea typeface="Montserrat SemiBold"/>
                <a:cs typeface="Montserrat SemiBold"/>
              </a:defRPr>
            </a:lvl7pPr>
            <a:lvl8pPr>
              <a:buNone/>
              <a:defRPr sz="6900" b="1">
                <a:solidFill>
                  <a:srgbClr val="129DD8"/>
                </a:solidFill>
                <a:latin typeface="Montserrat SemiBold"/>
                <a:ea typeface="Montserrat SemiBold"/>
                <a:cs typeface="Montserrat SemiBold"/>
              </a:defRPr>
            </a:lvl8pPr>
            <a:lvl9pPr>
              <a:buNone/>
              <a:defRPr sz="6900" b="1">
                <a:solidFill>
                  <a:srgbClr val="129DD8"/>
                </a:solidFill>
                <a:latin typeface="Montserrat SemiBold"/>
                <a:ea typeface="Montserrat SemiBold"/>
                <a:cs typeface="Montserrat SemiBold"/>
              </a:defRPr>
            </a:lvl9pPr>
          </a:lstStyle>
          <a:p>
            <a:pPr>
              <a:buNone/>
              <a:defRPr sz="6900" b="1">
                <a:solidFill>
                  <a:srgbClr val="129DD8"/>
                </a:solidFill>
                <a:latin typeface="Montserrat SemiBold"/>
                <a:ea typeface="Montserrat SemiBold"/>
                <a:cs typeface="Montserrat SemiBold"/>
              </a:defRPr>
            </a:pPr>
            <a:r>
              <a:rPr lang="en-GB" sz="6900" b="1" dirty="0">
                <a:solidFill>
                  <a:srgbClr val="FF0000"/>
                </a:solidFill>
                <a:latin typeface="Montserrat SemiBold"/>
                <a:ea typeface="Montserrat SemiBold"/>
                <a:cs typeface="Montserrat SemiBold"/>
              </a:rPr>
              <a:t>After</a:t>
            </a:r>
            <a:endParaRPr sz="6900" b="1" dirty="0">
              <a:solidFill>
                <a:srgbClr val="FF0000"/>
              </a:solidFill>
              <a:latin typeface="Montserrat SemiBold"/>
              <a:ea typeface="Montserrat SemiBold"/>
              <a:cs typeface="Montserrat SemiBold"/>
            </a:endParaRPr>
          </a:p>
        </p:txBody>
      </p:sp>
      <p:sp>
        <p:nvSpPr>
          <p:cNvPr id="12" name="TextBox 1">
            <a:extLst>
              <a:ext uri="{FF2B5EF4-FFF2-40B4-BE49-F238E27FC236}">
                <a16:creationId xmlns:a16="http://schemas.microsoft.com/office/drawing/2014/main" id="{1693A10F-466E-51CE-6F23-C319B6D4E8E3}"/>
              </a:ext>
            </a:extLst>
          </p:cNvPr>
          <p:cNvSpPr>
            <a:spLocks noGrp="1"/>
          </p:cNvSpPr>
          <p:nvPr/>
        </p:nvSpPr>
        <p:spPr>
          <a:xfrm>
            <a:off x="800100" y="2674020"/>
            <a:ext cx="10534650" cy="2381250"/>
          </a:xfrm>
          <a:prstGeom prst="rect">
            <a:avLst/>
          </a:prstGeom>
          <a:noFill/>
        </p:spPr>
        <p:txBody>
          <a:bodyPr wrap="square" lIns="0" tIns="0" rIns="0" bIns="0" anchor="t">
            <a:noAutofit/>
          </a:bodyPr>
          <a:lstStyle>
            <a:defPPr>
              <a:defRPr sz="4000">
                <a:solidFill>
                  <a:srgbClr val="FBFBFD"/>
                </a:solidFill>
                <a:latin typeface="Montserrat Black"/>
                <a:ea typeface="Montserrat Black"/>
                <a:cs typeface="Montserrat Black"/>
              </a:defRPr>
            </a:defPPr>
            <a:lvl1pPr>
              <a:buNone/>
              <a:defRPr sz="4000">
                <a:solidFill>
                  <a:srgbClr val="FBFBFD"/>
                </a:solidFill>
                <a:latin typeface="Montserrat Black"/>
                <a:ea typeface="Montserrat Black"/>
                <a:cs typeface="Montserrat Black"/>
              </a:defRPr>
            </a:lvl1pPr>
            <a:lvl2pPr>
              <a:buNone/>
              <a:defRPr sz="4000">
                <a:solidFill>
                  <a:srgbClr val="FBFBFD"/>
                </a:solidFill>
                <a:latin typeface="Montserrat Black"/>
                <a:ea typeface="Montserrat Black"/>
                <a:cs typeface="Montserrat Black"/>
              </a:defRPr>
            </a:lvl2pPr>
            <a:lvl3pPr>
              <a:buNone/>
              <a:defRPr sz="4000">
                <a:solidFill>
                  <a:srgbClr val="FBFBFD"/>
                </a:solidFill>
                <a:latin typeface="Montserrat Black"/>
                <a:ea typeface="Montserrat Black"/>
                <a:cs typeface="Montserrat Black"/>
              </a:defRPr>
            </a:lvl3pPr>
            <a:lvl4pPr>
              <a:buNone/>
              <a:defRPr sz="4000">
                <a:solidFill>
                  <a:srgbClr val="FBFBFD"/>
                </a:solidFill>
                <a:latin typeface="Montserrat Black"/>
                <a:ea typeface="Montserrat Black"/>
                <a:cs typeface="Montserrat Black"/>
              </a:defRPr>
            </a:lvl4pPr>
            <a:lvl5pPr>
              <a:buNone/>
              <a:defRPr sz="4000">
                <a:solidFill>
                  <a:srgbClr val="FBFBFD"/>
                </a:solidFill>
                <a:latin typeface="Montserrat Black"/>
                <a:ea typeface="Montserrat Black"/>
                <a:cs typeface="Montserrat Black"/>
              </a:defRPr>
            </a:lvl5pPr>
            <a:lvl6pPr>
              <a:buNone/>
              <a:defRPr sz="4000">
                <a:solidFill>
                  <a:srgbClr val="FBFBFD"/>
                </a:solidFill>
                <a:latin typeface="Montserrat Black"/>
                <a:ea typeface="Montserrat Black"/>
                <a:cs typeface="Montserrat Black"/>
              </a:defRPr>
            </a:lvl6pPr>
            <a:lvl7pPr>
              <a:buNone/>
              <a:defRPr sz="4000">
                <a:solidFill>
                  <a:srgbClr val="FBFBFD"/>
                </a:solidFill>
                <a:latin typeface="Montserrat Black"/>
                <a:ea typeface="Montserrat Black"/>
                <a:cs typeface="Montserrat Black"/>
              </a:defRPr>
            </a:lvl7pPr>
            <a:lvl8pPr>
              <a:buNone/>
              <a:defRPr sz="4000">
                <a:solidFill>
                  <a:srgbClr val="FBFBFD"/>
                </a:solidFill>
                <a:latin typeface="Montserrat Black"/>
                <a:ea typeface="Montserrat Black"/>
                <a:cs typeface="Montserrat Black"/>
              </a:defRPr>
            </a:lvl8pPr>
            <a:lvl9pPr>
              <a:buNone/>
              <a:defRPr sz="4000">
                <a:solidFill>
                  <a:srgbClr val="FBFBFD"/>
                </a:solidFill>
                <a:latin typeface="Montserrat Black"/>
                <a:ea typeface="Montserrat Black"/>
                <a:cs typeface="Montserrat Black"/>
              </a:defRPr>
            </a:lvl9pPr>
          </a:lstStyle>
          <a:p>
            <a:pPr>
              <a:buNone/>
              <a:defRPr sz="4000">
                <a:solidFill>
                  <a:srgbClr val="FBFBFD"/>
                </a:solidFill>
                <a:latin typeface="Montserrat Black"/>
                <a:ea typeface="Montserrat Black"/>
                <a:cs typeface="Montserrat Black"/>
              </a:defRPr>
            </a:pPr>
            <a:r>
              <a:rPr lang="en-GB" sz="4000" b="0" dirty="0">
                <a:solidFill>
                  <a:srgbClr val="FBFBFD"/>
                </a:solidFill>
                <a:latin typeface="Montserrat Black"/>
                <a:ea typeface="Montserrat Black"/>
                <a:cs typeface="Montserrat Black"/>
              </a:rPr>
              <a:t>When an incident occurs:</a:t>
            </a:r>
          </a:p>
          <a:p>
            <a:pPr>
              <a:defRPr sz="4000">
                <a:solidFill>
                  <a:srgbClr val="FBFBFD"/>
                </a:solidFill>
                <a:latin typeface="Montserrat Black"/>
                <a:ea typeface="Montserrat Black"/>
                <a:cs typeface="Montserrat Black"/>
              </a:defRPr>
            </a:pPr>
            <a:r>
              <a:rPr lang="en-GB" b="0" dirty="0"/>
              <a:t>Contained?</a:t>
            </a:r>
          </a:p>
          <a:p>
            <a:pPr>
              <a:buNone/>
              <a:defRPr sz="4000">
                <a:solidFill>
                  <a:srgbClr val="FBFBFD"/>
                </a:solidFill>
                <a:latin typeface="Montserrat Black"/>
                <a:ea typeface="Montserrat Black"/>
                <a:cs typeface="Montserrat Black"/>
              </a:defRPr>
            </a:pPr>
            <a:r>
              <a:rPr lang="en-GB" b="0" dirty="0"/>
              <a:t>Communicated?</a:t>
            </a:r>
          </a:p>
          <a:p>
            <a:pPr>
              <a:buNone/>
              <a:defRPr sz="4000">
                <a:solidFill>
                  <a:srgbClr val="FBFBFD"/>
                </a:solidFill>
                <a:latin typeface="Montserrat Black"/>
                <a:ea typeface="Montserrat Black"/>
                <a:cs typeface="Montserrat Black"/>
              </a:defRPr>
            </a:pPr>
            <a:r>
              <a:rPr lang="en-GB" b="0" dirty="0"/>
              <a:t>Recovered?</a:t>
            </a:r>
          </a:p>
          <a:p>
            <a:pPr>
              <a:buNone/>
              <a:defRPr sz="4000">
                <a:solidFill>
                  <a:srgbClr val="FBFBFD"/>
                </a:solidFill>
                <a:latin typeface="Montserrat Black"/>
                <a:ea typeface="Montserrat Black"/>
                <a:cs typeface="Montserrat Black"/>
              </a:defRPr>
            </a:pPr>
            <a:endParaRPr lang="en-GB" sz="4000" b="0" dirty="0">
              <a:solidFill>
                <a:srgbClr val="FBFBFD"/>
              </a:solidFill>
              <a:latin typeface="Montserrat Black"/>
              <a:ea typeface="Montserrat Black"/>
              <a:cs typeface="Montserrat Black"/>
            </a:endParaRPr>
          </a:p>
          <a:p>
            <a:pPr>
              <a:buNone/>
              <a:defRPr sz="4000">
                <a:solidFill>
                  <a:srgbClr val="FBFBFD"/>
                </a:solidFill>
                <a:latin typeface="Montserrat Black"/>
                <a:ea typeface="Montserrat Black"/>
                <a:cs typeface="Montserrat Black"/>
              </a:defRPr>
            </a:pPr>
            <a:endParaRPr sz="4000" b="0" dirty="0">
              <a:solidFill>
                <a:srgbClr val="129DD8"/>
              </a:solidFill>
              <a:latin typeface="Montserrat Black"/>
              <a:ea typeface="Montserrat Black"/>
              <a:cs typeface="Montserrat Black"/>
            </a:endParaRPr>
          </a:p>
        </p:txBody>
      </p:sp>
      <p:sp>
        <p:nvSpPr>
          <p:cNvPr id="2" name="Straight Connector 1">
            <a:extLst>
              <a:ext uri="{FF2B5EF4-FFF2-40B4-BE49-F238E27FC236}">
                <a16:creationId xmlns:a16="http://schemas.microsoft.com/office/drawing/2014/main" id="{F8705EB8-3BA3-01FB-18CC-54DBBCE9AA62}"/>
              </a:ext>
            </a:extLst>
          </p:cNvPr>
          <p:cNvSpPr>
            <a:spLocks noGrp="1"/>
          </p:cNvSpPr>
          <p:nvPr/>
        </p:nvSpPr>
        <p:spPr>
          <a:xfrm>
            <a:off x="731838" y="1204957"/>
            <a:ext cx="723900" cy="0"/>
          </a:xfrm>
          <a:prstGeom prst="line">
            <a:avLst/>
          </a:prstGeom>
          <a:noFill/>
          <a:ln w="38100">
            <a:solidFill>
              <a:schemeClr val="tx2"/>
            </a:solidFill>
            <a:prstDash val="solid"/>
            <a:headEnd type="none" w="med" len="med"/>
            <a:tailEnd type="none" w="med" len="med"/>
          </a:ln>
        </p:spPr>
        <p:txBody>
          <a:bodyPr/>
          <a:lstStyle/>
          <a:p>
            <a:endParaRPr/>
          </a:p>
        </p:txBody>
      </p:sp>
    </p:spTree>
    <p:extLst>
      <p:ext uri="{BB962C8B-B14F-4D97-AF65-F5344CB8AC3E}">
        <p14:creationId xmlns:p14="http://schemas.microsoft.com/office/powerpoint/2010/main" val="3061894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slide-title">
            <a:extLst>
              <a:ext uri="{FF2B5EF4-FFF2-40B4-BE49-F238E27FC236}">
                <a16:creationId xmlns:a16="http://schemas.microsoft.com/office/drawing/2014/main" id="{DD185FD3-220A-A4C4-E3AC-91C88A7C760D}"/>
              </a:ext>
            </a:extLst>
          </p:cNvPr>
          <p:cNvSpPr>
            <a:spLocks noGrp="1"/>
          </p:cNvSpPr>
          <p:nvPr>
            <p:ph type="title"/>
          </p:nvPr>
        </p:nvSpPr>
        <p:spPr>
          <a:xfrm>
            <a:off x="898112" y="466725"/>
            <a:ext cx="10534650" cy="762000"/>
          </a:xfrm>
        </p:spPr>
        <p:txBody>
          <a:bodyPr lIns="0" tIns="0" rIns="0" bIns="0">
            <a:noAutofit/>
          </a:bodyPr>
          <a:lstStyle>
            <a:defPPr>
              <a:defRPr sz="3600" b="0">
                <a:solidFill>
                  <a:srgbClr val="FBFBFD"/>
                </a:solidFill>
                <a:latin typeface="Montserrat Black"/>
                <a:ea typeface="Montserrat Black"/>
                <a:cs typeface="Montserrat Black"/>
              </a:defRPr>
            </a:defPPr>
            <a:lvl1pPr>
              <a:buNone/>
              <a:defRPr sz="3600" b="0">
                <a:solidFill>
                  <a:srgbClr val="FBFBFD"/>
                </a:solidFill>
                <a:latin typeface="Montserrat Black"/>
                <a:ea typeface="Montserrat Black"/>
                <a:cs typeface="Montserrat Black"/>
              </a:defRPr>
            </a:lvl1pPr>
            <a:lvl2pPr>
              <a:buNone/>
              <a:defRPr sz="3600" b="0">
                <a:solidFill>
                  <a:srgbClr val="FBFBFD"/>
                </a:solidFill>
                <a:latin typeface="Montserrat Black"/>
                <a:ea typeface="Montserrat Black"/>
                <a:cs typeface="Montserrat Black"/>
              </a:defRPr>
            </a:lvl2pPr>
            <a:lvl3pPr>
              <a:buNone/>
              <a:defRPr sz="3600" b="0">
                <a:solidFill>
                  <a:srgbClr val="FBFBFD"/>
                </a:solidFill>
                <a:latin typeface="Montserrat Black"/>
                <a:ea typeface="Montserrat Black"/>
                <a:cs typeface="Montserrat Black"/>
              </a:defRPr>
            </a:lvl3pPr>
            <a:lvl4pPr>
              <a:buNone/>
              <a:defRPr sz="3600" b="0">
                <a:solidFill>
                  <a:srgbClr val="FBFBFD"/>
                </a:solidFill>
                <a:latin typeface="Montserrat Black"/>
                <a:ea typeface="Montserrat Black"/>
                <a:cs typeface="Montserrat Black"/>
              </a:defRPr>
            </a:lvl4pPr>
            <a:lvl5pPr>
              <a:buNone/>
              <a:defRPr sz="3600" b="0">
                <a:solidFill>
                  <a:srgbClr val="FBFBFD"/>
                </a:solidFill>
                <a:latin typeface="Montserrat Black"/>
                <a:ea typeface="Montserrat Black"/>
                <a:cs typeface="Montserrat Black"/>
              </a:defRPr>
            </a:lvl5pPr>
            <a:lvl6pPr>
              <a:buNone/>
              <a:defRPr sz="3600" b="0">
                <a:solidFill>
                  <a:srgbClr val="FBFBFD"/>
                </a:solidFill>
                <a:latin typeface="Montserrat Black"/>
                <a:ea typeface="Montserrat Black"/>
                <a:cs typeface="Montserrat Black"/>
              </a:defRPr>
            </a:lvl6pPr>
            <a:lvl7pPr>
              <a:buNone/>
              <a:defRPr sz="3600" b="0">
                <a:solidFill>
                  <a:srgbClr val="FBFBFD"/>
                </a:solidFill>
                <a:latin typeface="Montserrat Black"/>
                <a:ea typeface="Montserrat Black"/>
                <a:cs typeface="Montserrat Black"/>
              </a:defRPr>
            </a:lvl7pPr>
            <a:lvl8pPr>
              <a:buNone/>
              <a:defRPr sz="3600" b="0">
                <a:solidFill>
                  <a:srgbClr val="FBFBFD"/>
                </a:solidFill>
                <a:latin typeface="Montserrat Black"/>
                <a:ea typeface="Montserrat Black"/>
                <a:cs typeface="Montserrat Black"/>
              </a:defRPr>
            </a:lvl8pPr>
            <a:lvl9pPr>
              <a:buNone/>
              <a:defRPr sz="3600" b="0">
                <a:solidFill>
                  <a:srgbClr val="FBFBFD"/>
                </a:solidFill>
                <a:latin typeface="Montserrat Black"/>
                <a:ea typeface="Montserrat Black"/>
                <a:cs typeface="Montserrat Black"/>
              </a:defRPr>
            </a:lvl9pPr>
          </a:lstStyle>
          <a:p>
            <a:pPr>
              <a:buNone/>
              <a:defRPr sz="3600" b="0">
                <a:solidFill>
                  <a:srgbClr val="FBFBFD"/>
                </a:solidFill>
                <a:latin typeface="Montserrat Black"/>
                <a:ea typeface="Montserrat Black"/>
                <a:cs typeface="Montserrat Black"/>
              </a:defRPr>
            </a:pPr>
            <a:r>
              <a:rPr lang="en-GB" sz="3600" b="0" dirty="0">
                <a:solidFill>
                  <a:srgbClr val="FBFBFD"/>
                </a:solidFill>
                <a:latin typeface="Montserrat Black"/>
                <a:ea typeface="Montserrat Black"/>
                <a:cs typeface="Montserrat Black"/>
              </a:rPr>
              <a:t>Containment</a:t>
            </a:r>
            <a:endParaRPr sz="3600" b="0" dirty="0">
              <a:solidFill>
                <a:srgbClr val="FBFBFD"/>
              </a:solidFill>
              <a:latin typeface="Montserrat Black"/>
              <a:ea typeface="Montserrat Black"/>
              <a:cs typeface="Montserrat Black"/>
            </a:endParaRPr>
          </a:p>
        </p:txBody>
      </p:sp>
      <p:sp>
        <p:nvSpPr>
          <p:cNvPr id="88" name="obligation-heading-0">
            <a:extLst>
              <a:ext uri="{FF2B5EF4-FFF2-40B4-BE49-F238E27FC236}">
                <a16:creationId xmlns:a16="http://schemas.microsoft.com/office/drawing/2014/main" id="{A7BEE12C-0F89-40B6-9436-0789A24F2661}"/>
              </a:ext>
            </a:extLst>
          </p:cNvPr>
          <p:cNvSpPr>
            <a:spLocks noGrp="1"/>
          </p:cNvSpPr>
          <p:nvPr/>
        </p:nvSpPr>
        <p:spPr>
          <a:xfrm>
            <a:off x="904874" y="1537899"/>
            <a:ext cx="10382250" cy="2649090"/>
          </a:xfrm>
          <a:prstGeom prst="rect">
            <a:avLst/>
          </a:prstGeom>
          <a:noFill/>
          <a:ln w="0">
            <a:noFill/>
            <a:prstDash val="solid"/>
          </a:ln>
        </p:spPr>
        <p:txBody>
          <a:bodyPr wrap="square" lIns="0" tIns="0" rIns="0" bIns="0" anchor="t">
            <a:noAutofit/>
          </a:bodyPr>
          <a:lstStyle>
            <a:defPPr>
              <a:defRPr sz="2325" b="1">
                <a:solidFill>
                  <a:srgbClr val="FBFBFD"/>
                </a:solidFill>
                <a:latin typeface="Montserrat SemiBold"/>
                <a:ea typeface="Montserrat SemiBold"/>
                <a:cs typeface="Montserrat SemiBold"/>
              </a:defRPr>
            </a:defPPr>
            <a:lvl1pPr>
              <a:buNone/>
              <a:defRPr sz="2325" b="1">
                <a:solidFill>
                  <a:srgbClr val="FBFBFD"/>
                </a:solidFill>
                <a:latin typeface="Montserrat SemiBold"/>
                <a:ea typeface="Montserrat SemiBold"/>
                <a:cs typeface="Montserrat SemiBold"/>
              </a:defRPr>
            </a:lvl1pPr>
            <a:lvl2pPr>
              <a:buNone/>
              <a:defRPr sz="2325" b="1">
                <a:solidFill>
                  <a:srgbClr val="FBFBFD"/>
                </a:solidFill>
                <a:latin typeface="Montserrat SemiBold"/>
                <a:ea typeface="Montserrat SemiBold"/>
                <a:cs typeface="Montserrat SemiBold"/>
              </a:defRPr>
            </a:lvl2pPr>
            <a:lvl3pPr>
              <a:buNone/>
              <a:defRPr sz="2325" b="1">
                <a:solidFill>
                  <a:srgbClr val="FBFBFD"/>
                </a:solidFill>
                <a:latin typeface="Montserrat SemiBold"/>
                <a:ea typeface="Montserrat SemiBold"/>
                <a:cs typeface="Montserrat SemiBold"/>
              </a:defRPr>
            </a:lvl3pPr>
            <a:lvl4pPr>
              <a:buNone/>
              <a:defRPr sz="2325" b="1">
                <a:solidFill>
                  <a:srgbClr val="FBFBFD"/>
                </a:solidFill>
                <a:latin typeface="Montserrat SemiBold"/>
                <a:ea typeface="Montserrat SemiBold"/>
                <a:cs typeface="Montserrat SemiBold"/>
              </a:defRPr>
            </a:lvl4pPr>
            <a:lvl5pPr>
              <a:buNone/>
              <a:defRPr sz="2325" b="1">
                <a:solidFill>
                  <a:srgbClr val="FBFBFD"/>
                </a:solidFill>
                <a:latin typeface="Montserrat SemiBold"/>
                <a:ea typeface="Montserrat SemiBold"/>
                <a:cs typeface="Montserrat SemiBold"/>
              </a:defRPr>
            </a:lvl5pPr>
            <a:lvl6pPr>
              <a:buNone/>
              <a:defRPr sz="2325" b="1">
                <a:solidFill>
                  <a:srgbClr val="FBFBFD"/>
                </a:solidFill>
                <a:latin typeface="Montserrat SemiBold"/>
                <a:ea typeface="Montserrat SemiBold"/>
                <a:cs typeface="Montserrat SemiBold"/>
              </a:defRPr>
            </a:lvl6pPr>
            <a:lvl7pPr>
              <a:buNone/>
              <a:defRPr sz="2325" b="1">
                <a:solidFill>
                  <a:srgbClr val="FBFBFD"/>
                </a:solidFill>
                <a:latin typeface="Montserrat SemiBold"/>
                <a:ea typeface="Montserrat SemiBold"/>
                <a:cs typeface="Montserrat SemiBold"/>
              </a:defRPr>
            </a:lvl7pPr>
            <a:lvl8pPr>
              <a:buNone/>
              <a:defRPr sz="2325" b="1">
                <a:solidFill>
                  <a:srgbClr val="FBFBFD"/>
                </a:solidFill>
                <a:latin typeface="Montserrat SemiBold"/>
                <a:ea typeface="Montserrat SemiBold"/>
                <a:cs typeface="Montserrat SemiBold"/>
              </a:defRPr>
            </a:lvl8pPr>
            <a:lvl9pPr>
              <a:buNone/>
              <a:defRPr sz="2325" b="1">
                <a:solidFill>
                  <a:srgbClr val="FBFBFD"/>
                </a:solidFill>
                <a:latin typeface="Montserrat SemiBold"/>
                <a:ea typeface="Montserrat SemiBold"/>
                <a:cs typeface="Montserrat SemiBold"/>
              </a:defRPr>
            </a:lvl9pPr>
          </a:lstStyle>
          <a:p>
            <a:pPr>
              <a:buNone/>
              <a:defRPr sz="2325" b="1">
                <a:solidFill>
                  <a:srgbClr val="FBFBFD"/>
                </a:solidFill>
                <a:latin typeface="Montserrat SemiBold"/>
                <a:ea typeface="Montserrat SemiBold"/>
                <a:cs typeface="Montserrat SemiBold"/>
              </a:defRPr>
            </a:pPr>
            <a:r>
              <a:rPr lang="en-GB" sz="2800" dirty="0"/>
              <a:t>Technical Advisory: Eradication &amp; Recovery timeline</a:t>
            </a:r>
          </a:p>
          <a:p>
            <a:pPr>
              <a:buNone/>
              <a:defRPr sz="2325" b="1">
                <a:solidFill>
                  <a:srgbClr val="FBFBFD"/>
                </a:solidFill>
                <a:latin typeface="Montserrat SemiBold"/>
                <a:ea typeface="Montserrat SemiBold"/>
                <a:cs typeface="Montserrat SemiBold"/>
              </a:defRPr>
            </a:pPr>
            <a:r>
              <a:rPr lang="en-GB" sz="2800" dirty="0"/>
              <a:t>Impact Analysis – Investigated - Update Cadence</a:t>
            </a:r>
          </a:p>
          <a:p>
            <a:pPr>
              <a:buNone/>
              <a:defRPr sz="2325" b="1">
                <a:solidFill>
                  <a:srgbClr val="FBFBFD"/>
                </a:solidFill>
                <a:latin typeface="Montserrat SemiBold"/>
                <a:ea typeface="Montserrat SemiBold"/>
                <a:cs typeface="Montserrat SemiBold"/>
              </a:defRPr>
            </a:pPr>
            <a:r>
              <a:rPr lang="en-GB" sz="2800" dirty="0"/>
              <a:t>Threat Actor Engagement</a:t>
            </a:r>
          </a:p>
          <a:p>
            <a:pPr>
              <a:buNone/>
              <a:defRPr sz="2325" b="1">
                <a:solidFill>
                  <a:srgbClr val="FBFBFD"/>
                </a:solidFill>
                <a:latin typeface="Montserrat SemiBold"/>
                <a:ea typeface="Montserrat SemiBold"/>
                <a:cs typeface="Montserrat SemiBold"/>
              </a:defRPr>
            </a:pPr>
            <a:r>
              <a:rPr lang="en-GB" sz="2800" dirty="0"/>
              <a:t>Data Mining</a:t>
            </a:r>
          </a:p>
          <a:p>
            <a:pPr>
              <a:buNone/>
              <a:defRPr sz="2325" b="1">
                <a:solidFill>
                  <a:srgbClr val="FBFBFD"/>
                </a:solidFill>
                <a:latin typeface="Montserrat SemiBold"/>
                <a:ea typeface="Montserrat SemiBold"/>
                <a:cs typeface="Montserrat SemiBold"/>
              </a:defRPr>
            </a:pPr>
            <a:r>
              <a:rPr lang="en-GB" sz="2800" dirty="0"/>
              <a:t>Regulatory &amp; Contractual Risk: Insurance considerations</a:t>
            </a:r>
          </a:p>
        </p:txBody>
      </p:sp>
      <p:sp>
        <p:nvSpPr>
          <p:cNvPr id="94" name="obligations-takeaway">
            <a:extLst>
              <a:ext uri="{FF2B5EF4-FFF2-40B4-BE49-F238E27FC236}">
                <a16:creationId xmlns:a16="http://schemas.microsoft.com/office/drawing/2014/main" id="{838AB133-A133-4DB2-91E9-6BB0BB71C81C}"/>
              </a:ext>
            </a:extLst>
          </p:cNvPr>
          <p:cNvSpPr>
            <a:spLocks noGrp="1"/>
          </p:cNvSpPr>
          <p:nvPr/>
        </p:nvSpPr>
        <p:spPr>
          <a:xfrm>
            <a:off x="895350" y="4381499"/>
            <a:ext cx="10382250" cy="742950"/>
          </a:xfrm>
          <a:prstGeom prst="rect">
            <a:avLst/>
          </a:prstGeom>
          <a:solidFill>
            <a:srgbClr val="FBFBFD"/>
          </a:solidFill>
          <a:ln w="0">
            <a:noFill/>
            <a:prstDash val="solid"/>
          </a:ln>
        </p:spPr>
        <p:txBody>
          <a:bodyPr lIns="247650" tIns="152400" rIns="247650" bIns="123825" anchor="ctr">
            <a:noAutofit/>
          </a:bodyPr>
          <a:lstStyle>
            <a:defPPr>
              <a:defRPr sz="1875">
                <a:solidFill>
                  <a:srgbClr val="213983"/>
                </a:solidFill>
                <a:latin typeface="Montserrat"/>
                <a:ea typeface="Montserrat"/>
                <a:cs typeface="Montserrat"/>
              </a:defRPr>
            </a:defPPr>
            <a:lvl1pPr>
              <a:buNone/>
              <a:defRPr sz="1875">
                <a:solidFill>
                  <a:srgbClr val="213983"/>
                </a:solidFill>
                <a:latin typeface="Montserrat"/>
                <a:ea typeface="Montserrat"/>
                <a:cs typeface="Montserrat"/>
              </a:defRPr>
            </a:lvl1pPr>
            <a:lvl2pPr>
              <a:buNone/>
              <a:defRPr sz="1875">
                <a:solidFill>
                  <a:srgbClr val="213983"/>
                </a:solidFill>
                <a:latin typeface="Montserrat"/>
                <a:ea typeface="Montserrat"/>
                <a:cs typeface="Montserrat"/>
              </a:defRPr>
            </a:lvl2pPr>
            <a:lvl3pPr>
              <a:buNone/>
              <a:defRPr sz="1875">
                <a:solidFill>
                  <a:srgbClr val="213983"/>
                </a:solidFill>
                <a:latin typeface="Montserrat"/>
                <a:ea typeface="Montserrat"/>
                <a:cs typeface="Montserrat"/>
              </a:defRPr>
            </a:lvl3pPr>
            <a:lvl4pPr>
              <a:buNone/>
              <a:defRPr sz="1875">
                <a:solidFill>
                  <a:srgbClr val="213983"/>
                </a:solidFill>
                <a:latin typeface="Montserrat"/>
                <a:ea typeface="Montserrat"/>
                <a:cs typeface="Montserrat"/>
              </a:defRPr>
            </a:lvl4pPr>
            <a:lvl5pPr>
              <a:buNone/>
              <a:defRPr sz="1875">
                <a:solidFill>
                  <a:srgbClr val="213983"/>
                </a:solidFill>
                <a:latin typeface="Montserrat"/>
                <a:ea typeface="Montserrat"/>
                <a:cs typeface="Montserrat"/>
              </a:defRPr>
            </a:lvl5pPr>
            <a:lvl6pPr>
              <a:buNone/>
              <a:defRPr sz="1875">
                <a:solidFill>
                  <a:srgbClr val="213983"/>
                </a:solidFill>
                <a:latin typeface="Montserrat"/>
                <a:ea typeface="Montserrat"/>
                <a:cs typeface="Montserrat"/>
              </a:defRPr>
            </a:lvl6pPr>
            <a:lvl7pPr>
              <a:buNone/>
              <a:defRPr sz="1875">
                <a:solidFill>
                  <a:srgbClr val="213983"/>
                </a:solidFill>
                <a:latin typeface="Montserrat"/>
                <a:ea typeface="Montserrat"/>
                <a:cs typeface="Montserrat"/>
              </a:defRPr>
            </a:lvl7pPr>
            <a:lvl8pPr>
              <a:buNone/>
              <a:defRPr sz="1875">
                <a:solidFill>
                  <a:srgbClr val="213983"/>
                </a:solidFill>
                <a:latin typeface="Montserrat"/>
                <a:ea typeface="Montserrat"/>
                <a:cs typeface="Montserrat"/>
              </a:defRPr>
            </a:lvl8pPr>
            <a:lvl9pPr>
              <a:buNone/>
              <a:defRPr sz="1875">
                <a:solidFill>
                  <a:srgbClr val="213983"/>
                </a:solidFill>
                <a:latin typeface="Montserrat"/>
                <a:ea typeface="Montserrat"/>
                <a:cs typeface="Montserrat"/>
              </a:defRPr>
            </a:lvl9pPr>
          </a:lstStyle>
          <a:p>
            <a:pPr>
              <a:buNone/>
              <a:defRPr sz="1875">
                <a:solidFill>
                  <a:srgbClr val="213983"/>
                </a:solidFill>
                <a:latin typeface="Montserrat"/>
                <a:ea typeface="Montserrat"/>
                <a:cs typeface="Montserrat"/>
              </a:defRPr>
            </a:pPr>
            <a:r>
              <a:rPr sz="1875" dirty="0">
                <a:solidFill>
                  <a:srgbClr val="213983"/>
                </a:solidFill>
                <a:latin typeface="Montserrat"/>
                <a:ea typeface="Montserrat"/>
                <a:cs typeface="Montserrat"/>
              </a:rPr>
              <a:t>Assess obligations alongside the investigation. Record an owner, trigger, deadline and decision for each </a:t>
            </a:r>
            <a:r>
              <a:rPr lang="en-GB" sz="1875" dirty="0">
                <a:solidFill>
                  <a:srgbClr val="213983"/>
                </a:solidFill>
                <a:latin typeface="Montserrat"/>
                <a:ea typeface="Montserrat"/>
                <a:cs typeface="Montserrat"/>
              </a:rPr>
              <a:t>action</a:t>
            </a:r>
            <a:r>
              <a:rPr sz="1875" dirty="0">
                <a:solidFill>
                  <a:srgbClr val="213983"/>
                </a:solidFill>
                <a:latin typeface="Montserrat"/>
                <a:ea typeface="Montserrat"/>
                <a:cs typeface="Montserrat"/>
              </a:rPr>
              <a:t>.</a:t>
            </a:r>
          </a:p>
        </p:txBody>
      </p:sp>
      <p:sp>
        <p:nvSpPr>
          <p:cNvPr id="95" name="obligations-takeaway-accent">
            <a:extLst>
              <a:ext uri="{FF2B5EF4-FFF2-40B4-BE49-F238E27FC236}">
                <a16:creationId xmlns:a16="http://schemas.microsoft.com/office/drawing/2014/main" id="{229E993A-0D32-4F6F-BF19-8754EB6E8277}"/>
              </a:ext>
            </a:extLst>
          </p:cNvPr>
          <p:cNvSpPr>
            <a:spLocks noGrp="1"/>
          </p:cNvSpPr>
          <p:nvPr/>
        </p:nvSpPr>
        <p:spPr>
          <a:xfrm>
            <a:off x="895350" y="4449235"/>
            <a:ext cx="57150" cy="742950"/>
          </a:xfrm>
          <a:prstGeom prst="rect">
            <a:avLst/>
          </a:prstGeom>
          <a:solidFill>
            <a:srgbClr val="129DD8"/>
          </a:solidFill>
          <a:ln w="0">
            <a:noFill/>
            <a:prstDash val="solid"/>
          </a:ln>
        </p:spPr>
        <p:txBody>
          <a:bodyPr/>
          <a:lstStyle/>
          <a:p>
            <a:endParaRPr lang="en-US"/>
          </a:p>
        </p:txBody>
      </p:sp>
    </p:spTree>
    <p:extLst>
      <p:ext uri="{BB962C8B-B14F-4D97-AF65-F5344CB8AC3E}">
        <p14:creationId xmlns:p14="http://schemas.microsoft.com/office/powerpoint/2010/main" val="1480099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title">
            <a:extLst>
              <a:ext uri="{FF2B5EF4-FFF2-40B4-BE49-F238E27FC236}">
                <a16:creationId xmlns:a16="http://schemas.microsoft.com/office/drawing/2014/main" id="{816E041F-CAAB-88F3-F4AA-983425A65514}"/>
              </a:ext>
            </a:extLst>
          </p:cNvPr>
          <p:cNvSpPr>
            <a:spLocks noGrp="1"/>
          </p:cNvSpPr>
          <p:nvPr>
            <p:ph type="title"/>
          </p:nvPr>
        </p:nvSpPr>
        <p:spPr>
          <a:xfrm>
            <a:off x="898112" y="466725"/>
            <a:ext cx="10618698" cy="762000"/>
          </a:xfrm>
        </p:spPr>
        <p:txBody>
          <a:bodyPr lIns="0" tIns="0" rIns="0" bIns="0">
            <a:noAutofit/>
          </a:bodyPr>
          <a:lstStyle>
            <a:defPPr>
              <a:defRPr sz="3600" b="0">
                <a:solidFill>
                  <a:srgbClr val="213983"/>
                </a:solidFill>
                <a:latin typeface="Montserrat Black"/>
                <a:ea typeface="Montserrat Black"/>
                <a:cs typeface="Montserrat Black"/>
              </a:defRPr>
            </a:defPPr>
            <a:lvl1pPr>
              <a:buNone/>
              <a:defRPr sz="3600" b="0">
                <a:solidFill>
                  <a:srgbClr val="213983"/>
                </a:solidFill>
                <a:latin typeface="Montserrat Black"/>
                <a:ea typeface="Montserrat Black"/>
                <a:cs typeface="Montserrat Black"/>
              </a:defRPr>
            </a:lvl1pPr>
            <a:lvl2pPr>
              <a:buNone/>
              <a:defRPr sz="3600" b="0">
                <a:solidFill>
                  <a:srgbClr val="213983"/>
                </a:solidFill>
                <a:latin typeface="Montserrat Black"/>
                <a:ea typeface="Montserrat Black"/>
                <a:cs typeface="Montserrat Black"/>
              </a:defRPr>
            </a:lvl2pPr>
            <a:lvl3pPr>
              <a:buNone/>
              <a:defRPr sz="3600" b="0">
                <a:solidFill>
                  <a:srgbClr val="213983"/>
                </a:solidFill>
                <a:latin typeface="Montserrat Black"/>
                <a:ea typeface="Montserrat Black"/>
                <a:cs typeface="Montserrat Black"/>
              </a:defRPr>
            </a:lvl3pPr>
            <a:lvl4pPr>
              <a:buNone/>
              <a:defRPr sz="3600" b="0">
                <a:solidFill>
                  <a:srgbClr val="213983"/>
                </a:solidFill>
                <a:latin typeface="Montserrat Black"/>
                <a:ea typeface="Montserrat Black"/>
                <a:cs typeface="Montserrat Black"/>
              </a:defRPr>
            </a:lvl4pPr>
            <a:lvl5pPr>
              <a:buNone/>
              <a:defRPr sz="3600" b="0">
                <a:solidFill>
                  <a:srgbClr val="213983"/>
                </a:solidFill>
                <a:latin typeface="Montserrat Black"/>
                <a:ea typeface="Montserrat Black"/>
                <a:cs typeface="Montserrat Black"/>
              </a:defRPr>
            </a:lvl5pPr>
            <a:lvl6pPr>
              <a:buNone/>
              <a:defRPr sz="3600" b="0">
                <a:solidFill>
                  <a:srgbClr val="213983"/>
                </a:solidFill>
                <a:latin typeface="Montserrat Black"/>
                <a:ea typeface="Montserrat Black"/>
                <a:cs typeface="Montserrat Black"/>
              </a:defRPr>
            </a:lvl6pPr>
            <a:lvl7pPr>
              <a:buNone/>
              <a:defRPr sz="3600" b="0">
                <a:solidFill>
                  <a:srgbClr val="213983"/>
                </a:solidFill>
                <a:latin typeface="Montserrat Black"/>
                <a:ea typeface="Montserrat Black"/>
                <a:cs typeface="Montserrat Black"/>
              </a:defRPr>
            </a:lvl7pPr>
            <a:lvl8pPr>
              <a:buNone/>
              <a:defRPr sz="3600" b="0">
                <a:solidFill>
                  <a:srgbClr val="213983"/>
                </a:solidFill>
                <a:latin typeface="Montserrat Black"/>
                <a:ea typeface="Montserrat Black"/>
                <a:cs typeface="Montserrat Black"/>
              </a:defRPr>
            </a:lvl8pPr>
            <a:lvl9pPr>
              <a:buNone/>
              <a:defRPr sz="3600" b="0">
                <a:solidFill>
                  <a:srgbClr val="213983"/>
                </a:solidFill>
                <a:latin typeface="Montserrat Black"/>
                <a:ea typeface="Montserrat Black"/>
                <a:cs typeface="Montserrat Black"/>
              </a:defRPr>
            </a:lvl9pPr>
          </a:lstStyle>
          <a:p>
            <a:pPr>
              <a:buNone/>
              <a:defRPr sz="3600" b="0">
                <a:solidFill>
                  <a:srgbClr val="213983"/>
                </a:solidFill>
                <a:latin typeface="Montserrat Black"/>
                <a:ea typeface="Montserrat Black"/>
                <a:cs typeface="Montserrat Black"/>
              </a:defRPr>
            </a:pPr>
            <a:r>
              <a:rPr lang="en-GB" sz="3200" b="0" dirty="0">
                <a:solidFill>
                  <a:srgbClr val="213983"/>
                </a:solidFill>
                <a:latin typeface="Montserrat Black"/>
                <a:ea typeface="Montserrat Black"/>
                <a:cs typeface="Montserrat Black"/>
              </a:rPr>
              <a:t>Communications:</a:t>
            </a:r>
            <a:r>
              <a:rPr sz="3200" b="0" dirty="0">
                <a:solidFill>
                  <a:srgbClr val="213983"/>
                </a:solidFill>
                <a:latin typeface="Montserrat Black"/>
                <a:ea typeface="Montserrat Black"/>
                <a:cs typeface="Montserrat Black"/>
              </a:rPr>
              <a:t> </a:t>
            </a:r>
            <a:r>
              <a:rPr lang="en-GB" sz="3200" dirty="0"/>
              <a:t>D</a:t>
            </a:r>
            <a:r>
              <a:rPr sz="3200" b="0" dirty="0" err="1">
                <a:solidFill>
                  <a:srgbClr val="213983"/>
                </a:solidFill>
                <a:latin typeface="Montserrat Black"/>
                <a:ea typeface="Montserrat Black"/>
                <a:cs typeface="Montserrat Black"/>
              </a:rPr>
              <a:t>ecisions</a:t>
            </a:r>
            <a:r>
              <a:rPr sz="3200" b="0" dirty="0">
                <a:solidFill>
                  <a:srgbClr val="213983"/>
                </a:solidFill>
                <a:latin typeface="Montserrat Black"/>
                <a:ea typeface="Montserrat Black"/>
                <a:cs typeface="Montserrat Black"/>
              </a:rPr>
              <a:t> under uncertainty</a:t>
            </a:r>
          </a:p>
        </p:txBody>
      </p:sp>
      <p:graphicFrame>
        <p:nvGraphicFramePr>
          <p:cNvPr id="3" name="Table 2">
            <a:extLst>
              <a:ext uri="{FF2B5EF4-FFF2-40B4-BE49-F238E27FC236}">
                <a16:creationId xmlns:a16="http://schemas.microsoft.com/office/drawing/2014/main" id="{0ED99FDF-08BC-4442-83DD-6264C7D343B4}"/>
              </a:ext>
            </a:extLst>
          </p:cNvPr>
          <p:cNvGraphicFramePr/>
          <p:nvPr>
            <p:extLst>
              <p:ext uri="{D42A27DB-BD31-4B8C-83A1-F6EECF244321}">
                <p14:modId xmlns:p14="http://schemas.microsoft.com/office/powerpoint/2010/main" val="2920470539"/>
              </p:ext>
            </p:extLst>
          </p:nvPr>
        </p:nvGraphicFramePr>
        <p:xfrm>
          <a:off x="895350" y="1448313"/>
          <a:ext cx="10382250" cy="3352800"/>
        </p:xfrm>
        <a:graphic>
          <a:graphicData uri="http://schemas.openxmlformats.org/drawingml/2006/table">
            <a:tbl>
              <a:tblPr/>
              <a:tblGrid>
                <a:gridCol w="3048000">
                  <a:extLst>
                    <a:ext uri="{9D8B030D-6E8A-4147-A177-3AD203B41FA5}">
                      <a16:colId xmlns:a16="http://schemas.microsoft.com/office/drawing/2014/main" val="20000"/>
                    </a:ext>
                  </a:extLst>
                </a:gridCol>
                <a:gridCol w="7334250">
                  <a:extLst>
                    <a:ext uri="{9D8B030D-6E8A-4147-A177-3AD203B41FA5}">
                      <a16:colId xmlns:a16="http://schemas.microsoft.com/office/drawing/2014/main" val="20001"/>
                    </a:ext>
                  </a:extLst>
                </a:gridCol>
              </a:tblGrid>
              <a:tr h="838200">
                <a:tc>
                  <a:txBody>
                    <a:bodyPr/>
                    <a:lstStyle/>
                    <a:p>
                      <a:r>
                        <a:rPr sz="1950" b="1">
                          <a:solidFill>
                            <a:srgbClr val="213983"/>
                          </a:solidFill>
                          <a:latin typeface="Montserrat SemiBold"/>
                          <a:ea typeface="Montserrat SemiBold"/>
                          <a:cs typeface="Montserrat SemiBold"/>
                        </a:rPr>
                        <a:t>Regulators</a:t>
                      </a:r>
                    </a:p>
                  </a:txBody>
                  <a:tcPr anchor="ctr">
                    <a:lnL w="9525">
                      <a:solidFill>
                        <a:srgbClr val="D6E4F2"/>
                      </a:solidFill>
                      <a:prstDash val="solid"/>
                    </a:lnL>
                    <a:lnR w="9525">
                      <a:solidFill>
                        <a:srgbClr val="D6E4F2"/>
                      </a:solidFill>
                      <a:prstDash val="solid"/>
                    </a:lnR>
                    <a:lnT w="9525">
                      <a:solidFill>
                        <a:srgbClr val="D6E4F2"/>
                      </a:solidFill>
                      <a:prstDash val="solid"/>
                    </a:lnT>
                    <a:lnB w="9525">
                      <a:solidFill>
                        <a:srgbClr val="D6E4F2"/>
                      </a:solidFill>
                      <a:prstDash val="solid"/>
                    </a:lnB>
                    <a:solidFill>
                      <a:srgbClr val="F4F7FB"/>
                    </a:solidFill>
                  </a:tcPr>
                </a:tc>
                <a:tc>
                  <a:txBody>
                    <a:bodyPr/>
                    <a:lstStyle/>
                    <a:p>
                      <a:r>
                        <a:rPr sz="2025" b="0">
                          <a:solidFill>
                            <a:srgbClr val="303644"/>
                          </a:solidFill>
                          <a:latin typeface="Montserrat"/>
                          <a:ea typeface="Montserrat"/>
                          <a:cs typeface="Montserrat"/>
                        </a:rPr>
                        <a:t>Which reporting threshold applies, and has it been met?</a:t>
                      </a:r>
                    </a:p>
                  </a:txBody>
                  <a:tcPr anchor="ctr">
                    <a:lnL w="9525" cap="flat" cmpd="sng" algn="ctr">
                      <a:solidFill>
                        <a:srgbClr val="D6E4F2"/>
                      </a:solidFill>
                      <a:prstDash val="solid"/>
                      <a:round/>
                      <a:headEnd type="none" w="med" len="med"/>
                      <a:tailEnd type="none" w="med" len="med"/>
                    </a:lnL>
                    <a:lnR w="9525">
                      <a:solidFill>
                        <a:srgbClr val="D6E4F2"/>
                      </a:solidFill>
                      <a:prstDash val="solid"/>
                    </a:lnR>
                    <a:lnT w="9525">
                      <a:solidFill>
                        <a:srgbClr val="D6E4F2"/>
                      </a:solidFill>
                      <a:prstDash val="solid"/>
                    </a:lnT>
                    <a:lnB w="9525">
                      <a:solidFill>
                        <a:srgbClr val="D6E4F2"/>
                      </a:solidFill>
                      <a:prstDash val="solid"/>
                    </a:lnB>
                    <a:solidFill>
                      <a:srgbClr val="FBFBFD"/>
                    </a:solidFill>
                  </a:tcPr>
                </a:tc>
                <a:extLst>
                  <a:ext uri="{0D108BD9-81ED-4DB2-BD59-A6C34878D82A}">
                    <a16:rowId xmlns:a16="http://schemas.microsoft.com/office/drawing/2014/main" val="10000"/>
                  </a:ext>
                </a:extLst>
              </a:tr>
              <a:tr h="838200">
                <a:tc>
                  <a:txBody>
                    <a:bodyPr/>
                    <a:lstStyle/>
                    <a:p>
                      <a:r>
                        <a:rPr sz="1950" b="1">
                          <a:solidFill>
                            <a:srgbClr val="213983"/>
                          </a:solidFill>
                          <a:latin typeface="Montserrat SemiBold"/>
                          <a:ea typeface="Montserrat SemiBold"/>
                          <a:cs typeface="Montserrat SemiBold"/>
                        </a:rPr>
                        <a:t>Customers and partners</a:t>
                      </a:r>
                    </a:p>
                  </a:txBody>
                  <a:tcPr anchor="ctr">
                    <a:lnL w="9525">
                      <a:solidFill>
                        <a:srgbClr val="D6E4F2"/>
                      </a:solidFill>
                      <a:prstDash val="solid"/>
                    </a:lnL>
                    <a:lnR w="9525">
                      <a:solidFill>
                        <a:srgbClr val="D6E4F2"/>
                      </a:solidFill>
                      <a:prstDash val="solid"/>
                    </a:lnR>
                    <a:lnT w="9525" cap="flat" cmpd="sng" algn="ctr">
                      <a:solidFill>
                        <a:srgbClr val="D6E4F2"/>
                      </a:solidFill>
                      <a:prstDash val="solid"/>
                      <a:round/>
                      <a:headEnd type="none" w="med" len="med"/>
                      <a:tailEnd type="none" w="med" len="med"/>
                    </a:lnT>
                    <a:lnB w="9525">
                      <a:solidFill>
                        <a:srgbClr val="D6E4F2"/>
                      </a:solidFill>
                      <a:prstDash val="solid"/>
                    </a:lnB>
                    <a:solidFill>
                      <a:srgbClr val="F4F7FB"/>
                    </a:solidFill>
                  </a:tcPr>
                </a:tc>
                <a:tc>
                  <a:txBody>
                    <a:bodyPr/>
                    <a:lstStyle/>
                    <a:p>
                      <a:r>
                        <a:rPr sz="2025" b="0" dirty="0">
                          <a:solidFill>
                            <a:srgbClr val="303644"/>
                          </a:solidFill>
                          <a:latin typeface="Montserrat"/>
                          <a:ea typeface="Montserrat"/>
                          <a:cs typeface="Montserrat"/>
                        </a:rPr>
                        <a:t>What notice does each </a:t>
                      </a:r>
                      <a:r>
                        <a:rPr lang="en-GB" sz="2025" b="0" dirty="0">
                          <a:solidFill>
                            <a:srgbClr val="303644"/>
                          </a:solidFill>
                          <a:latin typeface="Montserrat"/>
                          <a:ea typeface="Montserrat"/>
                          <a:cs typeface="Montserrat"/>
                        </a:rPr>
                        <a:t>party</a:t>
                      </a:r>
                      <a:r>
                        <a:rPr sz="2025" b="0" dirty="0">
                          <a:solidFill>
                            <a:srgbClr val="303644"/>
                          </a:solidFill>
                          <a:latin typeface="Montserrat"/>
                          <a:ea typeface="Montserrat"/>
                          <a:cs typeface="Montserrat"/>
                        </a:rPr>
                        <a:t> require, and by when?</a:t>
                      </a:r>
                    </a:p>
                  </a:txBody>
                  <a:tcPr anchor="ctr">
                    <a:lnL w="9525" cap="flat" cmpd="sng" algn="ctr">
                      <a:solidFill>
                        <a:srgbClr val="D6E4F2"/>
                      </a:solidFill>
                      <a:prstDash val="solid"/>
                      <a:round/>
                      <a:headEnd type="none" w="med" len="med"/>
                      <a:tailEnd type="none" w="med" len="med"/>
                    </a:lnL>
                    <a:lnR w="9525">
                      <a:solidFill>
                        <a:srgbClr val="D6E4F2"/>
                      </a:solidFill>
                      <a:prstDash val="solid"/>
                    </a:lnR>
                    <a:lnT w="9525" cap="flat" cmpd="sng" algn="ctr">
                      <a:solidFill>
                        <a:srgbClr val="D6E4F2"/>
                      </a:solidFill>
                      <a:prstDash val="solid"/>
                      <a:round/>
                      <a:headEnd type="none" w="med" len="med"/>
                      <a:tailEnd type="none" w="med" len="med"/>
                    </a:lnT>
                    <a:lnB w="9525">
                      <a:solidFill>
                        <a:srgbClr val="D6E4F2"/>
                      </a:solidFill>
                      <a:prstDash val="solid"/>
                    </a:lnB>
                    <a:solidFill>
                      <a:srgbClr val="FBFBFD"/>
                    </a:solidFill>
                  </a:tcPr>
                </a:tc>
                <a:extLst>
                  <a:ext uri="{0D108BD9-81ED-4DB2-BD59-A6C34878D82A}">
                    <a16:rowId xmlns:a16="http://schemas.microsoft.com/office/drawing/2014/main" val="10001"/>
                  </a:ext>
                </a:extLst>
              </a:tr>
              <a:tr h="838200">
                <a:tc>
                  <a:txBody>
                    <a:bodyPr/>
                    <a:lstStyle/>
                    <a:p>
                      <a:r>
                        <a:rPr sz="1950" b="1">
                          <a:solidFill>
                            <a:srgbClr val="213983"/>
                          </a:solidFill>
                          <a:latin typeface="Montserrat SemiBold"/>
                          <a:ea typeface="Montserrat SemiBold"/>
                          <a:cs typeface="Montserrat SemiBold"/>
                        </a:rPr>
                        <a:t>Affected people</a:t>
                      </a:r>
                    </a:p>
                  </a:txBody>
                  <a:tcPr anchor="ctr">
                    <a:lnL w="9525">
                      <a:solidFill>
                        <a:srgbClr val="D6E4F2"/>
                      </a:solidFill>
                      <a:prstDash val="solid"/>
                    </a:lnL>
                    <a:lnR w="9525">
                      <a:solidFill>
                        <a:srgbClr val="D6E4F2"/>
                      </a:solidFill>
                      <a:prstDash val="solid"/>
                    </a:lnR>
                    <a:lnT w="9525" cap="flat" cmpd="sng" algn="ctr">
                      <a:solidFill>
                        <a:srgbClr val="D6E4F2"/>
                      </a:solidFill>
                      <a:prstDash val="solid"/>
                      <a:round/>
                      <a:headEnd type="none" w="med" len="med"/>
                      <a:tailEnd type="none" w="med" len="med"/>
                    </a:lnT>
                    <a:lnB w="9525">
                      <a:solidFill>
                        <a:srgbClr val="D6E4F2"/>
                      </a:solidFill>
                      <a:prstDash val="solid"/>
                    </a:lnB>
                    <a:solidFill>
                      <a:srgbClr val="F4F7FB"/>
                    </a:solidFill>
                  </a:tcPr>
                </a:tc>
                <a:tc>
                  <a:txBody>
                    <a:bodyPr/>
                    <a:lstStyle/>
                    <a:p>
                      <a:r>
                        <a:rPr sz="2025" b="0">
                          <a:solidFill>
                            <a:srgbClr val="303644"/>
                          </a:solidFill>
                          <a:latin typeface="Montserrat"/>
                          <a:ea typeface="Montserrat"/>
                          <a:cs typeface="Montserrat"/>
                        </a:rPr>
                        <a:t>Do they need notification or action to reduce harm?</a:t>
                      </a:r>
                    </a:p>
                  </a:txBody>
                  <a:tcPr anchor="ctr">
                    <a:lnL w="9525" cap="flat" cmpd="sng" algn="ctr">
                      <a:solidFill>
                        <a:srgbClr val="D6E4F2"/>
                      </a:solidFill>
                      <a:prstDash val="solid"/>
                      <a:round/>
                      <a:headEnd type="none" w="med" len="med"/>
                      <a:tailEnd type="none" w="med" len="med"/>
                    </a:lnL>
                    <a:lnR w="9525">
                      <a:solidFill>
                        <a:srgbClr val="D6E4F2"/>
                      </a:solidFill>
                      <a:prstDash val="solid"/>
                    </a:lnR>
                    <a:lnT w="9525" cap="flat" cmpd="sng" algn="ctr">
                      <a:solidFill>
                        <a:srgbClr val="D6E4F2"/>
                      </a:solidFill>
                      <a:prstDash val="solid"/>
                      <a:round/>
                      <a:headEnd type="none" w="med" len="med"/>
                      <a:tailEnd type="none" w="med" len="med"/>
                    </a:lnT>
                    <a:lnB w="9525">
                      <a:solidFill>
                        <a:srgbClr val="D6E4F2"/>
                      </a:solidFill>
                      <a:prstDash val="solid"/>
                    </a:lnB>
                    <a:solidFill>
                      <a:srgbClr val="FBFBFD"/>
                    </a:solidFill>
                  </a:tcPr>
                </a:tc>
                <a:extLst>
                  <a:ext uri="{0D108BD9-81ED-4DB2-BD59-A6C34878D82A}">
                    <a16:rowId xmlns:a16="http://schemas.microsoft.com/office/drawing/2014/main" val="10002"/>
                  </a:ext>
                </a:extLst>
              </a:tr>
              <a:tr h="838200">
                <a:tc>
                  <a:txBody>
                    <a:bodyPr/>
                    <a:lstStyle/>
                    <a:p>
                      <a:r>
                        <a:rPr sz="1950" b="1">
                          <a:solidFill>
                            <a:srgbClr val="213983"/>
                          </a:solidFill>
                          <a:latin typeface="Montserrat SemiBold"/>
                          <a:ea typeface="Montserrat SemiBold"/>
                          <a:cs typeface="Montserrat SemiBold"/>
                        </a:rPr>
                        <a:t>Service users and public</a:t>
                      </a:r>
                    </a:p>
                  </a:txBody>
                  <a:tcPr anchor="ctr">
                    <a:lnL w="9525">
                      <a:solidFill>
                        <a:srgbClr val="D6E4F2"/>
                      </a:solidFill>
                      <a:prstDash val="solid"/>
                    </a:lnL>
                    <a:lnR w="9525">
                      <a:solidFill>
                        <a:srgbClr val="D6E4F2"/>
                      </a:solidFill>
                      <a:prstDash val="solid"/>
                    </a:lnR>
                    <a:lnT w="9525" cap="flat" cmpd="sng" algn="ctr">
                      <a:solidFill>
                        <a:srgbClr val="D6E4F2"/>
                      </a:solidFill>
                      <a:prstDash val="solid"/>
                      <a:round/>
                      <a:headEnd type="none" w="med" len="med"/>
                      <a:tailEnd type="none" w="med" len="med"/>
                    </a:lnT>
                    <a:lnB w="9525">
                      <a:solidFill>
                        <a:srgbClr val="D6E4F2"/>
                      </a:solidFill>
                      <a:prstDash val="solid"/>
                    </a:lnB>
                    <a:solidFill>
                      <a:srgbClr val="F4F7FB"/>
                    </a:solidFill>
                  </a:tcPr>
                </a:tc>
                <a:tc>
                  <a:txBody>
                    <a:bodyPr/>
                    <a:lstStyle/>
                    <a:p>
                      <a:r>
                        <a:rPr sz="2025" b="0" dirty="0">
                          <a:solidFill>
                            <a:srgbClr val="303644"/>
                          </a:solidFill>
                          <a:latin typeface="Montserrat"/>
                          <a:ea typeface="Montserrat"/>
                          <a:cs typeface="Montserrat"/>
                        </a:rPr>
                        <a:t>What disruption, support and next update can we explain now?</a:t>
                      </a:r>
                    </a:p>
                  </a:txBody>
                  <a:tcPr anchor="ctr">
                    <a:lnL w="9525" cap="flat" cmpd="sng" algn="ctr">
                      <a:solidFill>
                        <a:srgbClr val="D6E4F2"/>
                      </a:solidFill>
                      <a:prstDash val="solid"/>
                      <a:round/>
                      <a:headEnd type="none" w="med" len="med"/>
                      <a:tailEnd type="none" w="med" len="med"/>
                    </a:lnL>
                    <a:lnR w="9525">
                      <a:solidFill>
                        <a:srgbClr val="D6E4F2"/>
                      </a:solidFill>
                      <a:prstDash val="solid"/>
                    </a:lnR>
                    <a:lnT w="9525" cap="flat" cmpd="sng" algn="ctr">
                      <a:solidFill>
                        <a:srgbClr val="D6E4F2"/>
                      </a:solidFill>
                      <a:prstDash val="solid"/>
                      <a:round/>
                      <a:headEnd type="none" w="med" len="med"/>
                      <a:tailEnd type="none" w="med" len="med"/>
                    </a:lnT>
                    <a:lnB w="9525">
                      <a:solidFill>
                        <a:srgbClr val="D6E4F2"/>
                      </a:solidFill>
                      <a:prstDash val="solid"/>
                    </a:lnB>
                    <a:solidFill>
                      <a:srgbClr val="FBFBFD"/>
                    </a:solidFill>
                  </a:tcPr>
                </a:tc>
                <a:extLst>
                  <a:ext uri="{0D108BD9-81ED-4DB2-BD59-A6C34878D82A}">
                    <a16:rowId xmlns:a16="http://schemas.microsoft.com/office/drawing/2014/main" val="10003"/>
                  </a:ext>
                </a:extLst>
              </a:tr>
            </a:tbl>
          </a:graphicData>
        </a:graphic>
      </p:graphicFrame>
      <p:sp>
        <p:nvSpPr>
          <p:cNvPr id="4" name="notification-takeaway">
            <a:extLst>
              <a:ext uri="{FF2B5EF4-FFF2-40B4-BE49-F238E27FC236}">
                <a16:creationId xmlns:a16="http://schemas.microsoft.com/office/drawing/2014/main" id="{316FF549-8FC6-4CCB-9F96-352CD5369D3F}"/>
              </a:ext>
            </a:extLst>
          </p:cNvPr>
          <p:cNvSpPr>
            <a:spLocks noGrp="1"/>
          </p:cNvSpPr>
          <p:nvPr/>
        </p:nvSpPr>
        <p:spPr>
          <a:xfrm>
            <a:off x="895350" y="5238750"/>
            <a:ext cx="10382250" cy="647700"/>
          </a:xfrm>
          <a:prstGeom prst="rect">
            <a:avLst/>
          </a:prstGeom>
          <a:solidFill>
            <a:srgbClr val="213983"/>
          </a:solidFill>
          <a:ln w="0">
            <a:noFill/>
            <a:prstDash val="solid"/>
          </a:ln>
        </p:spPr>
        <p:txBody>
          <a:bodyPr lIns="247650" tIns="152400" rIns="247650" bIns="123825" anchor="ctr">
            <a:noAutofit/>
          </a:bodyPr>
          <a:lstStyle>
            <a:defPPr>
              <a:defRPr sz="1875">
                <a:solidFill>
                  <a:srgbClr val="FBFBFD"/>
                </a:solidFill>
                <a:latin typeface="Montserrat"/>
                <a:ea typeface="Montserrat"/>
                <a:cs typeface="Montserrat"/>
              </a:defRPr>
            </a:defPPr>
            <a:lvl1pPr>
              <a:buNone/>
              <a:defRPr sz="1875">
                <a:solidFill>
                  <a:srgbClr val="FBFBFD"/>
                </a:solidFill>
                <a:latin typeface="Montserrat"/>
                <a:ea typeface="Montserrat"/>
                <a:cs typeface="Montserrat"/>
              </a:defRPr>
            </a:lvl1pPr>
            <a:lvl2pPr>
              <a:buNone/>
              <a:defRPr sz="1875">
                <a:solidFill>
                  <a:srgbClr val="FBFBFD"/>
                </a:solidFill>
                <a:latin typeface="Montserrat"/>
                <a:ea typeface="Montserrat"/>
                <a:cs typeface="Montserrat"/>
              </a:defRPr>
            </a:lvl2pPr>
            <a:lvl3pPr>
              <a:buNone/>
              <a:defRPr sz="1875">
                <a:solidFill>
                  <a:srgbClr val="FBFBFD"/>
                </a:solidFill>
                <a:latin typeface="Montserrat"/>
                <a:ea typeface="Montserrat"/>
                <a:cs typeface="Montserrat"/>
              </a:defRPr>
            </a:lvl3pPr>
            <a:lvl4pPr>
              <a:buNone/>
              <a:defRPr sz="1875">
                <a:solidFill>
                  <a:srgbClr val="FBFBFD"/>
                </a:solidFill>
                <a:latin typeface="Montserrat"/>
                <a:ea typeface="Montserrat"/>
                <a:cs typeface="Montserrat"/>
              </a:defRPr>
            </a:lvl4pPr>
            <a:lvl5pPr>
              <a:buNone/>
              <a:defRPr sz="1875">
                <a:solidFill>
                  <a:srgbClr val="FBFBFD"/>
                </a:solidFill>
                <a:latin typeface="Montserrat"/>
                <a:ea typeface="Montserrat"/>
                <a:cs typeface="Montserrat"/>
              </a:defRPr>
            </a:lvl5pPr>
            <a:lvl6pPr>
              <a:buNone/>
              <a:defRPr sz="1875">
                <a:solidFill>
                  <a:srgbClr val="FBFBFD"/>
                </a:solidFill>
                <a:latin typeface="Montserrat"/>
                <a:ea typeface="Montserrat"/>
                <a:cs typeface="Montserrat"/>
              </a:defRPr>
            </a:lvl6pPr>
            <a:lvl7pPr>
              <a:buNone/>
              <a:defRPr sz="1875">
                <a:solidFill>
                  <a:srgbClr val="FBFBFD"/>
                </a:solidFill>
                <a:latin typeface="Montserrat"/>
                <a:ea typeface="Montserrat"/>
                <a:cs typeface="Montserrat"/>
              </a:defRPr>
            </a:lvl7pPr>
            <a:lvl8pPr>
              <a:buNone/>
              <a:defRPr sz="1875">
                <a:solidFill>
                  <a:srgbClr val="FBFBFD"/>
                </a:solidFill>
                <a:latin typeface="Montserrat"/>
                <a:ea typeface="Montserrat"/>
                <a:cs typeface="Montserrat"/>
              </a:defRPr>
            </a:lvl8pPr>
            <a:lvl9pPr>
              <a:buNone/>
              <a:defRPr sz="1875">
                <a:solidFill>
                  <a:srgbClr val="FBFBFD"/>
                </a:solidFill>
                <a:latin typeface="Montserrat"/>
                <a:ea typeface="Montserrat"/>
                <a:cs typeface="Montserrat"/>
              </a:defRPr>
            </a:lvl9pPr>
          </a:lstStyle>
          <a:p>
            <a:pPr>
              <a:buNone/>
              <a:defRPr sz="1875">
                <a:solidFill>
                  <a:srgbClr val="FBFBFD"/>
                </a:solidFill>
                <a:latin typeface="Montserrat"/>
                <a:ea typeface="Montserrat"/>
                <a:cs typeface="Montserrat"/>
              </a:defRPr>
            </a:pPr>
            <a:r>
              <a:rPr sz="1875">
                <a:solidFill>
                  <a:srgbClr val="FBFBFD"/>
                </a:solidFill>
                <a:latin typeface="Montserrat"/>
                <a:ea typeface="Montserrat"/>
                <a:cs typeface="Montserrat"/>
              </a:rPr>
              <a:t>Tailor verified facts to each audience and state what remains uncertain.</a:t>
            </a:r>
          </a:p>
        </p:txBody>
      </p:sp>
      <p:sp>
        <p:nvSpPr>
          <p:cNvPr id="5" name="notification-takeaway-accent">
            <a:extLst>
              <a:ext uri="{FF2B5EF4-FFF2-40B4-BE49-F238E27FC236}">
                <a16:creationId xmlns:a16="http://schemas.microsoft.com/office/drawing/2014/main" id="{9BB6DFCB-5169-4F33-9263-FCC39135350A}"/>
              </a:ext>
            </a:extLst>
          </p:cNvPr>
          <p:cNvSpPr>
            <a:spLocks noGrp="1"/>
          </p:cNvSpPr>
          <p:nvPr/>
        </p:nvSpPr>
        <p:spPr>
          <a:xfrm>
            <a:off x="895350" y="5238750"/>
            <a:ext cx="57150" cy="647700"/>
          </a:xfrm>
          <a:prstGeom prst="rect">
            <a:avLst/>
          </a:prstGeom>
          <a:solidFill>
            <a:srgbClr val="129DD8"/>
          </a:solidFill>
          <a:ln w="0">
            <a:noFill/>
            <a:prstDash val="solid"/>
          </a:ln>
        </p:spPr>
        <p:txBody>
          <a:bodyPr/>
          <a:lstStyle/>
          <a:p>
            <a:endParaRPr lang="en-US"/>
          </a:p>
        </p:txBody>
      </p:sp>
    </p:spTree>
    <p:extLst>
      <p:ext uri="{BB962C8B-B14F-4D97-AF65-F5344CB8AC3E}">
        <p14:creationId xmlns:p14="http://schemas.microsoft.com/office/powerpoint/2010/main" val="446829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title">
            <a:extLst>
              <a:ext uri="{FF2B5EF4-FFF2-40B4-BE49-F238E27FC236}">
                <a16:creationId xmlns:a16="http://schemas.microsoft.com/office/drawing/2014/main" id="{390A864B-4644-95D1-D702-C31413832A94}"/>
              </a:ext>
            </a:extLst>
          </p:cNvPr>
          <p:cNvSpPr>
            <a:spLocks noGrp="1"/>
          </p:cNvSpPr>
          <p:nvPr>
            <p:ph type="title"/>
          </p:nvPr>
        </p:nvSpPr>
        <p:spPr>
          <a:xfrm>
            <a:off x="898112" y="466725"/>
            <a:ext cx="10534650" cy="762000"/>
          </a:xfrm>
        </p:spPr>
        <p:txBody>
          <a:bodyPr lIns="0" tIns="0" rIns="0" bIns="0">
            <a:noAutofit/>
          </a:bodyPr>
          <a:lstStyle>
            <a:defPPr>
              <a:defRPr sz="3600" b="0">
                <a:solidFill>
                  <a:srgbClr val="FBFBFD"/>
                </a:solidFill>
                <a:latin typeface="Montserrat Black"/>
                <a:ea typeface="Montserrat Black"/>
                <a:cs typeface="Montserrat Black"/>
              </a:defRPr>
            </a:defPPr>
            <a:lvl1pPr>
              <a:buNone/>
              <a:defRPr sz="3600" b="0">
                <a:solidFill>
                  <a:srgbClr val="FBFBFD"/>
                </a:solidFill>
                <a:latin typeface="Montserrat Black"/>
                <a:ea typeface="Montserrat Black"/>
                <a:cs typeface="Montserrat Black"/>
              </a:defRPr>
            </a:lvl1pPr>
            <a:lvl2pPr>
              <a:buNone/>
              <a:defRPr sz="3600" b="0">
                <a:solidFill>
                  <a:srgbClr val="FBFBFD"/>
                </a:solidFill>
                <a:latin typeface="Montserrat Black"/>
                <a:ea typeface="Montserrat Black"/>
                <a:cs typeface="Montserrat Black"/>
              </a:defRPr>
            </a:lvl2pPr>
            <a:lvl3pPr>
              <a:buNone/>
              <a:defRPr sz="3600" b="0">
                <a:solidFill>
                  <a:srgbClr val="FBFBFD"/>
                </a:solidFill>
                <a:latin typeface="Montserrat Black"/>
                <a:ea typeface="Montserrat Black"/>
                <a:cs typeface="Montserrat Black"/>
              </a:defRPr>
            </a:lvl3pPr>
            <a:lvl4pPr>
              <a:buNone/>
              <a:defRPr sz="3600" b="0">
                <a:solidFill>
                  <a:srgbClr val="FBFBFD"/>
                </a:solidFill>
                <a:latin typeface="Montserrat Black"/>
                <a:ea typeface="Montserrat Black"/>
                <a:cs typeface="Montserrat Black"/>
              </a:defRPr>
            </a:lvl4pPr>
            <a:lvl5pPr>
              <a:buNone/>
              <a:defRPr sz="3600" b="0">
                <a:solidFill>
                  <a:srgbClr val="FBFBFD"/>
                </a:solidFill>
                <a:latin typeface="Montserrat Black"/>
                <a:ea typeface="Montserrat Black"/>
                <a:cs typeface="Montserrat Black"/>
              </a:defRPr>
            </a:lvl5pPr>
            <a:lvl6pPr>
              <a:buNone/>
              <a:defRPr sz="3600" b="0">
                <a:solidFill>
                  <a:srgbClr val="FBFBFD"/>
                </a:solidFill>
                <a:latin typeface="Montserrat Black"/>
                <a:ea typeface="Montserrat Black"/>
                <a:cs typeface="Montserrat Black"/>
              </a:defRPr>
            </a:lvl6pPr>
            <a:lvl7pPr>
              <a:buNone/>
              <a:defRPr sz="3600" b="0">
                <a:solidFill>
                  <a:srgbClr val="FBFBFD"/>
                </a:solidFill>
                <a:latin typeface="Montserrat Black"/>
                <a:ea typeface="Montserrat Black"/>
                <a:cs typeface="Montserrat Black"/>
              </a:defRPr>
            </a:lvl7pPr>
            <a:lvl8pPr>
              <a:buNone/>
              <a:defRPr sz="3600" b="0">
                <a:solidFill>
                  <a:srgbClr val="FBFBFD"/>
                </a:solidFill>
                <a:latin typeface="Montserrat Black"/>
                <a:ea typeface="Montserrat Black"/>
                <a:cs typeface="Montserrat Black"/>
              </a:defRPr>
            </a:lvl8pPr>
            <a:lvl9pPr>
              <a:buNone/>
              <a:defRPr sz="3600" b="0">
                <a:solidFill>
                  <a:srgbClr val="FBFBFD"/>
                </a:solidFill>
                <a:latin typeface="Montserrat Black"/>
                <a:ea typeface="Montserrat Black"/>
                <a:cs typeface="Montserrat Black"/>
              </a:defRPr>
            </a:lvl9pPr>
          </a:lstStyle>
          <a:p>
            <a:pPr>
              <a:buNone/>
              <a:defRPr sz="3600" b="0">
                <a:solidFill>
                  <a:srgbClr val="FBFBFD"/>
                </a:solidFill>
                <a:latin typeface="Montserrat Black"/>
                <a:ea typeface="Montserrat Black"/>
                <a:cs typeface="Montserrat Black"/>
              </a:defRPr>
            </a:pPr>
            <a:r>
              <a:rPr lang="en-GB" sz="3600" b="0" dirty="0">
                <a:solidFill>
                  <a:srgbClr val="FBFBFD"/>
                </a:solidFill>
                <a:latin typeface="Montserrat Black"/>
                <a:ea typeface="Montserrat Black"/>
                <a:cs typeface="Montserrat Black"/>
              </a:rPr>
              <a:t>Recovery</a:t>
            </a:r>
            <a:endParaRPr sz="3600" b="0" dirty="0">
              <a:solidFill>
                <a:srgbClr val="FBFBFD"/>
              </a:solidFill>
              <a:latin typeface="Montserrat Black"/>
              <a:ea typeface="Montserrat Black"/>
              <a:cs typeface="Montserrat Black"/>
            </a:endParaRPr>
          </a:p>
        </p:txBody>
      </p:sp>
      <p:sp>
        <p:nvSpPr>
          <p:cNvPr id="4" name="closing-main">
            <a:extLst>
              <a:ext uri="{FF2B5EF4-FFF2-40B4-BE49-F238E27FC236}">
                <a16:creationId xmlns:a16="http://schemas.microsoft.com/office/drawing/2014/main" id="{DCAB891E-E087-4490-860A-CBF5F6504FFE}"/>
              </a:ext>
            </a:extLst>
          </p:cNvPr>
          <p:cNvSpPr>
            <a:spLocks noGrp="1"/>
          </p:cNvSpPr>
          <p:nvPr/>
        </p:nvSpPr>
        <p:spPr>
          <a:xfrm>
            <a:off x="895350" y="1476375"/>
            <a:ext cx="10382250" cy="771525"/>
          </a:xfrm>
          <a:prstGeom prst="rect">
            <a:avLst/>
          </a:prstGeom>
          <a:noFill/>
          <a:ln w="0">
            <a:noFill/>
            <a:prstDash val="solid"/>
          </a:ln>
        </p:spPr>
        <p:txBody>
          <a:bodyPr wrap="square" lIns="0" tIns="0" rIns="0" bIns="0" anchor="t">
            <a:noAutofit/>
          </a:bodyPr>
          <a:lstStyle>
            <a:defPPr>
              <a:defRPr sz="3675" b="1">
                <a:solidFill>
                  <a:srgbClr val="129DD8"/>
                </a:solidFill>
                <a:latin typeface="Montserrat SemiBold"/>
                <a:ea typeface="Montserrat SemiBold"/>
                <a:cs typeface="Montserrat SemiBold"/>
              </a:defRPr>
            </a:defPPr>
            <a:lvl1pPr>
              <a:buNone/>
              <a:defRPr sz="3675" b="1">
                <a:solidFill>
                  <a:srgbClr val="129DD8"/>
                </a:solidFill>
                <a:latin typeface="Montserrat SemiBold"/>
                <a:ea typeface="Montserrat SemiBold"/>
                <a:cs typeface="Montserrat SemiBold"/>
              </a:defRPr>
            </a:lvl1pPr>
            <a:lvl2pPr>
              <a:buNone/>
              <a:defRPr sz="3675" b="1">
                <a:solidFill>
                  <a:srgbClr val="129DD8"/>
                </a:solidFill>
                <a:latin typeface="Montserrat SemiBold"/>
                <a:ea typeface="Montserrat SemiBold"/>
                <a:cs typeface="Montserrat SemiBold"/>
              </a:defRPr>
            </a:lvl2pPr>
            <a:lvl3pPr>
              <a:buNone/>
              <a:defRPr sz="3675" b="1">
                <a:solidFill>
                  <a:srgbClr val="129DD8"/>
                </a:solidFill>
                <a:latin typeface="Montserrat SemiBold"/>
                <a:ea typeface="Montserrat SemiBold"/>
                <a:cs typeface="Montserrat SemiBold"/>
              </a:defRPr>
            </a:lvl3pPr>
            <a:lvl4pPr>
              <a:buNone/>
              <a:defRPr sz="3675" b="1">
                <a:solidFill>
                  <a:srgbClr val="129DD8"/>
                </a:solidFill>
                <a:latin typeface="Montserrat SemiBold"/>
                <a:ea typeface="Montserrat SemiBold"/>
                <a:cs typeface="Montserrat SemiBold"/>
              </a:defRPr>
            </a:lvl4pPr>
            <a:lvl5pPr>
              <a:buNone/>
              <a:defRPr sz="3675" b="1">
                <a:solidFill>
                  <a:srgbClr val="129DD8"/>
                </a:solidFill>
                <a:latin typeface="Montserrat SemiBold"/>
                <a:ea typeface="Montserrat SemiBold"/>
                <a:cs typeface="Montserrat SemiBold"/>
              </a:defRPr>
            </a:lvl5pPr>
            <a:lvl6pPr>
              <a:buNone/>
              <a:defRPr sz="3675" b="1">
                <a:solidFill>
                  <a:srgbClr val="129DD8"/>
                </a:solidFill>
                <a:latin typeface="Montserrat SemiBold"/>
                <a:ea typeface="Montserrat SemiBold"/>
                <a:cs typeface="Montserrat SemiBold"/>
              </a:defRPr>
            </a:lvl6pPr>
            <a:lvl7pPr>
              <a:buNone/>
              <a:defRPr sz="3675" b="1">
                <a:solidFill>
                  <a:srgbClr val="129DD8"/>
                </a:solidFill>
                <a:latin typeface="Montserrat SemiBold"/>
                <a:ea typeface="Montserrat SemiBold"/>
                <a:cs typeface="Montserrat SemiBold"/>
              </a:defRPr>
            </a:lvl7pPr>
            <a:lvl8pPr>
              <a:buNone/>
              <a:defRPr sz="3675" b="1">
                <a:solidFill>
                  <a:srgbClr val="129DD8"/>
                </a:solidFill>
                <a:latin typeface="Montserrat SemiBold"/>
                <a:ea typeface="Montserrat SemiBold"/>
                <a:cs typeface="Montserrat SemiBold"/>
              </a:defRPr>
            </a:lvl8pPr>
            <a:lvl9pPr>
              <a:buNone/>
              <a:defRPr sz="3675" b="1">
                <a:solidFill>
                  <a:srgbClr val="129DD8"/>
                </a:solidFill>
                <a:latin typeface="Montserrat SemiBold"/>
                <a:ea typeface="Montserrat SemiBold"/>
                <a:cs typeface="Montserrat SemiBold"/>
              </a:defRPr>
            </a:lvl9pPr>
          </a:lstStyle>
          <a:p>
            <a:pPr>
              <a:buNone/>
              <a:defRPr sz="3675" b="1">
                <a:solidFill>
                  <a:srgbClr val="129DD8"/>
                </a:solidFill>
                <a:latin typeface="Montserrat SemiBold"/>
                <a:ea typeface="Montserrat SemiBold"/>
                <a:cs typeface="Montserrat SemiBold"/>
              </a:defRPr>
            </a:pPr>
            <a:r>
              <a:rPr lang="en-GB" sz="3675" b="1" dirty="0">
                <a:solidFill>
                  <a:srgbClr val="129DD8"/>
                </a:solidFill>
                <a:latin typeface="Montserrat SemiBold"/>
                <a:ea typeface="Montserrat SemiBold"/>
                <a:cs typeface="Montserrat SemiBold"/>
              </a:rPr>
              <a:t>Not just about technical</a:t>
            </a:r>
            <a:endParaRPr sz="3675" b="1" dirty="0">
              <a:solidFill>
                <a:srgbClr val="129DD8"/>
              </a:solidFill>
              <a:latin typeface="Montserrat SemiBold"/>
              <a:ea typeface="Montserrat SemiBold"/>
              <a:cs typeface="Montserrat SemiBold"/>
            </a:endParaRPr>
          </a:p>
        </p:txBody>
      </p:sp>
      <p:sp>
        <p:nvSpPr>
          <p:cNvPr id="5" name="closing-owner">
            <a:extLst>
              <a:ext uri="{FF2B5EF4-FFF2-40B4-BE49-F238E27FC236}">
                <a16:creationId xmlns:a16="http://schemas.microsoft.com/office/drawing/2014/main" id="{427AD09E-ED38-4523-A0C8-7446C176DA6F}"/>
              </a:ext>
            </a:extLst>
          </p:cNvPr>
          <p:cNvSpPr>
            <a:spLocks noGrp="1"/>
          </p:cNvSpPr>
          <p:nvPr/>
        </p:nvSpPr>
        <p:spPr>
          <a:xfrm>
            <a:off x="933450" y="2495550"/>
            <a:ext cx="10382250" cy="2886075"/>
          </a:xfrm>
          <a:prstGeom prst="rect">
            <a:avLst/>
          </a:prstGeom>
          <a:noFill/>
          <a:ln w="0">
            <a:noFill/>
            <a:prstDash val="solid"/>
          </a:ln>
        </p:spPr>
        <p:txBody>
          <a:bodyPr wrap="square" lIns="0" tIns="0" rIns="0" bIns="0" anchor="t">
            <a:noAutofit/>
          </a:bodyPr>
          <a:lstStyle>
            <a:defPPr>
              <a:defRPr sz="2175" b="0">
                <a:solidFill>
                  <a:srgbClr val="FBFBFD"/>
                </a:solidFill>
                <a:latin typeface="Montserrat"/>
                <a:ea typeface="Montserrat"/>
                <a:cs typeface="Montserrat"/>
              </a:defRPr>
            </a:defPPr>
            <a:lvl1pPr>
              <a:buNone/>
              <a:defRPr sz="2175" b="0">
                <a:solidFill>
                  <a:srgbClr val="FBFBFD"/>
                </a:solidFill>
                <a:latin typeface="Montserrat"/>
                <a:ea typeface="Montserrat"/>
                <a:cs typeface="Montserrat"/>
              </a:defRPr>
            </a:lvl1pPr>
            <a:lvl2pPr>
              <a:buNone/>
              <a:defRPr sz="2175" b="0">
                <a:solidFill>
                  <a:srgbClr val="FBFBFD"/>
                </a:solidFill>
                <a:latin typeface="Montserrat"/>
                <a:ea typeface="Montserrat"/>
                <a:cs typeface="Montserrat"/>
              </a:defRPr>
            </a:lvl2pPr>
            <a:lvl3pPr>
              <a:buNone/>
              <a:defRPr sz="2175" b="0">
                <a:solidFill>
                  <a:srgbClr val="FBFBFD"/>
                </a:solidFill>
                <a:latin typeface="Montserrat"/>
                <a:ea typeface="Montserrat"/>
                <a:cs typeface="Montserrat"/>
              </a:defRPr>
            </a:lvl3pPr>
            <a:lvl4pPr>
              <a:buNone/>
              <a:defRPr sz="2175" b="0">
                <a:solidFill>
                  <a:srgbClr val="FBFBFD"/>
                </a:solidFill>
                <a:latin typeface="Montserrat"/>
                <a:ea typeface="Montserrat"/>
                <a:cs typeface="Montserrat"/>
              </a:defRPr>
            </a:lvl4pPr>
            <a:lvl5pPr>
              <a:buNone/>
              <a:defRPr sz="2175" b="0">
                <a:solidFill>
                  <a:srgbClr val="FBFBFD"/>
                </a:solidFill>
                <a:latin typeface="Montserrat"/>
                <a:ea typeface="Montserrat"/>
                <a:cs typeface="Montserrat"/>
              </a:defRPr>
            </a:lvl5pPr>
            <a:lvl6pPr>
              <a:buNone/>
              <a:defRPr sz="2175" b="0">
                <a:solidFill>
                  <a:srgbClr val="FBFBFD"/>
                </a:solidFill>
                <a:latin typeface="Montserrat"/>
                <a:ea typeface="Montserrat"/>
                <a:cs typeface="Montserrat"/>
              </a:defRPr>
            </a:lvl6pPr>
            <a:lvl7pPr>
              <a:buNone/>
              <a:defRPr sz="2175" b="0">
                <a:solidFill>
                  <a:srgbClr val="FBFBFD"/>
                </a:solidFill>
                <a:latin typeface="Montserrat"/>
                <a:ea typeface="Montserrat"/>
                <a:cs typeface="Montserrat"/>
              </a:defRPr>
            </a:lvl7pPr>
            <a:lvl8pPr>
              <a:buNone/>
              <a:defRPr sz="2175" b="0">
                <a:solidFill>
                  <a:srgbClr val="FBFBFD"/>
                </a:solidFill>
                <a:latin typeface="Montserrat"/>
                <a:ea typeface="Montserrat"/>
                <a:cs typeface="Montserrat"/>
              </a:defRPr>
            </a:lvl8pPr>
            <a:lvl9pPr>
              <a:buNone/>
              <a:defRPr sz="2175" b="0">
                <a:solidFill>
                  <a:srgbClr val="FBFBFD"/>
                </a:solidFill>
                <a:latin typeface="Montserrat"/>
                <a:ea typeface="Montserrat"/>
                <a:cs typeface="Montserrat"/>
              </a:defRPr>
            </a:lvl9pPr>
          </a:lstStyle>
          <a:p>
            <a:pPr>
              <a:defRPr sz="2175" b="0">
                <a:solidFill>
                  <a:srgbClr val="FBFBFD"/>
                </a:solidFill>
                <a:latin typeface="Montserrat"/>
                <a:ea typeface="Montserrat"/>
                <a:cs typeface="Montserrat"/>
              </a:defRPr>
            </a:pPr>
            <a:r>
              <a:rPr lang="en-GB" sz="3200" dirty="0">
                <a:latin typeface="Montserrat Black"/>
                <a:ea typeface="Montserrat Black"/>
                <a:cs typeface="Montserrat Black"/>
              </a:rPr>
              <a:t>Objective Appraisal</a:t>
            </a:r>
            <a:endParaRPr lang="en-GB" sz="2800" b="0" dirty="0">
              <a:solidFill>
                <a:srgbClr val="FBFBFD"/>
              </a:solidFill>
              <a:latin typeface="Montserrat"/>
              <a:ea typeface="Montserrat"/>
              <a:cs typeface="Montserrat"/>
            </a:endParaRPr>
          </a:p>
          <a:p>
            <a:pPr>
              <a:buNone/>
              <a:defRPr sz="2175" b="0">
                <a:solidFill>
                  <a:srgbClr val="FBFBFD"/>
                </a:solidFill>
                <a:latin typeface="Montserrat"/>
                <a:ea typeface="Montserrat"/>
                <a:cs typeface="Montserrat"/>
              </a:defRPr>
            </a:pPr>
            <a:r>
              <a:rPr lang="en-GB" sz="2800" b="0" dirty="0">
                <a:solidFill>
                  <a:srgbClr val="FBFBFD"/>
                </a:solidFill>
                <a:latin typeface="Montserrat"/>
                <a:ea typeface="Montserrat"/>
                <a:cs typeface="Montserrat"/>
              </a:rPr>
              <a:t>Customer, Stakeholder &amp; Service Provider Relationships</a:t>
            </a:r>
          </a:p>
          <a:p>
            <a:pPr>
              <a:buNone/>
              <a:defRPr sz="2175" b="0">
                <a:solidFill>
                  <a:srgbClr val="FBFBFD"/>
                </a:solidFill>
                <a:latin typeface="Montserrat"/>
                <a:ea typeface="Montserrat"/>
                <a:cs typeface="Montserrat"/>
              </a:defRPr>
            </a:pPr>
            <a:r>
              <a:rPr lang="en-GB" sz="2800" dirty="0"/>
              <a:t>Accurate BI Loss Determination – claims liaison</a:t>
            </a:r>
          </a:p>
          <a:p>
            <a:pPr>
              <a:buNone/>
              <a:defRPr sz="2175" b="0">
                <a:solidFill>
                  <a:srgbClr val="FBFBFD"/>
                </a:solidFill>
                <a:latin typeface="Montserrat"/>
                <a:ea typeface="Montserrat"/>
                <a:cs typeface="Montserrat"/>
              </a:defRPr>
            </a:pPr>
            <a:r>
              <a:rPr lang="en-GB" sz="2800" b="0" dirty="0">
                <a:solidFill>
                  <a:srgbClr val="FBFBFD"/>
                </a:solidFill>
                <a:latin typeface="Montserrat"/>
                <a:ea typeface="Montserrat"/>
                <a:cs typeface="Montserrat"/>
              </a:rPr>
              <a:t>How are staff affected? Trauma Counselling?</a:t>
            </a:r>
          </a:p>
          <a:p>
            <a:pPr>
              <a:buNone/>
              <a:defRPr sz="2175" b="0">
                <a:solidFill>
                  <a:srgbClr val="FBFBFD"/>
                </a:solidFill>
                <a:latin typeface="Montserrat"/>
                <a:ea typeface="Montserrat"/>
                <a:cs typeface="Montserrat"/>
              </a:defRPr>
            </a:pPr>
            <a:r>
              <a:rPr lang="en-GB" sz="2800" dirty="0"/>
              <a:t>What </a:t>
            </a:r>
            <a:r>
              <a:rPr lang="en-GB" sz="2800" u="sng" dirty="0"/>
              <a:t>strategic</a:t>
            </a:r>
            <a:r>
              <a:rPr lang="en-GB" sz="2800" dirty="0"/>
              <a:t> improvements are needed?</a:t>
            </a:r>
            <a:endParaRPr lang="en-GB" sz="2800" b="0" dirty="0">
              <a:solidFill>
                <a:srgbClr val="FBFBFD"/>
              </a:solidFill>
              <a:latin typeface="Montserrat"/>
              <a:ea typeface="Montserrat"/>
              <a:cs typeface="Montserrat"/>
            </a:endParaRPr>
          </a:p>
          <a:p>
            <a:pPr>
              <a:buNone/>
              <a:defRPr sz="2175" b="0">
                <a:solidFill>
                  <a:srgbClr val="FBFBFD"/>
                </a:solidFill>
                <a:latin typeface="Montserrat"/>
                <a:ea typeface="Montserrat"/>
                <a:cs typeface="Montserrat"/>
              </a:defRPr>
            </a:pPr>
            <a:endParaRPr sz="2175" b="0" dirty="0">
              <a:solidFill>
                <a:srgbClr val="FBFBFD"/>
              </a:solidFill>
              <a:latin typeface="Montserrat"/>
              <a:ea typeface="Montserrat"/>
              <a:cs typeface="Montserrat"/>
            </a:endParaRPr>
          </a:p>
        </p:txBody>
      </p:sp>
    </p:spTree>
    <p:extLst>
      <p:ext uri="{BB962C8B-B14F-4D97-AF65-F5344CB8AC3E}">
        <p14:creationId xmlns:p14="http://schemas.microsoft.com/office/powerpoint/2010/main" val="2930823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DEAD7-1A3A-2990-7E7E-17C93020A791}"/>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2B80A766-EE57-6C1E-2135-B140EF34FBA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23214" y="682358"/>
            <a:ext cx="4028357" cy="714881"/>
          </a:xfrm>
          <a:prstGeom prst="rect">
            <a:avLst/>
          </a:prstGeom>
        </p:spPr>
      </p:pic>
      <p:sp>
        <p:nvSpPr>
          <p:cNvPr id="2" name="TextBox 1">
            <a:extLst>
              <a:ext uri="{FF2B5EF4-FFF2-40B4-BE49-F238E27FC236}">
                <a16:creationId xmlns:a16="http://schemas.microsoft.com/office/drawing/2014/main" id="{78D5FB5D-16FC-94E0-8F11-E46BA4B0258D}"/>
              </a:ext>
            </a:extLst>
          </p:cNvPr>
          <p:cNvSpPr>
            <a:spLocks noGrp="1"/>
          </p:cNvSpPr>
          <p:nvPr/>
        </p:nvSpPr>
        <p:spPr>
          <a:xfrm>
            <a:off x="828675" y="2225089"/>
            <a:ext cx="10534650" cy="1067042"/>
          </a:xfrm>
          <a:prstGeom prst="rect">
            <a:avLst/>
          </a:prstGeom>
          <a:noFill/>
        </p:spPr>
        <p:txBody>
          <a:bodyPr wrap="square" lIns="0" tIns="0" rIns="0" bIns="0" anchor="t">
            <a:noAutofit/>
          </a:bodyPr>
          <a:lstStyle>
            <a:defPPr>
              <a:defRPr sz="4000">
                <a:solidFill>
                  <a:srgbClr val="FBFBFD"/>
                </a:solidFill>
                <a:latin typeface="Montserrat Black"/>
                <a:ea typeface="Montserrat Black"/>
                <a:cs typeface="Montserrat Black"/>
              </a:defRPr>
            </a:defPPr>
            <a:lvl1pPr>
              <a:buNone/>
              <a:defRPr sz="4000">
                <a:solidFill>
                  <a:srgbClr val="FBFBFD"/>
                </a:solidFill>
                <a:latin typeface="Montserrat Black"/>
                <a:ea typeface="Montserrat Black"/>
                <a:cs typeface="Montserrat Black"/>
              </a:defRPr>
            </a:lvl1pPr>
            <a:lvl2pPr>
              <a:buNone/>
              <a:defRPr sz="4000">
                <a:solidFill>
                  <a:srgbClr val="FBFBFD"/>
                </a:solidFill>
                <a:latin typeface="Montserrat Black"/>
                <a:ea typeface="Montserrat Black"/>
                <a:cs typeface="Montserrat Black"/>
              </a:defRPr>
            </a:lvl2pPr>
            <a:lvl3pPr>
              <a:buNone/>
              <a:defRPr sz="4000">
                <a:solidFill>
                  <a:srgbClr val="FBFBFD"/>
                </a:solidFill>
                <a:latin typeface="Montserrat Black"/>
                <a:ea typeface="Montserrat Black"/>
                <a:cs typeface="Montserrat Black"/>
              </a:defRPr>
            </a:lvl3pPr>
            <a:lvl4pPr>
              <a:buNone/>
              <a:defRPr sz="4000">
                <a:solidFill>
                  <a:srgbClr val="FBFBFD"/>
                </a:solidFill>
                <a:latin typeface="Montserrat Black"/>
                <a:ea typeface="Montserrat Black"/>
                <a:cs typeface="Montserrat Black"/>
              </a:defRPr>
            </a:lvl4pPr>
            <a:lvl5pPr>
              <a:buNone/>
              <a:defRPr sz="4000">
                <a:solidFill>
                  <a:srgbClr val="FBFBFD"/>
                </a:solidFill>
                <a:latin typeface="Montserrat Black"/>
                <a:ea typeface="Montserrat Black"/>
                <a:cs typeface="Montserrat Black"/>
              </a:defRPr>
            </a:lvl5pPr>
            <a:lvl6pPr>
              <a:buNone/>
              <a:defRPr sz="4000">
                <a:solidFill>
                  <a:srgbClr val="FBFBFD"/>
                </a:solidFill>
                <a:latin typeface="Montserrat Black"/>
                <a:ea typeface="Montserrat Black"/>
                <a:cs typeface="Montserrat Black"/>
              </a:defRPr>
            </a:lvl6pPr>
            <a:lvl7pPr>
              <a:buNone/>
              <a:defRPr sz="4000">
                <a:solidFill>
                  <a:srgbClr val="FBFBFD"/>
                </a:solidFill>
                <a:latin typeface="Montserrat Black"/>
                <a:ea typeface="Montserrat Black"/>
                <a:cs typeface="Montserrat Black"/>
              </a:defRPr>
            </a:lvl7pPr>
            <a:lvl8pPr>
              <a:buNone/>
              <a:defRPr sz="4000">
                <a:solidFill>
                  <a:srgbClr val="FBFBFD"/>
                </a:solidFill>
                <a:latin typeface="Montserrat Black"/>
                <a:ea typeface="Montserrat Black"/>
                <a:cs typeface="Montserrat Black"/>
              </a:defRPr>
            </a:lvl8pPr>
            <a:lvl9pPr>
              <a:buNone/>
              <a:defRPr sz="4000">
                <a:solidFill>
                  <a:srgbClr val="FBFBFD"/>
                </a:solidFill>
                <a:latin typeface="Montserrat Black"/>
                <a:ea typeface="Montserrat Black"/>
                <a:cs typeface="Montserrat Black"/>
              </a:defRPr>
            </a:lvl9pPr>
          </a:lstStyle>
          <a:p>
            <a:pPr>
              <a:buNone/>
              <a:defRPr sz="4000">
                <a:solidFill>
                  <a:srgbClr val="FBFBFD"/>
                </a:solidFill>
                <a:latin typeface="Montserrat Black"/>
                <a:ea typeface="Montserrat Black"/>
                <a:cs typeface="Montserrat Black"/>
              </a:defRPr>
            </a:pPr>
            <a:r>
              <a:rPr lang="en-GB" sz="4000" b="0" dirty="0">
                <a:solidFill>
                  <a:srgbClr val="FBFBFD"/>
                </a:solidFill>
                <a:latin typeface="Montserrat Black"/>
                <a:ea typeface="Montserrat Black"/>
                <a:cs typeface="Montserrat Black"/>
              </a:rPr>
              <a:t>Thank You</a:t>
            </a:r>
            <a:endParaRPr lang="en-GB" b="0" dirty="0">
              <a:solidFill>
                <a:srgbClr val="129DD8"/>
              </a:solidFill>
            </a:endParaRPr>
          </a:p>
          <a:p>
            <a:pPr>
              <a:buNone/>
              <a:defRPr sz="4000">
                <a:solidFill>
                  <a:srgbClr val="FBFBFD"/>
                </a:solidFill>
                <a:latin typeface="Montserrat Black"/>
                <a:ea typeface="Montserrat Black"/>
                <a:cs typeface="Montserrat Black"/>
              </a:defRPr>
            </a:pPr>
            <a:endParaRPr sz="4000" b="0" dirty="0">
              <a:solidFill>
                <a:srgbClr val="129DD8"/>
              </a:solidFill>
              <a:latin typeface="Montserrat Black"/>
              <a:ea typeface="Montserrat Black"/>
              <a:cs typeface="Montserrat Black"/>
            </a:endParaRPr>
          </a:p>
        </p:txBody>
      </p:sp>
    </p:spTree>
    <p:extLst>
      <p:ext uri="{BB962C8B-B14F-4D97-AF65-F5344CB8AC3E}">
        <p14:creationId xmlns:p14="http://schemas.microsoft.com/office/powerpoint/2010/main" val="1657524831"/>
      </p:ext>
    </p:extLst>
  </p:cSld>
  <p:clrMapOvr>
    <a:masterClrMapping/>
  </p:clrMapOvr>
</p:sld>
</file>

<file path=ppt/theme/theme1.xml><?xml version="1.0" encoding="utf-8"?>
<a:theme xmlns:a="http://schemas.openxmlformats.org/drawingml/2006/main" name="BLUE">
  <a:themeElements>
    <a:clrScheme name="Data Breach">
      <a:dk1>
        <a:srgbClr val="010005"/>
      </a:dk1>
      <a:lt1>
        <a:srgbClr val="FFFFFF"/>
      </a:lt1>
      <a:dk2>
        <a:srgbClr val="C00000"/>
      </a:dk2>
      <a:lt2>
        <a:srgbClr val="FFFFFF"/>
      </a:lt2>
      <a:accent1>
        <a:srgbClr val="00A1B1"/>
      </a:accent1>
      <a:accent2>
        <a:srgbClr val="010005"/>
      </a:accent2>
      <a:accent3>
        <a:srgbClr val="454745"/>
      </a:accent3>
      <a:accent4>
        <a:srgbClr val="B4BC1D"/>
      </a:accent4>
      <a:accent5>
        <a:srgbClr val="3F7897"/>
      </a:accent5>
      <a:accent6>
        <a:srgbClr val="2B175E"/>
      </a:accent6>
      <a:hlink>
        <a:srgbClr val="2B175E"/>
      </a:hlink>
      <a:folHlink>
        <a:srgbClr val="237DFA"/>
      </a:folHlink>
    </a:clrScheme>
    <a:fontScheme name="blank">
      <a:majorFont>
        <a:latin typeface="Arial"/>
        <a:ea typeface=""/>
        <a:cs typeface="Arial"/>
      </a:majorFont>
      <a:minorFont>
        <a:latin typeface="Arial"/>
        <a:ea typeface=""/>
        <a:cs typeface="Arial"/>
      </a:minorFont>
    </a:fontScheme>
    <a:fmtScheme name="Data Breac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STORM">
      <a:dk1>
        <a:srgbClr val="1D1D21"/>
      </a:dk1>
      <a:lt1>
        <a:srgbClr val="FBFBFD"/>
      </a:lt1>
      <a:dk2>
        <a:srgbClr val="213983"/>
      </a:dk2>
      <a:lt2>
        <a:srgbClr val="EFEFEF"/>
      </a:lt2>
      <a:accent1>
        <a:srgbClr val="129DD8"/>
      </a:accent1>
      <a:accent2>
        <a:srgbClr val="12D86D"/>
      </a:accent2>
      <a:accent3>
        <a:srgbClr val="FFD600"/>
      </a:accent3>
      <a:accent4>
        <a:srgbClr val="D8523A"/>
      </a:accent4>
      <a:accent5>
        <a:srgbClr val="F4F4F4"/>
      </a:accent5>
      <a:accent6>
        <a:srgbClr val="EFEFEF"/>
      </a:accent6>
      <a:hlink>
        <a:srgbClr val="129DD8"/>
      </a:hlink>
      <a:folHlink>
        <a:srgbClr val="129DD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BLUE">
  <a:themeElements>
    <a:clrScheme name="Data Breach">
      <a:dk1>
        <a:srgbClr val="010005"/>
      </a:dk1>
      <a:lt1>
        <a:srgbClr val="FFFFFF"/>
      </a:lt1>
      <a:dk2>
        <a:srgbClr val="C00000"/>
      </a:dk2>
      <a:lt2>
        <a:srgbClr val="FFFFFF"/>
      </a:lt2>
      <a:accent1>
        <a:srgbClr val="00A1B1"/>
      </a:accent1>
      <a:accent2>
        <a:srgbClr val="010005"/>
      </a:accent2>
      <a:accent3>
        <a:srgbClr val="454745"/>
      </a:accent3>
      <a:accent4>
        <a:srgbClr val="B4BC1D"/>
      </a:accent4>
      <a:accent5>
        <a:srgbClr val="3F7897"/>
      </a:accent5>
      <a:accent6>
        <a:srgbClr val="2B175E"/>
      </a:accent6>
      <a:hlink>
        <a:srgbClr val="2B175E"/>
      </a:hlink>
      <a:folHlink>
        <a:srgbClr val="237DFA"/>
      </a:folHlink>
    </a:clrScheme>
    <a:fontScheme name="blank">
      <a:majorFont>
        <a:latin typeface="Arial"/>
        <a:ea typeface=""/>
        <a:cs typeface="Arial"/>
      </a:majorFont>
      <a:minorFont>
        <a:latin typeface="Arial"/>
        <a:ea typeface=""/>
        <a:cs typeface="Arial"/>
      </a:minorFont>
    </a:fontScheme>
    <a:fmtScheme name="Data Breac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632</TotalTime>
  <Words>3684</Words>
  <Application>Microsoft Office PowerPoint</Application>
  <DocSecurity>0</DocSecurity>
  <PresentationFormat>Widescreen</PresentationFormat>
  <Paragraphs>296</Paragraphs>
  <Slides>12</Slides>
  <Notes>10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Calibri</vt:lpstr>
      <vt:lpstr>Montserrat</vt:lpstr>
      <vt:lpstr>Montserrat Black</vt:lpstr>
      <vt:lpstr>Montserrat SemiBold</vt:lpstr>
      <vt:lpstr>Symbol</vt:lpstr>
      <vt:lpstr>BLUE</vt:lpstr>
      <vt:lpstr>Office Theme</vt:lpstr>
      <vt:lpstr>Executive incident leadership</vt:lpstr>
      <vt:lpstr>Who are STORM?</vt:lpstr>
      <vt:lpstr>PowerPoint Presentation</vt:lpstr>
      <vt:lpstr>The way businesses work</vt:lpstr>
      <vt:lpstr>Cyber risk indicators  CyberSeven strategies</vt:lpstr>
      <vt:lpstr>Determine Exposure (of critical assets)</vt:lpstr>
      <vt:lpstr>Have a plan. Test the plan</vt:lpstr>
      <vt:lpstr>PowerPoint Presentation</vt:lpstr>
      <vt:lpstr>Containment</vt:lpstr>
      <vt:lpstr>Communications: Decisions under uncertainty</vt:lpstr>
      <vt:lpstr>Recovery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Brian Groves</cp:lastModifiedBy>
  <cp:revision>3</cp:revision>
  <dcterms:created xsi:type="dcterms:W3CDTF">2026-10-20T16:21:20Z</dcterms:created>
  <dcterms:modified xsi:type="dcterms:W3CDTF">2026-10-23T07:22:26Z</dcterms:modified>
</cp:coreProperties>
</file>