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67" r:id="rId2"/>
    <p:sldId id="256" r:id="rId3"/>
    <p:sldId id="257" r:id="rId4"/>
    <p:sldId id="258" r:id="rId5"/>
    <p:sldId id="259" r:id="rId6"/>
    <p:sldId id="260" r:id="rId7"/>
    <p:sldId id="261" r:id="rId8"/>
    <p:sldId id="262" r:id="rId9"/>
    <p:sldId id="263" r:id="rId10"/>
    <p:sldId id="264" r:id="rId11"/>
    <p:sldId id="265" r:id="rId12"/>
    <p:sldId id="266" r:id="rId13"/>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98"/>
    <p:restoredTop sz="94610"/>
  </p:normalViewPr>
  <p:slideViewPr>
    <p:cSldViewPr snapToGrid="0" snapToObjects="1">
      <p:cViewPr varScale="1">
        <p:scale>
          <a:sx n="156" d="100"/>
          <a:sy n="156" d="100"/>
        </p:scale>
        <p:origin x="296" y="176"/>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98" d="100"/>
          <a:sy n="98" d="100"/>
        </p:scale>
        <p:origin x="430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8424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 — TITLE  |  Target: 1 </a:t>
            </a:r>
            <a:r>
              <a:rPr lang="en-US" dirty="0" err="1"/>
              <a:t>minut</a:t>
            </a:r>
            <a:r>
              <a:rPr lang="en-US" dirty="0"/>
              <a:t>
"Lloyd's manages some of the most sensitive commercial data in the world. Reinsurance treaties. Loss reserves. Bordereaux from coverholders in 40 countries. Claimant files going back decades. The question isn't whether that data has value — it's whether you can find it, govern it, and use it without losing control of it.
Most organisations we talk to can do one of those three. CTERA does all of them. That's what the next 15 minutes is about."
</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11 — COMPARISON TABLE  |  Target: 1 minute
Don't read the table. Point to the patterns.
"Two comparisons worth making.
Legacy file stores — storage but no intelligence. You know where files are. You have no idea what's in them, who's accessed them, or whether they contain a regulatory exposure.
Generic cloud AI — Microsoft Copilot and similar. Intelligence but no control. Your data leaves your environment. For the most sensitive content in this market — reinsurance treaties, loss reserves, M&amp;A-sensitive underwriting data — many of you will not, and should not, put that into a Microsoft-hosted AI environment.
CTERA gives you both. The intelligence and the control.
The one row that matters most for this market: 'AI without data leaving environment.' Legacy file stores — none. Generic cloud AI — none. CTERA — native.
That is the non-negotiable for a market operating under FCA, PRA, DORA, and Lloyd's governance simultaneously."
[Move with confidence. Sixty seconds maximum. Then close.]</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12 — CALL TO ACTION  |  Target: 1.5 minutes
I want to leave you with three ideas worth carrying out of this room.
Your perimeter didn't fail. Your data governance did. That's the pattern in every major financial services breach. The implication is that the next investment that matters isn't more firewall — it's knowing what you have, where it lives, and who can see it.
You can't protect what you can't see. Somewhere in your file estate right now there is PII in a claims audio file, a sanctioned entity name in a reinsurance treaty, and GDPR-sensitive data in a scanned document from 2019 that nobody has reviewed. That's not theoretical. That's live regulatory exposure.
Don't start with a programme. Start with one painful problem. Pick the one workflow where data blindness costs you the most — a regulatory audit that takes three weeks, a claims review that needs four teams — and fix that first. Measurable outcome in weeks, not months.
</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3 — THE THREAT LANDSCAPE  |  Target: 2 minutes
"Let's start with the numbers on screen — because they're not hypothetical.
$4.9 million. That's what the average financial services firm paid after a breach last year. Not the fine. The total cost — investigation, remediation, regulatory response, reputational damage.
300 times faster. That's how much AI has accelerated phishing and social engineering. What used to take an attacker weeks to research and craft now takes minutes. AI reads your LinkedIn, your annual report, your public filings — and writes a personalised attack that bypasses your filters.
80%. That's the share of breached data that was unstructured. Not your databases. Your files. Your documents. Your emails. Your scanned PDFs.
Lloyd's syndicates, managing agents, brokers — you sit on petabytes of exactly that kind of data. Most of it ungoverned. All of it a target."
</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4 — YOUR WORLD  |  Target: 2 minutes
"Let me describe your world back to you.
Submissions and bordereaux arrive from hundreds of coverholders — spreadsheets, PDFs, email attachments — across SharePoint, legacy NAS, and systems that predate your current IT team. No single view. No governance layer.
Claims documents contain some of the most sensitive PII your organisation holds. Claimant names, addresses, injury descriptions, legal correspondence. Much of it accessible far beyond the people who actually need it. That's not a hypothetical GDPR exposure. That's a live one.
Regulatory filings — DORA, Solvency II, Lloyd's MS11 — require audit trails that most managing agents are still building manually. Fragile, slow, and one regulator request away from a three-week fire drill.
And your board is now asking for AI-powered insights on top of all of this.
Here's the hard truth: AI without data governance isn't an asset. It's a liability. Every AI initiative that connects to an ungoverned file estate bypasses your security controls the moment it pulls content into a prompt."
How many of you can tell me right now exactly which systems hold your most sensitive client data — and who has access to it?'</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5 — AI CYBER WARFARE  |  Target: 2 minutes
"I want to show you how a modern AI-assisted attack actually works. Because it's not what most people picture.
Traditional perimeter security was built on the assumption that attackers use force. They try to break through walls. Modern AI-powered attacks don't knock down the door. but they read everything.
Four stages. Walk through each deliberately.
INFILTRATE — usually a phishing email or a compromised supplier. The entry point is almost always mundane.
ENUMERATE — this is where AI changed everything. Once inside, the attacker doesn't wander manually. AI maps every file share, every permission structure, every access control list in minutes. It knows your estate better than your IT team does — because it just read all of it.
EXFILTRATE — it knows which files are highest value before your security team even knows it's in. In Lloyd's that means reinsurance treaties, loss reserves, bordereaux, claimant files with PII. Gone before detection.
MONETISE — ransomware, dark web sale, regulatory exposure. In a market where counterparty trust is everything, the reputational damage often exceeds the direct financial cost.
Then say this slowly:
'Your perimeter didn't fail. Your data governance did.'
That's the pattern in every major financial services breach of the last three years. The wall held. The data inside it was wide open."
[Source: CISA, NCSC and CrowdStrike Threat Intelligence Reports 2024.]</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6 — CTERA PORTFOLIO  |  Target: 1 minute
"So what does the answer look like?
Most AI vendors want you to send your data to their cloud. CTERA does the opposite. We bring the intelligence to the data — wherever it lives, without it ever leaving your boundary.
Three services. Think of them as a maturity journey.
Search — fastest time to value. Find anything across your entire file estate in seconds. ROI visible within days.
Classify — governance at scale. AI automatically tags every file — PII, regulatory categories, sensitive content — continuously, not as a one-off exercise. Compliance becomes infrastructure rather than a fire drill.
Experts — highest value. Secure AI assistants grounded in your private data, with full permissions enforced and a full audit trail. Start with one high-value dataset and one business problem.
Most customers start with Search, expand with Classify, and then activate targeted use cases with Experts. The next three slides cover each one."
</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7 — CTERA SEARCH  |  Target: 2 minutes
"Think of this as Google for your entire file estate — with your existing permissions enforced on every single result.
How long does it take one of your underwriters to locate a specific clause buried in a contract from three years ago? Whatever the answer is, it's too long — and somewhere in that delay is either a bad decision or a missed opportunity.
Let me give you a Lloyd's scenario.
It's 8am on a Monday. A major loss event broke over the weekend. Your regulator calls at 9am and wants every relevant claims document across your syndicate panel within the hour.
With legacy systems — a three-day fire drill involving four teams, frantic calls to document management, and hoping nothing was missed.
With CTERA Search: one query. Two minutes. Fully governed. Fully audited. Every document your team is authorised to see — and only those documents.
Three things make this different.
OCR across scanned documents — Lloyd's has decades of paper-born records. CTERA reads them. Full text.
ACL enforcement is native, not bolted on — a placing broker cannot see what a syndicate director sees. Permissions respected on every result.
Multimodal — it searches inside audio files, video, and images. Your loss adjuster's recorded interview is indexed. Your scanned bordereaux from a 1990s coverholder is indexed."
[This isn't SharePoint search. It's full-text, cross-system, permission-enforced, and it reaches content your current tools cannot read.]</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8 — CTERA CLASSIFY  |  Target: 2 minutes
"Search helps you find things. Classify tells you what you actually have.
In a regulated market like Lloyd's, the exposure isn't just the sensitive data you know about. It's the PII sitting in a claims audio file that nobody's reviewed. It's the personally identifiable detail inside a scanned bordereaux from a coverholder in Singapore. It's the sanctioned entity name buried in a reinsurance treaty that your current tooling cannot see.
CTERA Classify finds it, tags it, and governs it — continuously, not as a one-off audit exercise.
Two things happening simultaneously.
Automated classification — AI and policy rules tag every file in real time. PII, sensitive financial data, legal privilege, regulatory categories. No manual review. No delays. New files classified immediately on arrival.
AI metadata augmentation — LLMs extract durable metadata from every document. A bordereaux that arrives as an unstructured spreadsheet becomes structured, searchable, audit-ready data. That metadata persists. It doesn't disappear when the file moves.
Why this matters for this room:
DORA requires ICT data mapping and governance — Classify creates that audit trail automatically.
GDPR Article 30 requires records of processing activities — Classify generates this for you.
Lloyd's MS11 — data quality and governance — directly addressed.
Sanctions screening — Classify identifies counterparty names in documents and flags them for review.
And when Blueprint Two's Core Data Record requires clean, quality data — the classification layer CTERA provides is what makes that data trustworthy. We don't compete with Blueprint Two. We improve what it works with."
[Regulatory sources: DORA Regulation EU 2022/2554; Solvency II Directive 2009/138/EC; UK GDPR; Lloyd's Market Bulletin MS11.]</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9 — CTERA EXPERTS  |  Target: 2 minutes
"Lloyd's runs on relationships and expertise. When a senior underwriter or claims specialist leaves, how much of what they knew leaves with them? Twenty years of pattern recognition. The context behind decisions that isn't written anywhere.
CTERA Experts turns that institutional knowledge into something that stays — searchable, citable, available to the next person in that seat.
But I want to be precise about what this is — because the market is full of AI chat products that are frankly dangerous in a regulated environment.
This is not ChatGPT connected to your file server. It is permission-enforced, audit-logged, and source-cited. If a placing broker asks a question requiring syndicate director-level data they don't have rights to — it says no. Every response cites the source document. Full audit trail on every query.
Four use cases that resonate in this market specifically.
Underwriting research — query ten years of claims experience on a class of business. Synthesised answer with citations in thirty seconds. No analyst. No three-day turnaround.
Claims intelligence — surface precedent from past settled claims matching the current fact pattern. Reduce leakage. Speed up settlement cycles.
Compliance Q&amp;A — ask which policies reference a sanctioned entity name. Governed answer. Auditable. Show it to the regulator.
Broker enablement — give your placing brokers instant access to the right slice of the data estate. Nothing more, nothing less.
And it works where your people already work — Teams, Copilot, any MCP-compatible environment. You don't replace your existing tools. Experts sits alongside them.
The value isn't that AI can talk. It's that it talks about the right things, to the right people, with a full audit trail."
[LLM support: OpenAI, Google Gemini, Anthropic Claude — all running within your boundary.]</a:t>
            </a:r>
          </a:p>
          <a:p>
            <a:endParaRPr lang="en-US" dirty="0"/>
          </a:p>
          <a:p>
            <a:r>
              <a:rPr lang="en-US" dirty="0"/>
              <a:t>If a broker asks a question requiring syndicate-level data they do not have rights to - it says no.'
'The value is not that AI can talk. It is that it talks about the right things, to the right people, with a full audit trail.'
LLM support: OpenAI, Google Gemini, Anthropic Claude and others - running within your boundary, not ours.
HOOK: KNOWLEDGE WALKING OUT THE DOOR ---
'Lloyd's runs on relationships and expertise. When a senior underwriter or claims specialist leaves, how much of what they knew leaves with them? CTERA Experts turns institutional knowledge into something that stays and is  searchable, citable, and available to the next person in that seat.'</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10 — SECURITY AND COMPLIANCE  |  Target: 1.5 minutes
Slow down here. This is the slide for the CISO, the CRO, and legal counsel. Make eye contact with the technical people in the room.
"Everything I've described today runs inside your environment. Your data doesn't move.
Four things to take from this slide.
Trusted access — your existing ACL permissions are always enforced. No privilege creep. A file restricted yesterday is restricted today. CTERA inherits and enforces your permissions — it doesn't create a parallel structure.
Policy-constrained AI — every AI interaction is traceable. Every response includes source citations. Full audit log. No black-box answers you can't explain to a regulator.
Deployment flexibility — self-hosted, on-premises, private cloud, air-gapped if required. No dependency on any public LLM API. The model runs inside your boundary.
Regulated-ready — deployed in defence, financial services, and critical national infrastructure. Not aspirational. Proven.
On certifications: ISO 27001, SOC 2 Type II. NCSC Cyber Essentials Plus aligned.
And for anyone thinking about Blueprint Two — CTERA doesn't compete with it. Blueprint Two standardises how structured data flows through agreed channels. CTERA governs the unstructured estate that Blueprint Two wasn't designed to touch. They complement each other."
[If challenged on existing tools: 'We integrate with SharePoint, NAS, S3, object stores. Not a rip-and-replace. Your data stays where it is.']</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8.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71FD89-E51C-5513-A0CD-D3574E3D7A52}"/>
              </a:ext>
            </a:extLst>
          </p:cNvPr>
          <p:cNvPicPr>
            <a:picLocks noChangeAspect="1"/>
          </p:cNvPicPr>
          <p:nvPr/>
        </p:nvPicPr>
        <p:blipFill>
          <a:blip r:embed="rId2"/>
          <a:stretch>
            <a:fillRect/>
          </a:stretch>
        </p:blipFill>
        <p:spPr>
          <a:xfrm>
            <a:off x="0" y="-1"/>
            <a:ext cx="9144000" cy="5143501"/>
          </a:xfrm>
          <a:prstGeom prst="rect">
            <a:avLst/>
          </a:prstGeom>
        </p:spPr>
      </p:pic>
    </p:spTree>
    <p:extLst>
      <p:ext uri="{BB962C8B-B14F-4D97-AF65-F5344CB8AC3E}">
        <p14:creationId xmlns:p14="http://schemas.microsoft.com/office/powerpoint/2010/main" val="1937394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9">
    <p:bg>
      <p:bgPr>
        <a:solidFill>
          <a:srgbClr val="F5FAFB"/>
        </a:solidFill>
        <a:effectLst/>
      </p:bgPr>
    </p:bg>
    <p:spTree>
      <p:nvGrpSpPr>
        <p:cNvPr id="1" name=""/>
        <p:cNvGrpSpPr/>
        <p:nvPr/>
      </p:nvGrpSpPr>
      <p:grpSpPr>
        <a:xfrm>
          <a:off x="0" y="0"/>
          <a:ext cx="0" cy="0"/>
          <a:chOff x="0" y="0"/>
          <a:chExt cx="0" cy="0"/>
        </a:xfrm>
      </p:grpSpPr>
      <p:sp>
        <p:nvSpPr>
          <p:cNvPr id="2" name="Shape 0"/>
          <p:cNvSpPr/>
          <p:nvPr/>
        </p:nvSpPr>
        <p:spPr>
          <a:xfrm>
            <a:off x="0" y="0"/>
            <a:ext cx="9144000" cy="502920"/>
          </a:xfrm>
          <a:prstGeom prst="rect">
            <a:avLst/>
          </a:prstGeom>
          <a:solidFill>
            <a:srgbClr val="0D1B2A"/>
          </a:solidFill>
          <a:ln w="12700">
            <a:solidFill>
              <a:srgbClr val="0D1B2A"/>
            </a:solidFill>
            <a:prstDash val="solid"/>
          </a:ln>
        </p:spPr>
        <p:txBody>
          <a:bodyPr/>
          <a:lstStyle/>
          <a:p>
            <a:endParaRPr lang="en-US"/>
          </a:p>
        </p:txBody>
      </p:sp>
      <p:sp>
        <p:nvSpPr>
          <p:cNvPr id="3" name="Text 1"/>
          <p:cNvSpPr/>
          <p:nvPr/>
        </p:nvSpPr>
        <p:spPr>
          <a:xfrm>
            <a:off x="274320" y="64008"/>
            <a:ext cx="8595360" cy="365760"/>
          </a:xfrm>
          <a:prstGeom prst="rect">
            <a:avLst/>
          </a:prstGeom>
          <a:noFill/>
          <a:ln/>
        </p:spPr>
        <p:txBody>
          <a:bodyPr wrap="square" rtlCol="0" anchor="ctr"/>
          <a:lstStyle/>
          <a:p>
            <a:pPr marL="0" indent="0">
              <a:buNone/>
            </a:pPr>
            <a:r>
              <a:rPr lang="en-US" sz="1100" b="1" kern="0" spc="300" dirty="0">
                <a:solidFill>
                  <a:schemeClr val="bg1"/>
                </a:solidFill>
                <a:latin typeface="Calibri" pitchFamily="34" charset="0"/>
                <a:ea typeface="Calibri" pitchFamily="34" charset="-122"/>
                <a:cs typeface="Calibri" pitchFamily="34" charset="-120"/>
              </a:rPr>
              <a:t>SECURITY &amp; COMPLIANCE  ·  BUILT FOR REGULATED MARKETS</a:t>
            </a:r>
            <a:endParaRPr lang="en-US" sz="1100" dirty="0">
              <a:solidFill>
                <a:schemeClr val="bg1"/>
              </a:solidFill>
            </a:endParaRPr>
          </a:p>
        </p:txBody>
      </p:sp>
      <p:sp>
        <p:nvSpPr>
          <p:cNvPr id="4" name="Text 2"/>
          <p:cNvSpPr/>
          <p:nvPr/>
        </p:nvSpPr>
        <p:spPr>
          <a:xfrm>
            <a:off x="365760" y="594360"/>
            <a:ext cx="8412480" cy="658368"/>
          </a:xfrm>
          <a:prstGeom prst="rect">
            <a:avLst/>
          </a:prstGeom>
          <a:noFill/>
          <a:ln/>
        </p:spPr>
        <p:txBody>
          <a:bodyPr wrap="square" rtlCol="0" anchor="ctr"/>
          <a:lstStyle/>
          <a:p>
            <a:pPr marL="0" indent="0">
              <a:buNone/>
            </a:pPr>
            <a:r>
              <a:rPr lang="en-US" sz="3600" b="1" dirty="0">
                <a:solidFill>
                  <a:srgbClr val="1A2B3C"/>
                </a:solidFill>
                <a:latin typeface="Georgia" pitchFamily="34" charset="0"/>
                <a:ea typeface="Georgia" pitchFamily="34" charset="-122"/>
                <a:cs typeface="Georgia" pitchFamily="34" charset="-120"/>
              </a:rPr>
              <a:t>Governance Is the Product.</a:t>
            </a:r>
            <a:endParaRPr lang="en-US" sz="3600" dirty="0"/>
          </a:p>
        </p:txBody>
      </p:sp>
      <p:sp>
        <p:nvSpPr>
          <p:cNvPr id="5" name="Shape 3"/>
          <p:cNvSpPr/>
          <p:nvPr/>
        </p:nvSpPr>
        <p:spPr>
          <a:xfrm>
            <a:off x="274320" y="1417320"/>
            <a:ext cx="4069080" cy="1170432"/>
          </a:xfrm>
          <a:prstGeom prst="rect">
            <a:avLst/>
          </a:prstGeom>
          <a:solidFill>
            <a:srgbClr val="0D1B2A"/>
          </a:solidFill>
          <a:ln w="12700">
            <a:solidFill>
              <a:srgbClr val="0D1B2A"/>
            </a:solidFill>
            <a:prstDash val="solid"/>
          </a:ln>
          <a:effectLst>
            <a:outerShdw blurRad="101600" dist="38100" dir="8100000" algn="bl" rotWithShape="0">
              <a:srgbClr val="000000">
                <a:alpha val="18000"/>
              </a:srgbClr>
            </a:outerShdw>
          </a:effectLst>
        </p:spPr>
        <p:txBody>
          <a:bodyPr/>
          <a:lstStyle/>
          <a:p>
            <a:endParaRPr lang="en-US"/>
          </a:p>
        </p:txBody>
      </p:sp>
      <p:pic>
        <p:nvPicPr>
          <p:cNvPr id="6" name="Image 0" descr="preencoded.png"/>
          <p:cNvPicPr>
            <a:picLocks noChangeAspect="1"/>
          </p:cNvPicPr>
          <p:nvPr/>
        </p:nvPicPr>
        <p:blipFill>
          <a:blip r:embed="rId3"/>
          <a:stretch>
            <a:fillRect/>
          </a:stretch>
        </p:blipFill>
        <p:spPr>
          <a:xfrm>
            <a:off x="438912" y="1801368"/>
            <a:ext cx="365760" cy="365760"/>
          </a:xfrm>
          <a:prstGeom prst="rect">
            <a:avLst/>
          </a:prstGeom>
        </p:spPr>
      </p:pic>
      <p:sp>
        <p:nvSpPr>
          <p:cNvPr id="7" name="Text 4"/>
          <p:cNvSpPr/>
          <p:nvPr/>
        </p:nvSpPr>
        <p:spPr>
          <a:xfrm>
            <a:off x="932688" y="1508760"/>
            <a:ext cx="3291840" cy="365760"/>
          </a:xfrm>
          <a:prstGeom prst="rect">
            <a:avLst/>
          </a:prstGeom>
          <a:noFill/>
          <a:ln/>
        </p:spPr>
        <p:txBody>
          <a:bodyPr wrap="square" rtlCol="0" anchor="ctr"/>
          <a:lstStyle/>
          <a:p>
            <a:pPr marL="0" indent="0">
              <a:buNone/>
            </a:pPr>
            <a:r>
              <a:rPr lang="en-US" sz="1400" b="1" dirty="0">
                <a:solidFill>
                  <a:srgbClr val="00C9B1"/>
                </a:solidFill>
                <a:latin typeface="Calibri" pitchFamily="34" charset="0"/>
                <a:ea typeface="Calibri" pitchFamily="34" charset="-122"/>
                <a:cs typeface="Calibri" pitchFamily="34" charset="-120"/>
              </a:rPr>
              <a:t>Trusted Access</a:t>
            </a:r>
            <a:endParaRPr lang="en-US" sz="1400" dirty="0"/>
          </a:p>
        </p:txBody>
      </p:sp>
      <p:sp>
        <p:nvSpPr>
          <p:cNvPr id="8" name="Text 5"/>
          <p:cNvSpPr/>
          <p:nvPr/>
        </p:nvSpPr>
        <p:spPr>
          <a:xfrm>
            <a:off x="932688" y="1911096"/>
            <a:ext cx="3291840" cy="603504"/>
          </a:xfrm>
          <a:prstGeom prst="rect">
            <a:avLst/>
          </a:prstGeom>
          <a:noFill/>
          <a:ln/>
        </p:spPr>
        <p:txBody>
          <a:bodyPr wrap="square" rtlCol="0" anchor="ctr"/>
          <a:lstStyle/>
          <a:p>
            <a:pPr marL="0" indent="0">
              <a:buNone/>
            </a:pPr>
            <a:r>
              <a:rPr lang="en-US" sz="1150" dirty="0">
                <a:solidFill>
                  <a:srgbClr val="E0EDF5"/>
                </a:solidFill>
                <a:latin typeface="Calibri" pitchFamily="34" charset="0"/>
                <a:ea typeface="Calibri" pitchFamily="34" charset="-122"/>
                <a:cs typeface="Calibri" pitchFamily="34" charset="-120"/>
              </a:rPr>
              <a:t>Data never leaves trusted environments. Existing ACL permissions always enforced — no privilege creep, no data sprawl.</a:t>
            </a:r>
            <a:endParaRPr lang="en-US" sz="1150" dirty="0"/>
          </a:p>
        </p:txBody>
      </p:sp>
      <p:sp>
        <p:nvSpPr>
          <p:cNvPr id="9" name="Shape 6"/>
          <p:cNvSpPr/>
          <p:nvPr/>
        </p:nvSpPr>
        <p:spPr>
          <a:xfrm>
            <a:off x="274320" y="2788920"/>
            <a:ext cx="4069080" cy="1170432"/>
          </a:xfrm>
          <a:prstGeom prst="rect">
            <a:avLst/>
          </a:prstGeom>
          <a:solidFill>
            <a:srgbClr val="0D1B2A"/>
          </a:solidFill>
          <a:ln w="12700">
            <a:solidFill>
              <a:srgbClr val="0D1B2A"/>
            </a:solidFill>
            <a:prstDash val="solid"/>
          </a:ln>
          <a:effectLst>
            <a:outerShdw blurRad="101600" dist="38100" dir="8100000" algn="bl" rotWithShape="0">
              <a:srgbClr val="000000">
                <a:alpha val="18000"/>
              </a:srgbClr>
            </a:outerShdw>
          </a:effectLst>
        </p:spPr>
        <p:txBody>
          <a:bodyPr/>
          <a:lstStyle/>
          <a:p>
            <a:endParaRPr lang="en-US"/>
          </a:p>
        </p:txBody>
      </p:sp>
      <p:pic>
        <p:nvPicPr>
          <p:cNvPr id="10" name="Image 1" descr="preencoded.png"/>
          <p:cNvPicPr>
            <a:picLocks noChangeAspect="1"/>
          </p:cNvPicPr>
          <p:nvPr/>
        </p:nvPicPr>
        <p:blipFill>
          <a:blip r:embed="rId4"/>
          <a:stretch>
            <a:fillRect/>
          </a:stretch>
        </p:blipFill>
        <p:spPr>
          <a:xfrm>
            <a:off x="438912" y="3172968"/>
            <a:ext cx="365760" cy="365760"/>
          </a:xfrm>
          <a:prstGeom prst="rect">
            <a:avLst/>
          </a:prstGeom>
        </p:spPr>
      </p:pic>
      <p:sp>
        <p:nvSpPr>
          <p:cNvPr id="11" name="Text 7"/>
          <p:cNvSpPr/>
          <p:nvPr/>
        </p:nvSpPr>
        <p:spPr>
          <a:xfrm>
            <a:off x="932688" y="2880360"/>
            <a:ext cx="3291840" cy="365760"/>
          </a:xfrm>
          <a:prstGeom prst="rect">
            <a:avLst/>
          </a:prstGeom>
          <a:noFill/>
          <a:ln/>
        </p:spPr>
        <p:txBody>
          <a:bodyPr wrap="square" rtlCol="0" anchor="ctr"/>
          <a:lstStyle/>
          <a:p>
            <a:pPr marL="0" indent="0">
              <a:buNone/>
            </a:pPr>
            <a:r>
              <a:rPr lang="en-US" sz="1400" b="1" dirty="0">
                <a:solidFill>
                  <a:srgbClr val="00C9B1"/>
                </a:solidFill>
                <a:latin typeface="Calibri" pitchFamily="34" charset="0"/>
                <a:ea typeface="Calibri" pitchFamily="34" charset="-122"/>
                <a:cs typeface="Calibri" pitchFamily="34" charset="-120"/>
              </a:rPr>
              <a:t>Policy-Constrained AI</a:t>
            </a:r>
            <a:endParaRPr lang="en-US" sz="1400" dirty="0"/>
          </a:p>
        </p:txBody>
      </p:sp>
      <p:sp>
        <p:nvSpPr>
          <p:cNvPr id="12" name="Text 8"/>
          <p:cNvSpPr/>
          <p:nvPr/>
        </p:nvSpPr>
        <p:spPr>
          <a:xfrm>
            <a:off x="932688" y="3282696"/>
            <a:ext cx="3291840" cy="603504"/>
          </a:xfrm>
          <a:prstGeom prst="rect">
            <a:avLst/>
          </a:prstGeom>
          <a:noFill/>
          <a:ln/>
        </p:spPr>
        <p:txBody>
          <a:bodyPr wrap="square" rtlCol="0" anchor="ctr"/>
          <a:lstStyle/>
          <a:p>
            <a:pPr marL="0" indent="0">
              <a:buNone/>
            </a:pPr>
            <a:r>
              <a:rPr lang="en-US" sz="1150" dirty="0">
                <a:solidFill>
                  <a:srgbClr val="E0EDF5"/>
                </a:solidFill>
                <a:latin typeface="Calibri" pitchFamily="34" charset="0"/>
                <a:ea typeface="Calibri" pitchFamily="34" charset="-122"/>
                <a:cs typeface="Calibri" pitchFamily="34" charset="-120"/>
              </a:rPr>
              <a:t>Every AI interaction is traceable. Source citations included. Full audit log. No hallucination in the dark.</a:t>
            </a:r>
            <a:endParaRPr lang="en-US" sz="1150" dirty="0"/>
          </a:p>
        </p:txBody>
      </p:sp>
      <p:sp>
        <p:nvSpPr>
          <p:cNvPr id="13" name="Shape 9"/>
          <p:cNvSpPr/>
          <p:nvPr/>
        </p:nvSpPr>
        <p:spPr>
          <a:xfrm>
            <a:off x="4709160" y="1417320"/>
            <a:ext cx="4069080" cy="1170432"/>
          </a:xfrm>
          <a:prstGeom prst="rect">
            <a:avLst/>
          </a:prstGeom>
          <a:solidFill>
            <a:srgbClr val="0D1B2A"/>
          </a:solidFill>
          <a:ln w="12700">
            <a:solidFill>
              <a:srgbClr val="0D1B2A"/>
            </a:solidFill>
            <a:prstDash val="solid"/>
          </a:ln>
          <a:effectLst>
            <a:outerShdw blurRad="101600" dist="38100" dir="8100000" algn="bl" rotWithShape="0">
              <a:srgbClr val="000000">
                <a:alpha val="18000"/>
              </a:srgbClr>
            </a:outerShdw>
          </a:effectLst>
        </p:spPr>
        <p:txBody>
          <a:bodyPr/>
          <a:lstStyle/>
          <a:p>
            <a:endParaRPr lang="en-US"/>
          </a:p>
        </p:txBody>
      </p:sp>
      <p:pic>
        <p:nvPicPr>
          <p:cNvPr id="14" name="Image 2" descr="preencoded.png"/>
          <p:cNvPicPr>
            <a:picLocks noChangeAspect="1"/>
          </p:cNvPicPr>
          <p:nvPr/>
        </p:nvPicPr>
        <p:blipFill>
          <a:blip r:embed="rId5"/>
          <a:stretch>
            <a:fillRect/>
          </a:stretch>
        </p:blipFill>
        <p:spPr>
          <a:xfrm>
            <a:off x="4873752" y="1801368"/>
            <a:ext cx="365760" cy="365760"/>
          </a:xfrm>
          <a:prstGeom prst="rect">
            <a:avLst/>
          </a:prstGeom>
        </p:spPr>
      </p:pic>
      <p:sp>
        <p:nvSpPr>
          <p:cNvPr id="15" name="Text 10"/>
          <p:cNvSpPr/>
          <p:nvPr/>
        </p:nvSpPr>
        <p:spPr>
          <a:xfrm>
            <a:off x="5367528" y="1508760"/>
            <a:ext cx="3291840" cy="365760"/>
          </a:xfrm>
          <a:prstGeom prst="rect">
            <a:avLst/>
          </a:prstGeom>
          <a:noFill/>
          <a:ln/>
        </p:spPr>
        <p:txBody>
          <a:bodyPr wrap="square" rtlCol="0" anchor="ctr"/>
          <a:lstStyle/>
          <a:p>
            <a:pPr marL="0" indent="0">
              <a:buNone/>
            </a:pPr>
            <a:r>
              <a:rPr lang="en-US" sz="1400" b="1" dirty="0">
                <a:solidFill>
                  <a:srgbClr val="00C9B1"/>
                </a:solidFill>
                <a:latin typeface="Calibri" pitchFamily="34" charset="0"/>
                <a:ea typeface="Calibri" pitchFamily="34" charset="-122"/>
                <a:cs typeface="Calibri" pitchFamily="34" charset="-120"/>
              </a:rPr>
              <a:t>Deployment Flexibility</a:t>
            </a:r>
            <a:endParaRPr lang="en-US" sz="1400" dirty="0"/>
          </a:p>
        </p:txBody>
      </p:sp>
      <p:sp>
        <p:nvSpPr>
          <p:cNvPr id="16" name="Text 11"/>
          <p:cNvSpPr/>
          <p:nvPr/>
        </p:nvSpPr>
        <p:spPr>
          <a:xfrm>
            <a:off x="5367528" y="1911096"/>
            <a:ext cx="3291840" cy="603504"/>
          </a:xfrm>
          <a:prstGeom prst="rect">
            <a:avLst/>
          </a:prstGeom>
          <a:noFill/>
          <a:ln/>
        </p:spPr>
        <p:txBody>
          <a:bodyPr wrap="square" rtlCol="0" anchor="ctr"/>
          <a:lstStyle/>
          <a:p>
            <a:pPr marL="0" indent="0">
              <a:buNone/>
            </a:pPr>
            <a:r>
              <a:rPr lang="en-US" sz="1150" dirty="0">
                <a:solidFill>
                  <a:srgbClr val="E0EDF5"/>
                </a:solidFill>
                <a:latin typeface="Calibri" pitchFamily="34" charset="0"/>
                <a:ea typeface="Calibri" pitchFamily="34" charset="-122"/>
                <a:cs typeface="Calibri" pitchFamily="34" charset="-120"/>
              </a:rPr>
              <a:t>Self-hosted, on-premises, private cloud or cloud-agnostic. No public LLM. Your data, your infrastructure, your control.</a:t>
            </a:r>
            <a:endParaRPr lang="en-US" sz="1150" dirty="0"/>
          </a:p>
        </p:txBody>
      </p:sp>
      <p:sp>
        <p:nvSpPr>
          <p:cNvPr id="17" name="Shape 12"/>
          <p:cNvSpPr/>
          <p:nvPr/>
        </p:nvSpPr>
        <p:spPr>
          <a:xfrm>
            <a:off x="4709160" y="2788920"/>
            <a:ext cx="4069080" cy="1170432"/>
          </a:xfrm>
          <a:prstGeom prst="rect">
            <a:avLst/>
          </a:prstGeom>
          <a:solidFill>
            <a:srgbClr val="0D1B2A"/>
          </a:solidFill>
          <a:ln w="12700">
            <a:solidFill>
              <a:srgbClr val="0D1B2A"/>
            </a:solidFill>
            <a:prstDash val="solid"/>
          </a:ln>
          <a:effectLst>
            <a:outerShdw blurRad="101600" dist="38100" dir="8100000" algn="bl" rotWithShape="0">
              <a:srgbClr val="000000">
                <a:alpha val="18000"/>
              </a:srgbClr>
            </a:outerShdw>
          </a:effectLst>
        </p:spPr>
        <p:txBody>
          <a:bodyPr/>
          <a:lstStyle/>
          <a:p>
            <a:endParaRPr lang="en-US"/>
          </a:p>
        </p:txBody>
      </p:sp>
      <p:pic>
        <p:nvPicPr>
          <p:cNvPr id="18" name="Image 3" descr="preencoded.png"/>
          <p:cNvPicPr>
            <a:picLocks noChangeAspect="1"/>
          </p:cNvPicPr>
          <p:nvPr/>
        </p:nvPicPr>
        <p:blipFill>
          <a:blip r:embed="rId6"/>
          <a:stretch>
            <a:fillRect/>
          </a:stretch>
        </p:blipFill>
        <p:spPr>
          <a:xfrm>
            <a:off x="4873752" y="3172968"/>
            <a:ext cx="365760" cy="365760"/>
          </a:xfrm>
          <a:prstGeom prst="rect">
            <a:avLst/>
          </a:prstGeom>
        </p:spPr>
      </p:pic>
      <p:sp>
        <p:nvSpPr>
          <p:cNvPr id="19" name="Text 13"/>
          <p:cNvSpPr/>
          <p:nvPr/>
        </p:nvSpPr>
        <p:spPr>
          <a:xfrm>
            <a:off x="5367528" y="2880360"/>
            <a:ext cx="3291840" cy="365760"/>
          </a:xfrm>
          <a:prstGeom prst="rect">
            <a:avLst/>
          </a:prstGeom>
          <a:noFill/>
          <a:ln/>
        </p:spPr>
        <p:txBody>
          <a:bodyPr wrap="square" rtlCol="0" anchor="ctr"/>
          <a:lstStyle/>
          <a:p>
            <a:pPr marL="0" indent="0">
              <a:buNone/>
            </a:pPr>
            <a:r>
              <a:rPr lang="en-US" sz="1400" b="1" dirty="0">
                <a:solidFill>
                  <a:srgbClr val="00C9B1"/>
                </a:solidFill>
                <a:latin typeface="Calibri" pitchFamily="34" charset="0"/>
                <a:ea typeface="Calibri" pitchFamily="34" charset="-122"/>
                <a:cs typeface="Calibri" pitchFamily="34" charset="-120"/>
              </a:rPr>
              <a:t>Regulated-Ready</a:t>
            </a:r>
            <a:endParaRPr lang="en-US" sz="1400" dirty="0"/>
          </a:p>
        </p:txBody>
      </p:sp>
      <p:sp>
        <p:nvSpPr>
          <p:cNvPr id="20" name="Text 14"/>
          <p:cNvSpPr/>
          <p:nvPr/>
        </p:nvSpPr>
        <p:spPr>
          <a:xfrm>
            <a:off x="5367528" y="3282696"/>
            <a:ext cx="3291840" cy="603504"/>
          </a:xfrm>
          <a:prstGeom prst="rect">
            <a:avLst/>
          </a:prstGeom>
          <a:noFill/>
          <a:ln/>
        </p:spPr>
        <p:txBody>
          <a:bodyPr wrap="square" rtlCol="0" anchor="ctr"/>
          <a:lstStyle/>
          <a:p>
            <a:pPr marL="0" indent="0">
              <a:buNone/>
            </a:pPr>
            <a:r>
              <a:rPr lang="en-US" sz="1150" dirty="0">
                <a:solidFill>
                  <a:srgbClr val="E0EDF5"/>
                </a:solidFill>
                <a:latin typeface="Calibri" pitchFamily="34" charset="0"/>
                <a:ea typeface="Calibri" pitchFamily="34" charset="-122"/>
                <a:cs typeface="Calibri" pitchFamily="34" charset="-120"/>
              </a:rPr>
              <a:t>Designed for financial services, healthcare, and public sector. DORA, Solvency II, GDPR, FCA alignment built-in.</a:t>
            </a:r>
            <a:endParaRPr lang="en-US" sz="1150" dirty="0"/>
          </a:p>
        </p:txBody>
      </p:sp>
      <p:sp>
        <p:nvSpPr>
          <p:cNvPr id="21" name="Shape 15"/>
          <p:cNvSpPr/>
          <p:nvPr/>
        </p:nvSpPr>
        <p:spPr>
          <a:xfrm>
            <a:off x="0" y="4187952"/>
            <a:ext cx="9144000" cy="676656"/>
          </a:xfrm>
          <a:prstGeom prst="rect">
            <a:avLst/>
          </a:prstGeom>
          <a:solidFill>
            <a:srgbClr val="00C9B1"/>
          </a:solidFill>
          <a:ln w="12700">
            <a:solidFill>
              <a:srgbClr val="00C9B1"/>
            </a:solidFill>
            <a:prstDash val="solid"/>
          </a:ln>
        </p:spPr>
        <p:txBody>
          <a:bodyPr/>
          <a:lstStyle/>
          <a:p>
            <a:endParaRPr lang="en-US"/>
          </a:p>
        </p:txBody>
      </p:sp>
      <p:sp>
        <p:nvSpPr>
          <p:cNvPr id="22" name="Text 16"/>
          <p:cNvSpPr/>
          <p:nvPr/>
        </p:nvSpPr>
        <p:spPr>
          <a:xfrm>
            <a:off x="274320" y="4315968"/>
            <a:ext cx="8595360" cy="365760"/>
          </a:xfrm>
          <a:prstGeom prst="rect">
            <a:avLst/>
          </a:prstGeom>
          <a:noFill/>
          <a:ln/>
        </p:spPr>
        <p:txBody>
          <a:bodyPr wrap="square" rtlCol="0" anchor="ctr"/>
          <a:lstStyle/>
          <a:p>
            <a:pPr marL="0" indent="0" algn="ctr">
              <a:buNone/>
            </a:pPr>
            <a:r>
              <a:rPr lang="en-US" sz="1200" b="1" dirty="0">
                <a:solidFill>
                  <a:srgbClr val="0D1B2A"/>
                </a:solidFill>
                <a:latin typeface="Calibri" pitchFamily="34" charset="0"/>
                <a:ea typeface="Calibri" pitchFamily="34" charset="-122"/>
                <a:cs typeface="Calibri" pitchFamily="34" charset="-120"/>
              </a:rPr>
              <a:t>Trusted by defence, financial services and critical national infrastructure  ·  Zero-trust architecture  ·  No public cloud dependency</a:t>
            </a:r>
            <a:endParaRPr lang="en-US" sz="1200" dirty="0"/>
          </a:p>
        </p:txBody>
      </p:sp>
      <p:sp>
        <p:nvSpPr>
          <p:cNvPr id="23" name="Text 17"/>
          <p:cNvSpPr/>
          <p:nvPr/>
        </p:nvSpPr>
        <p:spPr>
          <a:xfrm>
            <a:off x="0" y="4892040"/>
            <a:ext cx="9144000" cy="246888"/>
          </a:xfrm>
          <a:prstGeom prst="rect">
            <a:avLst/>
          </a:prstGeom>
          <a:noFill/>
          <a:ln/>
        </p:spPr>
        <p:txBody>
          <a:bodyPr wrap="square" rtlCol="0" anchor="ctr"/>
          <a:lstStyle/>
          <a:p>
            <a:pPr marL="0" indent="0" algn="ctr">
              <a:buNone/>
            </a:pPr>
            <a:r>
              <a:rPr lang="en-US" sz="800" dirty="0">
                <a:solidFill>
                  <a:srgbClr val="64748B"/>
                </a:solidFill>
                <a:latin typeface="Calibri" pitchFamily="34" charset="0"/>
                <a:ea typeface="Calibri" pitchFamily="34" charset="-122"/>
                <a:cs typeface="Calibri" pitchFamily="34" charset="-120"/>
              </a:rPr>
              <a:t>CTERA Networks  |  Lloyd's Security Matters Forum  |  April 2026</a:t>
            </a:r>
            <a:endParaRPr lang="en-US" sz="800" dirty="0"/>
          </a:p>
        </p:txBody>
      </p:sp>
      <p:pic>
        <p:nvPicPr>
          <p:cNvPr id="24" name="Image 4" descr="preencoded.png"/>
          <p:cNvPicPr>
            <a:picLocks noChangeAspect="1"/>
          </p:cNvPicPr>
          <p:nvPr/>
        </p:nvPicPr>
        <p:blipFill>
          <a:blip r:embed="rId7"/>
          <a:stretch>
            <a:fillRect/>
          </a:stretch>
        </p:blipFill>
        <p:spPr>
          <a:xfrm>
            <a:off x="7360920" y="4617720"/>
            <a:ext cx="1554480" cy="38404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0">
    <p:bg>
      <p:bgPr>
        <a:solidFill>
          <a:srgbClr val="0D1B2A"/>
        </a:solidFill>
        <a:effectLst/>
      </p:bgPr>
    </p:bg>
    <p:spTree>
      <p:nvGrpSpPr>
        <p:cNvPr id="1" name=""/>
        <p:cNvGrpSpPr/>
        <p:nvPr/>
      </p:nvGrpSpPr>
      <p:grpSpPr>
        <a:xfrm>
          <a:off x="0" y="0"/>
          <a:ext cx="0" cy="0"/>
          <a:chOff x="0" y="0"/>
          <a:chExt cx="0" cy="0"/>
        </a:xfrm>
      </p:grpSpPr>
      <p:sp>
        <p:nvSpPr>
          <p:cNvPr id="2" name="Shape 0"/>
          <p:cNvSpPr/>
          <p:nvPr/>
        </p:nvSpPr>
        <p:spPr>
          <a:xfrm>
            <a:off x="0" y="0"/>
            <a:ext cx="9144000" cy="502920"/>
          </a:xfrm>
          <a:prstGeom prst="rect">
            <a:avLst/>
          </a:prstGeom>
          <a:solidFill>
            <a:srgbClr val="00C9B1"/>
          </a:solidFill>
          <a:ln w="12700">
            <a:solidFill>
              <a:srgbClr val="00C9B1"/>
            </a:solidFill>
            <a:prstDash val="solid"/>
          </a:ln>
        </p:spPr>
        <p:txBody>
          <a:bodyPr/>
          <a:lstStyle/>
          <a:p>
            <a:endParaRPr lang="en-US"/>
          </a:p>
        </p:txBody>
      </p:sp>
      <p:sp>
        <p:nvSpPr>
          <p:cNvPr id="3" name="Text 1"/>
          <p:cNvSpPr/>
          <p:nvPr/>
        </p:nvSpPr>
        <p:spPr>
          <a:xfrm>
            <a:off x="274320" y="64008"/>
            <a:ext cx="8595360" cy="365760"/>
          </a:xfrm>
          <a:prstGeom prst="rect">
            <a:avLst/>
          </a:prstGeom>
          <a:noFill/>
          <a:ln/>
        </p:spPr>
        <p:txBody>
          <a:bodyPr wrap="square" rtlCol="0" anchor="ctr"/>
          <a:lstStyle/>
          <a:p>
            <a:pPr marL="0" indent="0">
              <a:buNone/>
            </a:pPr>
            <a:r>
              <a:rPr lang="en-US" sz="1100" b="1" kern="0" spc="300" dirty="0">
                <a:solidFill>
                  <a:srgbClr val="0D1B2A"/>
                </a:solidFill>
                <a:latin typeface="Calibri" pitchFamily="34" charset="0"/>
                <a:ea typeface="Calibri" pitchFamily="34" charset="-122"/>
                <a:cs typeface="Calibri" pitchFamily="34" charset="-120"/>
              </a:rPr>
              <a:t>CTERA + LLOYD'S  ·  THE FIT</a:t>
            </a:r>
            <a:endParaRPr lang="en-US" sz="1100" dirty="0"/>
          </a:p>
        </p:txBody>
      </p:sp>
      <p:sp>
        <p:nvSpPr>
          <p:cNvPr id="4" name="Text 2"/>
          <p:cNvSpPr/>
          <p:nvPr/>
        </p:nvSpPr>
        <p:spPr>
          <a:xfrm>
            <a:off x="365760" y="594360"/>
            <a:ext cx="8412480" cy="932688"/>
          </a:xfrm>
          <a:prstGeom prst="rect">
            <a:avLst/>
          </a:prstGeom>
          <a:noFill/>
          <a:ln/>
        </p:spPr>
        <p:txBody>
          <a:bodyPr wrap="square" rtlCol="0" anchor="ctr"/>
          <a:lstStyle/>
          <a:p>
            <a:pPr marL="0" indent="0">
              <a:buNone/>
            </a:pPr>
            <a:r>
              <a:rPr lang="en-US" sz="3200" b="1" dirty="0">
                <a:solidFill>
                  <a:srgbClr val="FFFFFF"/>
                </a:solidFill>
                <a:latin typeface="Georgia" pitchFamily="34" charset="0"/>
                <a:ea typeface="Georgia" pitchFamily="34" charset="-122"/>
                <a:cs typeface="Georgia" pitchFamily="34" charset="-120"/>
              </a:rPr>
              <a:t>Purpose-Built for Regulated,</a:t>
            </a:r>
            <a:endParaRPr lang="en-US" sz="3200" dirty="0"/>
          </a:p>
          <a:p>
            <a:pPr marL="0" indent="0">
              <a:buNone/>
            </a:pPr>
            <a:r>
              <a:rPr lang="en-US" sz="3200" b="1" dirty="0">
                <a:solidFill>
                  <a:srgbClr val="FFFFFF"/>
                </a:solidFill>
                <a:latin typeface="Georgia" pitchFamily="34" charset="0"/>
                <a:ea typeface="Georgia" pitchFamily="34" charset="-122"/>
                <a:cs typeface="Georgia" pitchFamily="34" charset="-120"/>
              </a:rPr>
              <a:t>Distributed Markets.</a:t>
            </a:r>
            <a:endParaRPr lang="en-US" sz="3200" dirty="0"/>
          </a:p>
        </p:txBody>
      </p:sp>
      <p:graphicFrame>
        <p:nvGraphicFramePr>
          <p:cNvPr id="11" name="Table 0"/>
          <p:cNvGraphicFramePr>
            <a:graphicFrameLocks noGrp="1"/>
          </p:cNvGraphicFramePr>
          <p:nvPr>
            <p:extLst>
              <p:ext uri="{D42A27DB-BD31-4B8C-83A1-F6EECF244321}">
                <p14:modId xmlns:p14="http://schemas.microsoft.com/office/powerpoint/2010/main" val="1579011935"/>
              </p:ext>
            </p:extLst>
          </p:nvPr>
        </p:nvGraphicFramePr>
        <p:xfrm>
          <a:off x="274320" y="1664208"/>
          <a:ext cx="8138160" cy="3108959"/>
        </p:xfrm>
        <a:graphic>
          <a:graphicData uri="http://schemas.openxmlformats.org/drawingml/2006/table">
            <a:tbl>
              <a:tblPr/>
              <a:tblGrid>
                <a:gridCol w="292608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1737360">
                  <a:extLst>
                    <a:ext uri="{9D8B030D-6E8A-4147-A177-3AD203B41FA5}">
                      <a16:colId xmlns:a16="http://schemas.microsoft.com/office/drawing/2014/main" val="20002"/>
                    </a:ext>
                  </a:extLst>
                </a:gridCol>
                <a:gridCol w="1737360">
                  <a:extLst>
                    <a:ext uri="{9D8B030D-6E8A-4147-A177-3AD203B41FA5}">
                      <a16:colId xmlns:a16="http://schemas.microsoft.com/office/drawing/2014/main" val="20003"/>
                    </a:ext>
                  </a:extLst>
                </a:gridCol>
              </a:tblGrid>
              <a:tr h="444137">
                <a:tc>
                  <a:txBody>
                    <a:bodyPr/>
                    <a:lstStyle/>
                    <a:p>
                      <a:pPr marL="0" indent="0" algn="l">
                        <a:buNone/>
                      </a:pPr>
                      <a:r>
                        <a:rPr lang="en-US" sz="1100" b="1" dirty="0">
                          <a:solidFill>
                            <a:srgbClr val="0D1B2A"/>
                          </a:solidFill>
                          <a:latin typeface="Calibri" pitchFamily="34" charset="0"/>
                          <a:ea typeface="Calibri" pitchFamily="34" charset="-122"/>
                          <a:cs typeface="Calibri" pitchFamily="34" charset="-120"/>
                        </a:rPr>
                        <a:t>CAPABILITY</a:t>
                      </a:r>
                      <a:endParaRPr lang="en-US" sz="1100" dirty="0">
                        <a:latin typeface="Calibri" charset="0"/>
                        <a:ea typeface="Calibri" charset="0"/>
                        <a:cs typeface="Calibri" charset="0"/>
                      </a:endParaRPr>
                    </a:p>
                  </a:txBody>
                  <a:tcPr>
                    <a:lnL w="6350" cap="flat" cmpd="sng" algn="ctr">
                      <a:solidFill>
                        <a:srgbClr val="1A3A50"/>
                      </a:solidFill>
                      <a:prstDash val="solid"/>
                      <a:round/>
                      <a:headEnd type="none" w="med" len="med"/>
                      <a:tailEnd type="none" w="med" len="med"/>
                    </a:lnL>
                    <a:lnR w="6350" cap="flat" cmpd="sng" algn="ctr">
                      <a:solidFill>
                        <a:srgbClr val="1A3A50"/>
                      </a:solidFill>
                      <a:prstDash val="solid"/>
                      <a:round/>
                      <a:headEnd type="none" w="med" len="med"/>
                      <a:tailEnd type="none" w="med" len="med"/>
                    </a:lnR>
                    <a:lnT w="6350" cap="flat" cmpd="sng" algn="ctr">
                      <a:solidFill>
                        <a:srgbClr val="1A3A50"/>
                      </a:solidFill>
                      <a:prstDash val="solid"/>
                      <a:round/>
                      <a:headEnd type="none" w="med" len="med"/>
                      <a:tailEnd type="none" w="med" len="med"/>
                    </a:lnT>
                    <a:lnB w="6350" cap="flat" cmpd="sng" algn="ctr">
                      <a:solidFill>
                        <a:srgbClr val="1A3A50"/>
                      </a:solidFill>
                      <a:prstDash val="solid"/>
                      <a:round/>
                      <a:headEnd type="none" w="med" len="med"/>
                      <a:tailEnd type="none" w="med" len="med"/>
                    </a:lnB>
                    <a:solidFill>
                      <a:srgbClr val="00C9B1"/>
                    </a:solidFill>
                  </a:tcPr>
                </a:tc>
                <a:tc>
                  <a:txBody>
                    <a:bodyPr/>
                    <a:lstStyle/>
                    <a:p>
                      <a:pPr marL="0" indent="0" algn="ctr">
                        <a:buNone/>
                      </a:pPr>
                      <a:r>
                        <a:rPr lang="en-US" sz="1100" b="1" dirty="0">
                          <a:solidFill>
                            <a:srgbClr val="0D1B2A"/>
                          </a:solidFill>
                          <a:latin typeface="Calibri" pitchFamily="34" charset="0"/>
                          <a:ea typeface="Calibri" pitchFamily="34" charset="-122"/>
                          <a:cs typeface="Calibri" pitchFamily="34" charset="-120"/>
                        </a:rPr>
                        <a:t>Legacy File Stores</a:t>
                      </a:r>
                      <a:endParaRPr lang="en-US" sz="1100" dirty="0">
                        <a:latin typeface="Calibri" charset="0"/>
                        <a:ea typeface="Calibri" charset="0"/>
                        <a:cs typeface="Calibri" charset="0"/>
                      </a:endParaRPr>
                    </a:p>
                  </a:txBody>
                  <a:tcPr>
                    <a:lnL w="6350" cap="flat" cmpd="sng" algn="ctr">
                      <a:solidFill>
                        <a:srgbClr val="1A3A50"/>
                      </a:solidFill>
                      <a:prstDash val="solid"/>
                      <a:round/>
                      <a:headEnd type="none" w="med" len="med"/>
                      <a:tailEnd type="none" w="med" len="med"/>
                    </a:lnL>
                    <a:lnR w="6350" cap="flat" cmpd="sng" algn="ctr">
                      <a:solidFill>
                        <a:srgbClr val="1A3A50"/>
                      </a:solidFill>
                      <a:prstDash val="solid"/>
                      <a:round/>
                      <a:headEnd type="none" w="med" len="med"/>
                      <a:tailEnd type="none" w="med" len="med"/>
                    </a:lnR>
                    <a:lnT w="6350" cap="flat" cmpd="sng" algn="ctr">
                      <a:solidFill>
                        <a:srgbClr val="1A3A50"/>
                      </a:solidFill>
                      <a:prstDash val="solid"/>
                      <a:round/>
                      <a:headEnd type="none" w="med" len="med"/>
                      <a:tailEnd type="none" w="med" len="med"/>
                    </a:lnT>
                    <a:lnB w="6350" cap="flat" cmpd="sng" algn="ctr">
                      <a:solidFill>
                        <a:srgbClr val="1A3A50"/>
                      </a:solidFill>
                      <a:prstDash val="solid"/>
                      <a:round/>
                      <a:headEnd type="none" w="med" len="med"/>
                      <a:tailEnd type="none" w="med" len="med"/>
                    </a:lnB>
                    <a:solidFill>
                      <a:srgbClr val="00C9B1"/>
                    </a:solidFill>
                  </a:tcPr>
                </a:tc>
                <a:tc>
                  <a:txBody>
                    <a:bodyPr/>
                    <a:lstStyle/>
                    <a:p>
                      <a:pPr marL="0" indent="0" algn="ctr">
                        <a:buNone/>
                      </a:pPr>
                      <a:r>
                        <a:rPr lang="en-US" sz="1100" b="1" dirty="0">
                          <a:solidFill>
                            <a:srgbClr val="0D1B2A"/>
                          </a:solidFill>
                          <a:latin typeface="Calibri" pitchFamily="34" charset="0"/>
                          <a:ea typeface="Calibri" pitchFamily="34" charset="-122"/>
                          <a:cs typeface="Calibri" pitchFamily="34" charset="-120"/>
                        </a:rPr>
                        <a:t>Generic Cloud AI</a:t>
                      </a:r>
                      <a:endParaRPr lang="en-US" sz="1100" dirty="0">
                        <a:latin typeface="Calibri" charset="0"/>
                        <a:ea typeface="Calibri" charset="0"/>
                        <a:cs typeface="Calibri" charset="0"/>
                      </a:endParaRPr>
                    </a:p>
                  </a:txBody>
                  <a:tcPr>
                    <a:lnL w="6350" cap="flat" cmpd="sng" algn="ctr">
                      <a:solidFill>
                        <a:srgbClr val="1A3A50"/>
                      </a:solidFill>
                      <a:prstDash val="solid"/>
                      <a:round/>
                      <a:headEnd type="none" w="med" len="med"/>
                      <a:tailEnd type="none" w="med" len="med"/>
                    </a:lnL>
                    <a:lnR w="6350" cap="flat" cmpd="sng" algn="ctr">
                      <a:solidFill>
                        <a:srgbClr val="1A3A50"/>
                      </a:solidFill>
                      <a:prstDash val="solid"/>
                      <a:round/>
                      <a:headEnd type="none" w="med" len="med"/>
                      <a:tailEnd type="none" w="med" len="med"/>
                    </a:lnR>
                    <a:lnT w="6350" cap="flat" cmpd="sng" algn="ctr">
                      <a:solidFill>
                        <a:srgbClr val="1A3A50"/>
                      </a:solidFill>
                      <a:prstDash val="solid"/>
                      <a:round/>
                      <a:headEnd type="none" w="med" len="med"/>
                      <a:tailEnd type="none" w="med" len="med"/>
                    </a:lnT>
                    <a:lnB w="6350" cap="flat" cmpd="sng" algn="ctr">
                      <a:solidFill>
                        <a:srgbClr val="1A3A50"/>
                      </a:solidFill>
                      <a:prstDash val="solid"/>
                      <a:round/>
                      <a:headEnd type="none" w="med" len="med"/>
                      <a:tailEnd type="none" w="med" len="med"/>
                    </a:lnB>
                    <a:solidFill>
                      <a:srgbClr val="00C9B1"/>
                    </a:solidFill>
                  </a:tcPr>
                </a:tc>
                <a:tc>
                  <a:txBody>
                    <a:bodyPr/>
                    <a:lstStyle/>
                    <a:p>
                      <a:pPr marL="0" indent="0" algn="ctr">
                        <a:buNone/>
                      </a:pPr>
                      <a:r>
                        <a:rPr lang="en-US" sz="1100" b="1" dirty="0">
                          <a:solidFill>
                            <a:srgbClr val="0D1B2A"/>
                          </a:solidFill>
                          <a:latin typeface="Calibri" pitchFamily="34" charset="0"/>
                          <a:ea typeface="Calibri" pitchFamily="34" charset="-122"/>
                          <a:cs typeface="Calibri" pitchFamily="34" charset="-120"/>
                        </a:rPr>
                        <a:t>CTERA</a:t>
                      </a:r>
                      <a:endParaRPr lang="en-US" sz="1100" dirty="0">
                        <a:latin typeface="Calibri" charset="0"/>
                        <a:ea typeface="Calibri" charset="0"/>
                        <a:cs typeface="Calibri" charset="0"/>
                      </a:endParaRPr>
                    </a:p>
                  </a:txBody>
                  <a:tcPr>
                    <a:lnL w="6350" cap="flat" cmpd="sng" algn="ctr">
                      <a:solidFill>
                        <a:srgbClr val="1A3A50"/>
                      </a:solidFill>
                      <a:prstDash val="solid"/>
                      <a:round/>
                      <a:headEnd type="none" w="med" len="med"/>
                      <a:tailEnd type="none" w="med" len="med"/>
                    </a:lnL>
                    <a:lnR w="6350" cap="flat" cmpd="sng" algn="ctr">
                      <a:solidFill>
                        <a:srgbClr val="1A3A50"/>
                      </a:solidFill>
                      <a:prstDash val="solid"/>
                      <a:round/>
                      <a:headEnd type="none" w="med" len="med"/>
                      <a:tailEnd type="none" w="med" len="med"/>
                    </a:lnR>
                    <a:lnT w="6350" cap="flat" cmpd="sng" algn="ctr">
                      <a:solidFill>
                        <a:srgbClr val="1A3A50"/>
                      </a:solidFill>
                      <a:prstDash val="solid"/>
                      <a:round/>
                      <a:headEnd type="none" w="med" len="med"/>
                      <a:tailEnd type="none" w="med" len="med"/>
                    </a:lnT>
                    <a:lnB w="6350" cap="flat" cmpd="sng" algn="ctr">
                      <a:solidFill>
                        <a:srgbClr val="1A3A50"/>
                      </a:solidFill>
                      <a:prstDash val="solid"/>
                      <a:round/>
                      <a:headEnd type="none" w="med" len="med"/>
                      <a:tailEnd type="none" w="med" len="med"/>
                    </a:lnB>
                    <a:solidFill>
                      <a:srgbClr val="00C9B1"/>
                    </a:solidFill>
                  </a:tcPr>
                </a:tc>
                <a:extLst>
                  <a:ext uri="{0D108BD9-81ED-4DB2-BD59-A6C34878D82A}">
                    <a16:rowId xmlns:a16="http://schemas.microsoft.com/office/drawing/2014/main" val="10000"/>
                  </a:ext>
                </a:extLst>
              </a:tr>
              <a:tr h="444137">
                <a:tc>
                  <a:txBody>
                    <a:bodyPr/>
                    <a:lstStyle/>
                    <a:p>
                      <a:pPr marL="0" indent="0" algn="l">
                        <a:buNone/>
                      </a:pPr>
                      <a:r>
                        <a:rPr lang="en-US" sz="1200" dirty="0">
                          <a:solidFill>
                            <a:srgbClr val="E0EDF5"/>
                          </a:solidFill>
                          <a:latin typeface="Calibri" pitchFamily="34" charset="0"/>
                          <a:ea typeface="Calibri" pitchFamily="34" charset="-122"/>
                          <a:cs typeface="Calibri" pitchFamily="34" charset="-120"/>
                        </a:rPr>
                        <a:t>Unstructured data governance</a:t>
                      </a:r>
                      <a:endParaRPr lang="en-US" sz="1200" dirty="0">
                        <a:latin typeface="Calibri" charset="0"/>
                        <a:ea typeface="Calibri" charset="0"/>
                        <a:cs typeface="Calibri" charset="0"/>
                      </a:endParaRPr>
                    </a:p>
                  </a:txBody>
                  <a:tcPr>
                    <a:lnL w="6350" cap="flat" cmpd="sng" algn="ctr">
                      <a:solidFill>
                        <a:srgbClr val="1A3A50"/>
                      </a:solidFill>
                      <a:prstDash val="solid"/>
                      <a:round/>
                      <a:headEnd type="none" w="med" len="med"/>
                      <a:tailEnd type="none" w="med" len="med"/>
                    </a:lnL>
                    <a:lnR w="6350" cap="flat" cmpd="sng" algn="ctr">
                      <a:solidFill>
                        <a:srgbClr val="1A3A50"/>
                      </a:solidFill>
                      <a:prstDash val="solid"/>
                      <a:round/>
                      <a:headEnd type="none" w="med" len="med"/>
                      <a:tailEnd type="none" w="med" len="med"/>
                    </a:lnR>
                    <a:lnT w="6350" cap="flat" cmpd="sng" algn="ctr">
                      <a:solidFill>
                        <a:srgbClr val="1A3A50"/>
                      </a:solidFill>
                      <a:prstDash val="solid"/>
                      <a:round/>
                      <a:headEnd type="none" w="med" len="med"/>
                      <a:tailEnd type="none" w="med" len="med"/>
                    </a:lnT>
                    <a:lnB w="6350" cap="flat" cmpd="sng" algn="ctr">
                      <a:solidFill>
                        <a:srgbClr val="1A3A50"/>
                      </a:solidFill>
                      <a:prstDash val="solid"/>
                      <a:round/>
                      <a:headEnd type="none" w="med" len="med"/>
                      <a:tailEnd type="none" w="med" len="med"/>
                    </a:lnB>
                    <a:solidFill>
                      <a:srgbClr val="112336"/>
                    </a:solidFill>
                  </a:tcPr>
                </a:tc>
                <a:tc>
                  <a:txBody>
                    <a:bodyPr/>
                    <a:lstStyle/>
                    <a:p>
                      <a:pPr marL="0" indent="0" algn="ctr">
                        <a:buNone/>
                      </a:pPr>
                      <a:r>
                        <a:rPr lang="en-US" sz="1200" dirty="0">
                          <a:solidFill>
                            <a:srgbClr val="E0EDF5"/>
                          </a:solidFill>
                          <a:latin typeface="Calibri" pitchFamily="34" charset="0"/>
                          <a:ea typeface="Calibri" pitchFamily="34" charset="-122"/>
                          <a:cs typeface="Calibri" pitchFamily="34" charset="-120"/>
                        </a:rPr>
                        <a:t>❌ None</a:t>
                      </a:r>
                      <a:endParaRPr lang="en-US" sz="1200" dirty="0">
                        <a:latin typeface="Calibri" charset="0"/>
                        <a:ea typeface="Calibri" charset="0"/>
                        <a:cs typeface="Calibri" charset="0"/>
                      </a:endParaRPr>
                    </a:p>
                  </a:txBody>
                  <a:tcPr>
                    <a:lnL w="6350" cap="flat" cmpd="sng" algn="ctr">
                      <a:solidFill>
                        <a:srgbClr val="1A3A50"/>
                      </a:solidFill>
                      <a:prstDash val="solid"/>
                      <a:round/>
                      <a:headEnd type="none" w="med" len="med"/>
                      <a:tailEnd type="none" w="med" len="med"/>
                    </a:lnL>
                    <a:lnR w="6350" cap="flat" cmpd="sng" algn="ctr">
                      <a:solidFill>
                        <a:srgbClr val="1A3A50"/>
                      </a:solidFill>
                      <a:prstDash val="solid"/>
                      <a:round/>
                      <a:headEnd type="none" w="med" len="med"/>
                      <a:tailEnd type="none" w="med" len="med"/>
                    </a:lnR>
                    <a:lnT w="6350" cap="flat" cmpd="sng" algn="ctr">
                      <a:solidFill>
                        <a:srgbClr val="1A3A50"/>
                      </a:solidFill>
                      <a:prstDash val="solid"/>
                      <a:round/>
                      <a:headEnd type="none" w="med" len="med"/>
                      <a:tailEnd type="none" w="med" len="med"/>
                    </a:lnT>
                    <a:lnB w="6350" cap="flat" cmpd="sng" algn="ctr">
                      <a:solidFill>
                        <a:srgbClr val="1A3A50"/>
                      </a:solidFill>
                      <a:prstDash val="solid"/>
                      <a:round/>
                      <a:headEnd type="none" w="med" len="med"/>
                      <a:tailEnd type="none" w="med" len="med"/>
                    </a:lnB>
                    <a:solidFill>
                      <a:srgbClr val="112336"/>
                    </a:solidFill>
                  </a:tcPr>
                </a:tc>
                <a:tc>
                  <a:txBody>
                    <a:bodyPr/>
                    <a:lstStyle/>
                    <a:p>
                      <a:pPr marL="0" indent="0" algn="ctr">
                        <a:buNone/>
                      </a:pPr>
                      <a:r>
                        <a:rPr lang="en-US" sz="1200" dirty="0">
                          <a:solidFill>
                            <a:srgbClr val="E0EDF5"/>
                          </a:solidFill>
                          <a:latin typeface="Calibri" pitchFamily="34" charset="0"/>
                          <a:ea typeface="Calibri" pitchFamily="34" charset="-122"/>
                          <a:cs typeface="Calibri" pitchFamily="34" charset="-120"/>
                        </a:rPr>
                        <a:t>⚠ Partial</a:t>
                      </a:r>
                      <a:endParaRPr lang="en-US" sz="1200" dirty="0">
                        <a:latin typeface="Calibri" charset="0"/>
                        <a:ea typeface="Calibri" charset="0"/>
                        <a:cs typeface="Calibri" charset="0"/>
                      </a:endParaRPr>
                    </a:p>
                  </a:txBody>
                  <a:tcPr>
                    <a:lnL w="6350" cap="flat" cmpd="sng" algn="ctr">
                      <a:solidFill>
                        <a:srgbClr val="1A3A50"/>
                      </a:solidFill>
                      <a:prstDash val="solid"/>
                      <a:round/>
                      <a:headEnd type="none" w="med" len="med"/>
                      <a:tailEnd type="none" w="med" len="med"/>
                    </a:lnL>
                    <a:lnR w="6350" cap="flat" cmpd="sng" algn="ctr">
                      <a:solidFill>
                        <a:srgbClr val="1A3A50"/>
                      </a:solidFill>
                      <a:prstDash val="solid"/>
                      <a:round/>
                      <a:headEnd type="none" w="med" len="med"/>
                      <a:tailEnd type="none" w="med" len="med"/>
                    </a:lnR>
                    <a:lnT w="6350" cap="flat" cmpd="sng" algn="ctr">
                      <a:solidFill>
                        <a:srgbClr val="1A3A50"/>
                      </a:solidFill>
                      <a:prstDash val="solid"/>
                      <a:round/>
                      <a:headEnd type="none" w="med" len="med"/>
                      <a:tailEnd type="none" w="med" len="med"/>
                    </a:lnT>
                    <a:lnB w="6350" cap="flat" cmpd="sng" algn="ctr">
                      <a:solidFill>
                        <a:srgbClr val="1A3A50"/>
                      </a:solidFill>
                      <a:prstDash val="solid"/>
                      <a:round/>
                      <a:headEnd type="none" w="med" len="med"/>
                      <a:tailEnd type="none" w="med" len="med"/>
                    </a:lnB>
                    <a:solidFill>
                      <a:srgbClr val="112336"/>
                    </a:solidFill>
                  </a:tcPr>
                </a:tc>
                <a:tc>
                  <a:txBody>
                    <a:bodyPr/>
                    <a:lstStyle/>
                    <a:p>
                      <a:pPr marL="0" indent="0" algn="ctr">
                        <a:buNone/>
                      </a:pPr>
                      <a:r>
                        <a:rPr lang="en-US" sz="1200" b="1" dirty="0">
                          <a:solidFill>
                            <a:srgbClr val="00C9B1"/>
                          </a:solidFill>
                          <a:latin typeface="Calibri" pitchFamily="34" charset="0"/>
                          <a:ea typeface="Calibri" pitchFamily="34" charset="-122"/>
                          <a:cs typeface="Calibri" pitchFamily="34" charset="-120"/>
                        </a:rPr>
                        <a:t>✅ Full</a:t>
                      </a:r>
                      <a:endParaRPr lang="en-US" sz="1200" dirty="0">
                        <a:latin typeface="Calibri" charset="0"/>
                        <a:ea typeface="Calibri" charset="0"/>
                        <a:cs typeface="Calibri" charset="0"/>
                      </a:endParaRPr>
                    </a:p>
                  </a:txBody>
                  <a:tcPr>
                    <a:lnL w="6350" cap="flat" cmpd="sng" algn="ctr">
                      <a:solidFill>
                        <a:srgbClr val="1A3A50"/>
                      </a:solidFill>
                      <a:prstDash val="solid"/>
                      <a:round/>
                      <a:headEnd type="none" w="med" len="med"/>
                      <a:tailEnd type="none" w="med" len="med"/>
                    </a:lnL>
                    <a:lnR w="6350" cap="flat" cmpd="sng" algn="ctr">
                      <a:solidFill>
                        <a:srgbClr val="1A3A50"/>
                      </a:solidFill>
                      <a:prstDash val="solid"/>
                      <a:round/>
                      <a:headEnd type="none" w="med" len="med"/>
                      <a:tailEnd type="none" w="med" len="med"/>
                    </a:lnR>
                    <a:lnT w="6350" cap="flat" cmpd="sng" algn="ctr">
                      <a:solidFill>
                        <a:srgbClr val="1A3A50"/>
                      </a:solidFill>
                      <a:prstDash val="solid"/>
                      <a:round/>
                      <a:headEnd type="none" w="med" len="med"/>
                      <a:tailEnd type="none" w="med" len="med"/>
                    </a:lnT>
                    <a:lnB w="6350" cap="flat" cmpd="sng" algn="ctr">
                      <a:solidFill>
                        <a:srgbClr val="1A3A50"/>
                      </a:solidFill>
                      <a:prstDash val="solid"/>
                      <a:round/>
                      <a:headEnd type="none" w="med" len="med"/>
                      <a:tailEnd type="none" w="med" len="med"/>
                    </a:lnB>
                    <a:solidFill>
                      <a:srgbClr val="003D35"/>
                    </a:solidFill>
                  </a:tcPr>
                </a:tc>
                <a:extLst>
                  <a:ext uri="{0D108BD9-81ED-4DB2-BD59-A6C34878D82A}">
                    <a16:rowId xmlns:a16="http://schemas.microsoft.com/office/drawing/2014/main" val="10001"/>
                  </a:ext>
                </a:extLst>
              </a:tr>
              <a:tr h="444137">
                <a:tc>
                  <a:txBody>
                    <a:bodyPr/>
                    <a:lstStyle/>
                    <a:p>
                      <a:pPr marL="0" indent="0" algn="l">
                        <a:buNone/>
                      </a:pPr>
                      <a:r>
                        <a:rPr lang="en-US" sz="1200" dirty="0">
                          <a:solidFill>
                            <a:srgbClr val="E0EDF5"/>
                          </a:solidFill>
                          <a:latin typeface="Calibri" pitchFamily="34" charset="0"/>
                          <a:ea typeface="Calibri" pitchFamily="34" charset="-122"/>
                          <a:cs typeface="Calibri" pitchFamily="34" charset="-120"/>
                        </a:rPr>
                        <a:t>AI without data leaving environment</a:t>
                      </a:r>
                      <a:endParaRPr lang="en-US" sz="1200" dirty="0">
                        <a:latin typeface="Calibri" charset="0"/>
                        <a:ea typeface="Calibri" charset="0"/>
                        <a:cs typeface="Calibri" charset="0"/>
                      </a:endParaRPr>
                    </a:p>
                  </a:txBody>
                  <a:tcPr>
                    <a:lnL w="6350" cap="flat" cmpd="sng" algn="ctr">
                      <a:solidFill>
                        <a:srgbClr val="1A3A50"/>
                      </a:solidFill>
                      <a:prstDash val="solid"/>
                      <a:round/>
                      <a:headEnd type="none" w="med" len="med"/>
                      <a:tailEnd type="none" w="med" len="med"/>
                    </a:lnL>
                    <a:lnR w="6350" cap="flat" cmpd="sng" algn="ctr">
                      <a:solidFill>
                        <a:srgbClr val="1A3A50"/>
                      </a:solidFill>
                      <a:prstDash val="solid"/>
                      <a:round/>
                      <a:headEnd type="none" w="med" len="med"/>
                      <a:tailEnd type="none" w="med" len="med"/>
                    </a:lnR>
                    <a:lnT w="6350" cap="flat" cmpd="sng" algn="ctr">
                      <a:solidFill>
                        <a:srgbClr val="1A3A50"/>
                      </a:solidFill>
                      <a:prstDash val="solid"/>
                      <a:round/>
                      <a:headEnd type="none" w="med" len="med"/>
                      <a:tailEnd type="none" w="med" len="med"/>
                    </a:lnT>
                    <a:lnB w="6350" cap="flat" cmpd="sng" algn="ctr">
                      <a:solidFill>
                        <a:srgbClr val="1A3A50"/>
                      </a:solidFill>
                      <a:prstDash val="solid"/>
                      <a:round/>
                      <a:headEnd type="none" w="med" len="med"/>
                      <a:tailEnd type="none" w="med" len="med"/>
                    </a:lnB>
                    <a:solidFill>
                      <a:srgbClr val="112336"/>
                    </a:solidFill>
                  </a:tcPr>
                </a:tc>
                <a:tc>
                  <a:txBody>
                    <a:bodyPr/>
                    <a:lstStyle/>
                    <a:p>
                      <a:pPr marL="0" indent="0" algn="ctr">
                        <a:buNone/>
                      </a:pPr>
                      <a:r>
                        <a:rPr lang="en-US" sz="1200" dirty="0">
                          <a:solidFill>
                            <a:srgbClr val="E0EDF5"/>
                          </a:solidFill>
                          <a:latin typeface="Calibri" pitchFamily="34" charset="0"/>
                          <a:ea typeface="Calibri" pitchFamily="34" charset="-122"/>
                          <a:cs typeface="Calibri" pitchFamily="34" charset="-120"/>
                        </a:rPr>
                        <a:t>❌ None</a:t>
                      </a:r>
                      <a:endParaRPr lang="en-US" sz="1200" dirty="0">
                        <a:latin typeface="Calibri" charset="0"/>
                        <a:ea typeface="Calibri" charset="0"/>
                        <a:cs typeface="Calibri" charset="0"/>
                      </a:endParaRPr>
                    </a:p>
                  </a:txBody>
                  <a:tcPr>
                    <a:lnL w="6350" cap="flat" cmpd="sng" algn="ctr">
                      <a:solidFill>
                        <a:srgbClr val="1A3A50"/>
                      </a:solidFill>
                      <a:prstDash val="solid"/>
                      <a:round/>
                      <a:headEnd type="none" w="med" len="med"/>
                      <a:tailEnd type="none" w="med" len="med"/>
                    </a:lnL>
                    <a:lnR w="6350" cap="flat" cmpd="sng" algn="ctr">
                      <a:solidFill>
                        <a:srgbClr val="1A3A50"/>
                      </a:solidFill>
                      <a:prstDash val="solid"/>
                      <a:round/>
                      <a:headEnd type="none" w="med" len="med"/>
                      <a:tailEnd type="none" w="med" len="med"/>
                    </a:lnR>
                    <a:lnT w="6350" cap="flat" cmpd="sng" algn="ctr">
                      <a:solidFill>
                        <a:srgbClr val="1A3A50"/>
                      </a:solidFill>
                      <a:prstDash val="solid"/>
                      <a:round/>
                      <a:headEnd type="none" w="med" len="med"/>
                      <a:tailEnd type="none" w="med" len="med"/>
                    </a:lnT>
                    <a:lnB w="6350" cap="flat" cmpd="sng" algn="ctr">
                      <a:solidFill>
                        <a:srgbClr val="1A3A50"/>
                      </a:solidFill>
                      <a:prstDash val="solid"/>
                      <a:round/>
                      <a:headEnd type="none" w="med" len="med"/>
                      <a:tailEnd type="none" w="med" len="med"/>
                    </a:lnB>
                    <a:solidFill>
                      <a:srgbClr val="112336"/>
                    </a:solidFill>
                  </a:tcPr>
                </a:tc>
                <a:tc>
                  <a:txBody>
                    <a:bodyPr/>
                    <a:lstStyle/>
                    <a:p>
                      <a:pPr marL="0" indent="0" algn="ctr">
                        <a:buNone/>
                      </a:pPr>
                      <a:r>
                        <a:rPr lang="en-US" sz="1200" dirty="0">
                          <a:solidFill>
                            <a:srgbClr val="E0EDF5"/>
                          </a:solidFill>
                          <a:latin typeface="Calibri" pitchFamily="34" charset="0"/>
                          <a:ea typeface="Calibri" pitchFamily="34" charset="-122"/>
                          <a:cs typeface="Calibri" pitchFamily="34" charset="-120"/>
                        </a:rPr>
                        <a:t>❌ None</a:t>
                      </a:r>
                      <a:endParaRPr lang="en-US" sz="1200" dirty="0">
                        <a:latin typeface="Calibri" charset="0"/>
                        <a:ea typeface="Calibri" charset="0"/>
                        <a:cs typeface="Calibri" charset="0"/>
                      </a:endParaRPr>
                    </a:p>
                  </a:txBody>
                  <a:tcPr>
                    <a:lnL w="6350" cap="flat" cmpd="sng" algn="ctr">
                      <a:solidFill>
                        <a:srgbClr val="1A3A50"/>
                      </a:solidFill>
                      <a:prstDash val="solid"/>
                      <a:round/>
                      <a:headEnd type="none" w="med" len="med"/>
                      <a:tailEnd type="none" w="med" len="med"/>
                    </a:lnL>
                    <a:lnR w="6350" cap="flat" cmpd="sng" algn="ctr">
                      <a:solidFill>
                        <a:srgbClr val="1A3A50"/>
                      </a:solidFill>
                      <a:prstDash val="solid"/>
                      <a:round/>
                      <a:headEnd type="none" w="med" len="med"/>
                      <a:tailEnd type="none" w="med" len="med"/>
                    </a:lnR>
                    <a:lnT w="6350" cap="flat" cmpd="sng" algn="ctr">
                      <a:solidFill>
                        <a:srgbClr val="1A3A50"/>
                      </a:solidFill>
                      <a:prstDash val="solid"/>
                      <a:round/>
                      <a:headEnd type="none" w="med" len="med"/>
                      <a:tailEnd type="none" w="med" len="med"/>
                    </a:lnT>
                    <a:lnB w="6350" cap="flat" cmpd="sng" algn="ctr">
                      <a:solidFill>
                        <a:srgbClr val="1A3A50"/>
                      </a:solidFill>
                      <a:prstDash val="solid"/>
                      <a:round/>
                      <a:headEnd type="none" w="med" len="med"/>
                      <a:tailEnd type="none" w="med" len="med"/>
                    </a:lnB>
                    <a:solidFill>
                      <a:srgbClr val="112336"/>
                    </a:solidFill>
                  </a:tcPr>
                </a:tc>
                <a:tc>
                  <a:txBody>
                    <a:bodyPr/>
                    <a:lstStyle/>
                    <a:p>
                      <a:pPr marL="0" indent="0" algn="ctr">
                        <a:buNone/>
                      </a:pPr>
                      <a:r>
                        <a:rPr lang="en-US" sz="1200" b="1" dirty="0">
                          <a:solidFill>
                            <a:srgbClr val="00C9B1"/>
                          </a:solidFill>
                          <a:latin typeface="Calibri" pitchFamily="34" charset="0"/>
                          <a:ea typeface="Calibri" pitchFamily="34" charset="-122"/>
                          <a:cs typeface="Calibri" pitchFamily="34" charset="-120"/>
                        </a:rPr>
                        <a:t>✅ Native</a:t>
                      </a:r>
                      <a:endParaRPr lang="en-US" sz="1200" dirty="0">
                        <a:latin typeface="Calibri" charset="0"/>
                        <a:ea typeface="Calibri" charset="0"/>
                        <a:cs typeface="Calibri" charset="0"/>
                      </a:endParaRPr>
                    </a:p>
                  </a:txBody>
                  <a:tcPr>
                    <a:lnL w="6350" cap="flat" cmpd="sng" algn="ctr">
                      <a:solidFill>
                        <a:srgbClr val="1A3A50"/>
                      </a:solidFill>
                      <a:prstDash val="solid"/>
                      <a:round/>
                      <a:headEnd type="none" w="med" len="med"/>
                      <a:tailEnd type="none" w="med" len="med"/>
                    </a:lnL>
                    <a:lnR w="6350" cap="flat" cmpd="sng" algn="ctr">
                      <a:solidFill>
                        <a:srgbClr val="1A3A50"/>
                      </a:solidFill>
                      <a:prstDash val="solid"/>
                      <a:round/>
                      <a:headEnd type="none" w="med" len="med"/>
                      <a:tailEnd type="none" w="med" len="med"/>
                    </a:lnR>
                    <a:lnT w="6350" cap="flat" cmpd="sng" algn="ctr">
                      <a:solidFill>
                        <a:srgbClr val="1A3A50"/>
                      </a:solidFill>
                      <a:prstDash val="solid"/>
                      <a:round/>
                      <a:headEnd type="none" w="med" len="med"/>
                      <a:tailEnd type="none" w="med" len="med"/>
                    </a:lnT>
                    <a:lnB w="6350" cap="flat" cmpd="sng" algn="ctr">
                      <a:solidFill>
                        <a:srgbClr val="1A3A50"/>
                      </a:solidFill>
                      <a:prstDash val="solid"/>
                      <a:round/>
                      <a:headEnd type="none" w="med" len="med"/>
                      <a:tailEnd type="none" w="med" len="med"/>
                    </a:lnB>
                    <a:solidFill>
                      <a:srgbClr val="003D35"/>
                    </a:solidFill>
                  </a:tcPr>
                </a:tc>
                <a:extLst>
                  <a:ext uri="{0D108BD9-81ED-4DB2-BD59-A6C34878D82A}">
                    <a16:rowId xmlns:a16="http://schemas.microsoft.com/office/drawing/2014/main" val="10002"/>
                  </a:ext>
                </a:extLst>
              </a:tr>
              <a:tr h="444137">
                <a:tc>
                  <a:txBody>
                    <a:bodyPr/>
                    <a:lstStyle/>
                    <a:p>
                      <a:pPr marL="0" indent="0" algn="l">
                        <a:buNone/>
                      </a:pPr>
                      <a:r>
                        <a:rPr lang="en-US" sz="1200" dirty="0">
                          <a:solidFill>
                            <a:srgbClr val="E0EDF5"/>
                          </a:solidFill>
                          <a:latin typeface="Calibri" pitchFamily="34" charset="0"/>
                          <a:ea typeface="Calibri" pitchFamily="34" charset="-122"/>
                          <a:cs typeface="Calibri" pitchFamily="34" charset="-120"/>
                        </a:rPr>
                        <a:t>Existing ACL / permissions enforced</a:t>
                      </a:r>
                      <a:endParaRPr lang="en-US" sz="1200" dirty="0">
                        <a:latin typeface="Calibri" charset="0"/>
                        <a:ea typeface="Calibri" charset="0"/>
                        <a:cs typeface="Calibri" charset="0"/>
                      </a:endParaRPr>
                    </a:p>
                  </a:txBody>
                  <a:tcPr>
                    <a:lnL w="6350" cap="flat" cmpd="sng" algn="ctr">
                      <a:solidFill>
                        <a:srgbClr val="1A3A50"/>
                      </a:solidFill>
                      <a:prstDash val="solid"/>
                      <a:round/>
                      <a:headEnd type="none" w="med" len="med"/>
                      <a:tailEnd type="none" w="med" len="med"/>
                    </a:lnL>
                    <a:lnR w="6350" cap="flat" cmpd="sng" algn="ctr">
                      <a:solidFill>
                        <a:srgbClr val="1A3A50"/>
                      </a:solidFill>
                      <a:prstDash val="solid"/>
                      <a:round/>
                      <a:headEnd type="none" w="med" len="med"/>
                      <a:tailEnd type="none" w="med" len="med"/>
                    </a:lnR>
                    <a:lnT w="6350" cap="flat" cmpd="sng" algn="ctr">
                      <a:solidFill>
                        <a:srgbClr val="1A3A50"/>
                      </a:solidFill>
                      <a:prstDash val="solid"/>
                      <a:round/>
                      <a:headEnd type="none" w="med" len="med"/>
                      <a:tailEnd type="none" w="med" len="med"/>
                    </a:lnT>
                    <a:lnB w="6350" cap="flat" cmpd="sng" algn="ctr">
                      <a:solidFill>
                        <a:srgbClr val="1A3A50"/>
                      </a:solidFill>
                      <a:prstDash val="solid"/>
                      <a:round/>
                      <a:headEnd type="none" w="med" len="med"/>
                      <a:tailEnd type="none" w="med" len="med"/>
                    </a:lnB>
                    <a:solidFill>
                      <a:srgbClr val="112336"/>
                    </a:solidFill>
                  </a:tcPr>
                </a:tc>
                <a:tc>
                  <a:txBody>
                    <a:bodyPr/>
                    <a:lstStyle/>
                    <a:p>
                      <a:pPr marL="0" indent="0" algn="ctr">
                        <a:buNone/>
                      </a:pPr>
                      <a:r>
                        <a:rPr lang="en-US" sz="1200" dirty="0">
                          <a:solidFill>
                            <a:srgbClr val="E0EDF5"/>
                          </a:solidFill>
                          <a:latin typeface="Calibri" pitchFamily="34" charset="0"/>
                          <a:ea typeface="Calibri" pitchFamily="34" charset="-122"/>
                          <a:cs typeface="Calibri" pitchFamily="34" charset="-120"/>
                        </a:rPr>
                        <a:t>⚠ Partial</a:t>
                      </a:r>
                      <a:endParaRPr lang="en-US" sz="1200" dirty="0">
                        <a:latin typeface="Calibri" charset="0"/>
                        <a:ea typeface="Calibri" charset="0"/>
                        <a:cs typeface="Calibri" charset="0"/>
                      </a:endParaRPr>
                    </a:p>
                  </a:txBody>
                  <a:tcPr>
                    <a:lnL w="6350" cap="flat" cmpd="sng" algn="ctr">
                      <a:solidFill>
                        <a:srgbClr val="1A3A50"/>
                      </a:solidFill>
                      <a:prstDash val="solid"/>
                      <a:round/>
                      <a:headEnd type="none" w="med" len="med"/>
                      <a:tailEnd type="none" w="med" len="med"/>
                    </a:lnL>
                    <a:lnR w="6350" cap="flat" cmpd="sng" algn="ctr">
                      <a:solidFill>
                        <a:srgbClr val="1A3A50"/>
                      </a:solidFill>
                      <a:prstDash val="solid"/>
                      <a:round/>
                      <a:headEnd type="none" w="med" len="med"/>
                      <a:tailEnd type="none" w="med" len="med"/>
                    </a:lnR>
                    <a:lnT w="6350" cap="flat" cmpd="sng" algn="ctr">
                      <a:solidFill>
                        <a:srgbClr val="1A3A50"/>
                      </a:solidFill>
                      <a:prstDash val="solid"/>
                      <a:round/>
                      <a:headEnd type="none" w="med" len="med"/>
                      <a:tailEnd type="none" w="med" len="med"/>
                    </a:lnT>
                    <a:lnB w="6350" cap="flat" cmpd="sng" algn="ctr">
                      <a:solidFill>
                        <a:srgbClr val="1A3A50"/>
                      </a:solidFill>
                      <a:prstDash val="solid"/>
                      <a:round/>
                      <a:headEnd type="none" w="med" len="med"/>
                      <a:tailEnd type="none" w="med" len="med"/>
                    </a:lnB>
                    <a:solidFill>
                      <a:srgbClr val="112336"/>
                    </a:solidFill>
                  </a:tcPr>
                </a:tc>
                <a:tc>
                  <a:txBody>
                    <a:bodyPr/>
                    <a:lstStyle/>
                    <a:p>
                      <a:pPr marL="0" indent="0" algn="ctr">
                        <a:buNone/>
                      </a:pPr>
                      <a:r>
                        <a:rPr lang="en-US" sz="1200" dirty="0">
                          <a:solidFill>
                            <a:srgbClr val="E0EDF5"/>
                          </a:solidFill>
                          <a:latin typeface="Calibri" pitchFamily="34" charset="0"/>
                          <a:ea typeface="Calibri" pitchFamily="34" charset="-122"/>
                          <a:cs typeface="Calibri" pitchFamily="34" charset="-120"/>
                        </a:rPr>
                        <a:t>❌ None</a:t>
                      </a:r>
                      <a:endParaRPr lang="en-US" sz="1200" dirty="0">
                        <a:latin typeface="Calibri" charset="0"/>
                        <a:ea typeface="Calibri" charset="0"/>
                        <a:cs typeface="Calibri" charset="0"/>
                      </a:endParaRPr>
                    </a:p>
                  </a:txBody>
                  <a:tcPr>
                    <a:lnL w="6350" cap="flat" cmpd="sng" algn="ctr">
                      <a:solidFill>
                        <a:srgbClr val="1A3A50"/>
                      </a:solidFill>
                      <a:prstDash val="solid"/>
                      <a:round/>
                      <a:headEnd type="none" w="med" len="med"/>
                      <a:tailEnd type="none" w="med" len="med"/>
                    </a:lnL>
                    <a:lnR w="6350" cap="flat" cmpd="sng" algn="ctr">
                      <a:solidFill>
                        <a:srgbClr val="1A3A50"/>
                      </a:solidFill>
                      <a:prstDash val="solid"/>
                      <a:round/>
                      <a:headEnd type="none" w="med" len="med"/>
                      <a:tailEnd type="none" w="med" len="med"/>
                    </a:lnR>
                    <a:lnT w="6350" cap="flat" cmpd="sng" algn="ctr">
                      <a:solidFill>
                        <a:srgbClr val="1A3A50"/>
                      </a:solidFill>
                      <a:prstDash val="solid"/>
                      <a:round/>
                      <a:headEnd type="none" w="med" len="med"/>
                      <a:tailEnd type="none" w="med" len="med"/>
                    </a:lnT>
                    <a:lnB w="6350" cap="flat" cmpd="sng" algn="ctr">
                      <a:solidFill>
                        <a:srgbClr val="1A3A50"/>
                      </a:solidFill>
                      <a:prstDash val="solid"/>
                      <a:round/>
                      <a:headEnd type="none" w="med" len="med"/>
                      <a:tailEnd type="none" w="med" len="med"/>
                    </a:lnB>
                    <a:solidFill>
                      <a:srgbClr val="112336"/>
                    </a:solidFill>
                  </a:tcPr>
                </a:tc>
                <a:tc>
                  <a:txBody>
                    <a:bodyPr/>
                    <a:lstStyle/>
                    <a:p>
                      <a:pPr marL="0" indent="0" algn="ctr">
                        <a:buNone/>
                      </a:pPr>
                      <a:r>
                        <a:rPr lang="en-US" sz="1200" b="1" dirty="0">
                          <a:solidFill>
                            <a:srgbClr val="00C9B1"/>
                          </a:solidFill>
                          <a:latin typeface="Calibri" pitchFamily="34" charset="0"/>
                          <a:ea typeface="Calibri" pitchFamily="34" charset="-122"/>
                          <a:cs typeface="Calibri" pitchFamily="34" charset="-120"/>
                        </a:rPr>
                        <a:t>✅ Always</a:t>
                      </a:r>
                      <a:endParaRPr lang="en-US" sz="1200" dirty="0">
                        <a:latin typeface="Calibri" charset="0"/>
                        <a:ea typeface="Calibri" charset="0"/>
                        <a:cs typeface="Calibri" charset="0"/>
                      </a:endParaRPr>
                    </a:p>
                  </a:txBody>
                  <a:tcPr>
                    <a:lnL w="6350" cap="flat" cmpd="sng" algn="ctr">
                      <a:solidFill>
                        <a:srgbClr val="1A3A50"/>
                      </a:solidFill>
                      <a:prstDash val="solid"/>
                      <a:round/>
                      <a:headEnd type="none" w="med" len="med"/>
                      <a:tailEnd type="none" w="med" len="med"/>
                    </a:lnL>
                    <a:lnR w="6350" cap="flat" cmpd="sng" algn="ctr">
                      <a:solidFill>
                        <a:srgbClr val="1A3A50"/>
                      </a:solidFill>
                      <a:prstDash val="solid"/>
                      <a:round/>
                      <a:headEnd type="none" w="med" len="med"/>
                      <a:tailEnd type="none" w="med" len="med"/>
                    </a:lnR>
                    <a:lnT w="6350" cap="flat" cmpd="sng" algn="ctr">
                      <a:solidFill>
                        <a:srgbClr val="1A3A50"/>
                      </a:solidFill>
                      <a:prstDash val="solid"/>
                      <a:round/>
                      <a:headEnd type="none" w="med" len="med"/>
                      <a:tailEnd type="none" w="med" len="med"/>
                    </a:lnT>
                    <a:lnB w="6350" cap="flat" cmpd="sng" algn="ctr">
                      <a:solidFill>
                        <a:srgbClr val="1A3A50"/>
                      </a:solidFill>
                      <a:prstDash val="solid"/>
                      <a:round/>
                      <a:headEnd type="none" w="med" len="med"/>
                      <a:tailEnd type="none" w="med" len="med"/>
                    </a:lnB>
                    <a:solidFill>
                      <a:srgbClr val="003D35"/>
                    </a:solidFill>
                  </a:tcPr>
                </a:tc>
                <a:extLst>
                  <a:ext uri="{0D108BD9-81ED-4DB2-BD59-A6C34878D82A}">
                    <a16:rowId xmlns:a16="http://schemas.microsoft.com/office/drawing/2014/main" val="10003"/>
                  </a:ext>
                </a:extLst>
              </a:tr>
              <a:tr h="444137">
                <a:tc>
                  <a:txBody>
                    <a:bodyPr/>
                    <a:lstStyle/>
                    <a:p>
                      <a:pPr marL="0" indent="0" algn="l">
                        <a:buNone/>
                      </a:pPr>
                      <a:r>
                        <a:rPr lang="en-US" sz="1200" dirty="0">
                          <a:solidFill>
                            <a:srgbClr val="E0EDF5"/>
                          </a:solidFill>
                          <a:latin typeface="Calibri" pitchFamily="34" charset="0"/>
                          <a:ea typeface="Calibri" pitchFamily="34" charset="-122"/>
                          <a:cs typeface="Calibri" pitchFamily="34" charset="-120"/>
                        </a:rPr>
                        <a:t>Real-time classification</a:t>
                      </a:r>
                      <a:endParaRPr lang="en-US" sz="1200" dirty="0">
                        <a:latin typeface="Calibri" charset="0"/>
                        <a:ea typeface="Calibri" charset="0"/>
                        <a:cs typeface="Calibri" charset="0"/>
                      </a:endParaRPr>
                    </a:p>
                  </a:txBody>
                  <a:tcPr>
                    <a:lnL w="6350" cap="flat" cmpd="sng" algn="ctr">
                      <a:solidFill>
                        <a:srgbClr val="1A3A50"/>
                      </a:solidFill>
                      <a:prstDash val="solid"/>
                      <a:round/>
                      <a:headEnd type="none" w="med" len="med"/>
                      <a:tailEnd type="none" w="med" len="med"/>
                    </a:lnL>
                    <a:lnR w="6350" cap="flat" cmpd="sng" algn="ctr">
                      <a:solidFill>
                        <a:srgbClr val="1A3A50"/>
                      </a:solidFill>
                      <a:prstDash val="solid"/>
                      <a:round/>
                      <a:headEnd type="none" w="med" len="med"/>
                      <a:tailEnd type="none" w="med" len="med"/>
                    </a:lnR>
                    <a:lnT w="6350" cap="flat" cmpd="sng" algn="ctr">
                      <a:solidFill>
                        <a:srgbClr val="1A3A50"/>
                      </a:solidFill>
                      <a:prstDash val="solid"/>
                      <a:round/>
                      <a:headEnd type="none" w="med" len="med"/>
                      <a:tailEnd type="none" w="med" len="med"/>
                    </a:lnT>
                    <a:lnB w="6350" cap="flat" cmpd="sng" algn="ctr">
                      <a:solidFill>
                        <a:srgbClr val="1A3A50"/>
                      </a:solidFill>
                      <a:prstDash val="solid"/>
                      <a:round/>
                      <a:headEnd type="none" w="med" len="med"/>
                      <a:tailEnd type="none" w="med" len="med"/>
                    </a:lnB>
                    <a:solidFill>
                      <a:srgbClr val="112336"/>
                    </a:solidFill>
                  </a:tcPr>
                </a:tc>
                <a:tc>
                  <a:txBody>
                    <a:bodyPr/>
                    <a:lstStyle/>
                    <a:p>
                      <a:pPr marL="0" indent="0" algn="ctr">
                        <a:buNone/>
                      </a:pPr>
                      <a:r>
                        <a:rPr lang="en-US" sz="1200" dirty="0">
                          <a:solidFill>
                            <a:srgbClr val="E0EDF5"/>
                          </a:solidFill>
                          <a:latin typeface="Calibri" pitchFamily="34" charset="0"/>
                          <a:ea typeface="Calibri" pitchFamily="34" charset="-122"/>
                          <a:cs typeface="Calibri" pitchFamily="34" charset="-120"/>
                        </a:rPr>
                        <a:t>❌ None</a:t>
                      </a:r>
                      <a:endParaRPr lang="en-US" sz="1200" dirty="0">
                        <a:latin typeface="Calibri" charset="0"/>
                        <a:ea typeface="Calibri" charset="0"/>
                        <a:cs typeface="Calibri" charset="0"/>
                      </a:endParaRPr>
                    </a:p>
                  </a:txBody>
                  <a:tcPr>
                    <a:lnL w="6350" cap="flat" cmpd="sng" algn="ctr">
                      <a:solidFill>
                        <a:srgbClr val="1A3A50"/>
                      </a:solidFill>
                      <a:prstDash val="solid"/>
                      <a:round/>
                      <a:headEnd type="none" w="med" len="med"/>
                      <a:tailEnd type="none" w="med" len="med"/>
                    </a:lnL>
                    <a:lnR w="6350" cap="flat" cmpd="sng" algn="ctr">
                      <a:solidFill>
                        <a:srgbClr val="1A3A50"/>
                      </a:solidFill>
                      <a:prstDash val="solid"/>
                      <a:round/>
                      <a:headEnd type="none" w="med" len="med"/>
                      <a:tailEnd type="none" w="med" len="med"/>
                    </a:lnR>
                    <a:lnT w="6350" cap="flat" cmpd="sng" algn="ctr">
                      <a:solidFill>
                        <a:srgbClr val="1A3A50"/>
                      </a:solidFill>
                      <a:prstDash val="solid"/>
                      <a:round/>
                      <a:headEnd type="none" w="med" len="med"/>
                      <a:tailEnd type="none" w="med" len="med"/>
                    </a:lnT>
                    <a:lnB w="6350" cap="flat" cmpd="sng" algn="ctr">
                      <a:solidFill>
                        <a:srgbClr val="1A3A50"/>
                      </a:solidFill>
                      <a:prstDash val="solid"/>
                      <a:round/>
                      <a:headEnd type="none" w="med" len="med"/>
                      <a:tailEnd type="none" w="med" len="med"/>
                    </a:lnB>
                    <a:solidFill>
                      <a:srgbClr val="112336"/>
                    </a:solidFill>
                  </a:tcPr>
                </a:tc>
                <a:tc>
                  <a:txBody>
                    <a:bodyPr/>
                    <a:lstStyle/>
                    <a:p>
                      <a:pPr marL="0" indent="0" algn="ctr">
                        <a:buNone/>
                      </a:pPr>
                      <a:r>
                        <a:rPr lang="en-US" sz="1200" dirty="0">
                          <a:solidFill>
                            <a:srgbClr val="E0EDF5"/>
                          </a:solidFill>
                          <a:latin typeface="Calibri" pitchFamily="34" charset="0"/>
                          <a:ea typeface="Calibri" pitchFamily="34" charset="-122"/>
                          <a:cs typeface="Calibri" pitchFamily="34" charset="-120"/>
                        </a:rPr>
                        <a:t>⚠ Partial</a:t>
                      </a:r>
                      <a:endParaRPr lang="en-US" sz="1200" dirty="0">
                        <a:latin typeface="Calibri" charset="0"/>
                        <a:ea typeface="Calibri" charset="0"/>
                        <a:cs typeface="Calibri" charset="0"/>
                      </a:endParaRPr>
                    </a:p>
                  </a:txBody>
                  <a:tcPr>
                    <a:lnL w="6350" cap="flat" cmpd="sng" algn="ctr">
                      <a:solidFill>
                        <a:srgbClr val="1A3A50"/>
                      </a:solidFill>
                      <a:prstDash val="solid"/>
                      <a:round/>
                      <a:headEnd type="none" w="med" len="med"/>
                      <a:tailEnd type="none" w="med" len="med"/>
                    </a:lnL>
                    <a:lnR w="6350" cap="flat" cmpd="sng" algn="ctr">
                      <a:solidFill>
                        <a:srgbClr val="1A3A50"/>
                      </a:solidFill>
                      <a:prstDash val="solid"/>
                      <a:round/>
                      <a:headEnd type="none" w="med" len="med"/>
                      <a:tailEnd type="none" w="med" len="med"/>
                    </a:lnR>
                    <a:lnT w="6350" cap="flat" cmpd="sng" algn="ctr">
                      <a:solidFill>
                        <a:srgbClr val="1A3A50"/>
                      </a:solidFill>
                      <a:prstDash val="solid"/>
                      <a:round/>
                      <a:headEnd type="none" w="med" len="med"/>
                      <a:tailEnd type="none" w="med" len="med"/>
                    </a:lnT>
                    <a:lnB w="6350" cap="flat" cmpd="sng" algn="ctr">
                      <a:solidFill>
                        <a:srgbClr val="1A3A50"/>
                      </a:solidFill>
                      <a:prstDash val="solid"/>
                      <a:round/>
                      <a:headEnd type="none" w="med" len="med"/>
                      <a:tailEnd type="none" w="med" len="med"/>
                    </a:lnB>
                    <a:solidFill>
                      <a:srgbClr val="112336"/>
                    </a:solidFill>
                  </a:tcPr>
                </a:tc>
                <a:tc>
                  <a:txBody>
                    <a:bodyPr/>
                    <a:lstStyle/>
                    <a:p>
                      <a:pPr marL="0" indent="0" algn="ctr">
                        <a:buNone/>
                      </a:pPr>
                      <a:r>
                        <a:rPr lang="en-US" sz="1200" b="1" dirty="0">
                          <a:solidFill>
                            <a:srgbClr val="00C9B1"/>
                          </a:solidFill>
                          <a:latin typeface="Calibri" pitchFamily="34" charset="0"/>
                          <a:ea typeface="Calibri" pitchFamily="34" charset="-122"/>
                          <a:cs typeface="Calibri" pitchFamily="34" charset="-120"/>
                        </a:rPr>
                        <a:t>✅ Continuous</a:t>
                      </a:r>
                      <a:endParaRPr lang="en-US" sz="1200" dirty="0">
                        <a:latin typeface="Calibri" charset="0"/>
                        <a:ea typeface="Calibri" charset="0"/>
                        <a:cs typeface="Calibri" charset="0"/>
                      </a:endParaRPr>
                    </a:p>
                  </a:txBody>
                  <a:tcPr>
                    <a:lnL w="6350" cap="flat" cmpd="sng" algn="ctr">
                      <a:solidFill>
                        <a:srgbClr val="1A3A50"/>
                      </a:solidFill>
                      <a:prstDash val="solid"/>
                      <a:round/>
                      <a:headEnd type="none" w="med" len="med"/>
                      <a:tailEnd type="none" w="med" len="med"/>
                    </a:lnL>
                    <a:lnR w="6350" cap="flat" cmpd="sng" algn="ctr">
                      <a:solidFill>
                        <a:srgbClr val="1A3A50"/>
                      </a:solidFill>
                      <a:prstDash val="solid"/>
                      <a:round/>
                      <a:headEnd type="none" w="med" len="med"/>
                      <a:tailEnd type="none" w="med" len="med"/>
                    </a:lnR>
                    <a:lnT w="6350" cap="flat" cmpd="sng" algn="ctr">
                      <a:solidFill>
                        <a:srgbClr val="1A3A50"/>
                      </a:solidFill>
                      <a:prstDash val="solid"/>
                      <a:round/>
                      <a:headEnd type="none" w="med" len="med"/>
                      <a:tailEnd type="none" w="med" len="med"/>
                    </a:lnT>
                    <a:lnB w="6350" cap="flat" cmpd="sng" algn="ctr">
                      <a:solidFill>
                        <a:srgbClr val="1A3A50"/>
                      </a:solidFill>
                      <a:prstDash val="solid"/>
                      <a:round/>
                      <a:headEnd type="none" w="med" len="med"/>
                      <a:tailEnd type="none" w="med" len="med"/>
                    </a:lnB>
                    <a:solidFill>
                      <a:srgbClr val="003D35"/>
                    </a:solidFill>
                  </a:tcPr>
                </a:tc>
                <a:extLst>
                  <a:ext uri="{0D108BD9-81ED-4DB2-BD59-A6C34878D82A}">
                    <a16:rowId xmlns:a16="http://schemas.microsoft.com/office/drawing/2014/main" val="10004"/>
                  </a:ext>
                </a:extLst>
              </a:tr>
              <a:tr h="444137">
                <a:tc>
                  <a:txBody>
                    <a:bodyPr/>
                    <a:lstStyle/>
                    <a:p>
                      <a:pPr marL="0" indent="0" algn="l">
                        <a:buNone/>
                      </a:pPr>
                      <a:r>
                        <a:rPr lang="en-US" sz="1200" dirty="0">
                          <a:solidFill>
                            <a:srgbClr val="E0EDF5"/>
                          </a:solidFill>
                          <a:latin typeface="Calibri" pitchFamily="34" charset="0"/>
                          <a:ea typeface="Calibri" pitchFamily="34" charset="-122"/>
                          <a:cs typeface="Calibri" pitchFamily="34" charset="-120"/>
                        </a:rPr>
                        <a:t>Audit trail on all AI queries</a:t>
                      </a:r>
                      <a:endParaRPr lang="en-US" sz="1200" dirty="0">
                        <a:latin typeface="Calibri" charset="0"/>
                        <a:ea typeface="Calibri" charset="0"/>
                        <a:cs typeface="Calibri" charset="0"/>
                      </a:endParaRPr>
                    </a:p>
                  </a:txBody>
                  <a:tcPr>
                    <a:lnL w="6350" cap="flat" cmpd="sng" algn="ctr">
                      <a:solidFill>
                        <a:srgbClr val="1A3A50"/>
                      </a:solidFill>
                      <a:prstDash val="solid"/>
                      <a:round/>
                      <a:headEnd type="none" w="med" len="med"/>
                      <a:tailEnd type="none" w="med" len="med"/>
                    </a:lnL>
                    <a:lnR w="6350" cap="flat" cmpd="sng" algn="ctr">
                      <a:solidFill>
                        <a:srgbClr val="1A3A50"/>
                      </a:solidFill>
                      <a:prstDash val="solid"/>
                      <a:round/>
                      <a:headEnd type="none" w="med" len="med"/>
                      <a:tailEnd type="none" w="med" len="med"/>
                    </a:lnR>
                    <a:lnT w="6350" cap="flat" cmpd="sng" algn="ctr">
                      <a:solidFill>
                        <a:srgbClr val="1A3A50"/>
                      </a:solidFill>
                      <a:prstDash val="solid"/>
                      <a:round/>
                      <a:headEnd type="none" w="med" len="med"/>
                      <a:tailEnd type="none" w="med" len="med"/>
                    </a:lnT>
                    <a:lnB w="6350" cap="flat" cmpd="sng" algn="ctr">
                      <a:solidFill>
                        <a:srgbClr val="1A3A50"/>
                      </a:solidFill>
                      <a:prstDash val="solid"/>
                      <a:round/>
                      <a:headEnd type="none" w="med" len="med"/>
                      <a:tailEnd type="none" w="med" len="med"/>
                    </a:lnB>
                    <a:solidFill>
                      <a:srgbClr val="112336"/>
                    </a:solidFill>
                  </a:tcPr>
                </a:tc>
                <a:tc>
                  <a:txBody>
                    <a:bodyPr/>
                    <a:lstStyle/>
                    <a:p>
                      <a:pPr marL="0" indent="0" algn="ctr">
                        <a:buNone/>
                      </a:pPr>
                      <a:r>
                        <a:rPr lang="en-US" sz="1200" dirty="0">
                          <a:solidFill>
                            <a:srgbClr val="E0EDF5"/>
                          </a:solidFill>
                          <a:latin typeface="Calibri" pitchFamily="34" charset="0"/>
                          <a:ea typeface="Calibri" pitchFamily="34" charset="-122"/>
                          <a:cs typeface="Calibri" pitchFamily="34" charset="-120"/>
                        </a:rPr>
                        <a:t>❌ None</a:t>
                      </a:r>
                      <a:endParaRPr lang="en-US" sz="1200" dirty="0">
                        <a:latin typeface="Calibri" charset="0"/>
                        <a:ea typeface="Calibri" charset="0"/>
                        <a:cs typeface="Calibri" charset="0"/>
                      </a:endParaRPr>
                    </a:p>
                  </a:txBody>
                  <a:tcPr>
                    <a:lnL w="6350" cap="flat" cmpd="sng" algn="ctr">
                      <a:solidFill>
                        <a:srgbClr val="1A3A50"/>
                      </a:solidFill>
                      <a:prstDash val="solid"/>
                      <a:round/>
                      <a:headEnd type="none" w="med" len="med"/>
                      <a:tailEnd type="none" w="med" len="med"/>
                    </a:lnL>
                    <a:lnR w="6350" cap="flat" cmpd="sng" algn="ctr">
                      <a:solidFill>
                        <a:srgbClr val="1A3A50"/>
                      </a:solidFill>
                      <a:prstDash val="solid"/>
                      <a:round/>
                      <a:headEnd type="none" w="med" len="med"/>
                      <a:tailEnd type="none" w="med" len="med"/>
                    </a:lnR>
                    <a:lnT w="6350" cap="flat" cmpd="sng" algn="ctr">
                      <a:solidFill>
                        <a:srgbClr val="1A3A50"/>
                      </a:solidFill>
                      <a:prstDash val="solid"/>
                      <a:round/>
                      <a:headEnd type="none" w="med" len="med"/>
                      <a:tailEnd type="none" w="med" len="med"/>
                    </a:lnT>
                    <a:lnB w="6350" cap="flat" cmpd="sng" algn="ctr">
                      <a:solidFill>
                        <a:srgbClr val="1A3A50"/>
                      </a:solidFill>
                      <a:prstDash val="solid"/>
                      <a:round/>
                      <a:headEnd type="none" w="med" len="med"/>
                      <a:tailEnd type="none" w="med" len="med"/>
                    </a:lnB>
                    <a:solidFill>
                      <a:srgbClr val="112336"/>
                    </a:solidFill>
                  </a:tcPr>
                </a:tc>
                <a:tc>
                  <a:txBody>
                    <a:bodyPr/>
                    <a:lstStyle/>
                    <a:p>
                      <a:pPr marL="0" indent="0" algn="ctr">
                        <a:buNone/>
                      </a:pPr>
                      <a:r>
                        <a:rPr lang="en-US" sz="1200" dirty="0">
                          <a:solidFill>
                            <a:srgbClr val="E0EDF5"/>
                          </a:solidFill>
                          <a:latin typeface="Calibri" pitchFamily="34" charset="0"/>
                          <a:ea typeface="Calibri" pitchFamily="34" charset="-122"/>
                          <a:cs typeface="Calibri" pitchFamily="34" charset="-120"/>
                        </a:rPr>
                        <a:t>⚠ Partial</a:t>
                      </a:r>
                      <a:endParaRPr lang="en-US" sz="1200" dirty="0">
                        <a:latin typeface="Calibri" charset="0"/>
                        <a:ea typeface="Calibri" charset="0"/>
                        <a:cs typeface="Calibri" charset="0"/>
                      </a:endParaRPr>
                    </a:p>
                  </a:txBody>
                  <a:tcPr>
                    <a:lnL w="6350" cap="flat" cmpd="sng" algn="ctr">
                      <a:solidFill>
                        <a:srgbClr val="1A3A50"/>
                      </a:solidFill>
                      <a:prstDash val="solid"/>
                      <a:round/>
                      <a:headEnd type="none" w="med" len="med"/>
                      <a:tailEnd type="none" w="med" len="med"/>
                    </a:lnL>
                    <a:lnR w="6350" cap="flat" cmpd="sng" algn="ctr">
                      <a:solidFill>
                        <a:srgbClr val="1A3A50"/>
                      </a:solidFill>
                      <a:prstDash val="solid"/>
                      <a:round/>
                      <a:headEnd type="none" w="med" len="med"/>
                      <a:tailEnd type="none" w="med" len="med"/>
                    </a:lnR>
                    <a:lnT w="6350" cap="flat" cmpd="sng" algn="ctr">
                      <a:solidFill>
                        <a:srgbClr val="1A3A50"/>
                      </a:solidFill>
                      <a:prstDash val="solid"/>
                      <a:round/>
                      <a:headEnd type="none" w="med" len="med"/>
                      <a:tailEnd type="none" w="med" len="med"/>
                    </a:lnT>
                    <a:lnB w="6350" cap="flat" cmpd="sng" algn="ctr">
                      <a:solidFill>
                        <a:srgbClr val="1A3A50"/>
                      </a:solidFill>
                      <a:prstDash val="solid"/>
                      <a:round/>
                      <a:headEnd type="none" w="med" len="med"/>
                      <a:tailEnd type="none" w="med" len="med"/>
                    </a:lnB>
                    <a:solidFill>
                      <a:srgbClr val="112336"/>
                    </a:solidFill>
                  </a:tcPr>
                </a:tc>
                <a:tc>
                  <a:txBody>
                    <a:bodyPr/>
                    <a:lstStyle/>
                    <a:p>
                      <a:pPr marL="0" indent="0" algn="ctr">
                        <a:buNone/>
                      </a:pPr>
                      <a:r>
                        <a:rPr lang="en-US" sz="1200" b="1" dirty="0">
                          <a:solidFill>
                            <a:srgbClr val="00C9B1"/>
                          </a:solidFill>
                          <a:latin typeface="Calibri" pitchFamily="34" charset="0"/>
                          <a:ea typeface="Calibri" pitchFamily="34" charset="-122"/>
                          <a:cs typeface="Calibri" pitchFamily="34" charset="-120"/>
                        </a:rPr>
                        <a:t>✅ Full trace</a:t>
                      </a:r>
                      <a:endParaRPr lang="en-US" sz="1200" dirty="0">
                        <a:latin typeface="Calibri" charset="0"/>
                        <a:ea typeface="Calibri" charset="0"/>
                        <a:cs typeface="Calibri" charset="0"/>
                      </a:endParaRPr>
                    </a:p>
                  </a:txBody>
                  <a:tcPr>
                    <a:lnL w="6350" cap="flat" cmpd="sng" algn="ctr">
                      <a:solidFill>
                        <a:srgbClr val="1A3A50"/>
                      </a:solidFill>
                      <a:prstDash val="solid"/>
                      <a:round/>
                      <a:headEnd type="none" w="med" len="med"/>
                      <a:tailEnd type="none" w="med" len="med"/>
                    </a:lnL>
                    <a:lnR w="6350" cap="flat" cmpd="sng" algn="ctr">
                      <a:solidFill>
                        <a:srgbClr val="1A3A50"/>
                      </a:solidFill>
                      <a:prstDash val="solid"/>
                      <a:round/>
                      <a:headEnd type="none" w="med" len="med"/>
                      <a:tailEnd type="none" w="med" len="med"/>
                    </a:lnR>
                    <a:lnT w="6350" cap="flat" cmpd="sng" algn="ctr">
                      <a:solidFill>
                        <a:srgbClr val="1A3A50"/>
                      </a:solidFill>
                      <a:prstDash val="solid"/>
                      <a:round/>
                      <a:headEnd type="none" w="med" len="med"/>
                      <a:tailEnd type="none" w="med" len="med"/>
                    </a:lnT>
                    <a:lnB w="6350" cap="flat" cmpd="sng" algn="ctr">
                      <a:solidFill>
                        <a:srgbClr val="1A3A50"/>
                      </a:solidFill>
                      <a:prstDash val="solid"/>
                      <a:round/>
                      <a:headEnd type="none" w="med" len="med"/>
                      <a:tailEnd type="none" w="med" len="med"/>
                    </a:lnB>
                    <a:solidFill>
                      <a:srgbClr val="003D35"/>
                    </a:solidFill>
                  </a:tcPr>
                </a:tc>
                <a:extLst>
                  <a:ext uri="{0D108BD9-81ED-4DB2-BD59-A6C34878D82A}">
                    <a16:rowId xmlns:a16="http://schemas.microsoft.com/office/drawing/2014/main" val="10005"/>
                  </a:ext>
                </a:extLst>
              </a:tr>
              <a:tr h="444137">
                <a:tc>
                  <a:txBody>
                    <a:bodyPr/>
                    <a:lstStyle/>
                    <a:p>
                      <a:pPr marL="0" indent="0" algn="l">
                        <a:buNone/>
                      </a:pPr>
                      <a:r>
                        <a:rPr lang="en-US" sz="1200" dirty="0">
                          <a:solidFill>
                            <a:srgbClr val="E0EDF5"/>
                          </a:solidFill>
                          <a:latin typeface="Calibri" pitchFamily="34" charset="0"/>
                          <a:ea typeface="Calibri" pitchFamily="34" charset="-122"/>
                          <a:cs typeface="Calibri" pitchFamily="34" charset="-120"/>
                        </a:rPr>
                        <a:t>On-prem / private cloud deployment</a:t>
                      </a:r>
                      <a:endParaRPr lang="en-US" sz="1200" dirty="0">
                        <a:latin typeface="Calibri" charset="0"/>
                        <a:ea typeface="Calibri" charset="0"/>
                        <a:cs typeface="Calibri" charset="0"/>
                      </a:endParaRPr>
                    </a:p>
                  </a:txBody>
                  <a:tcPr>
                    <a:lnL w="6350" cap="flat" cmpd="sng" algn="ctr">
                      <a:solidFill>
                        <a:srgbClr val="1A3A50"/>
                      </a:solidFill>
                      <a:prstDash val="solid"/>
                      <a:round/>
                      <a:headEnd type="none" w="med" len="med"/>
                      <a:tailEnd type="none" w="med" len="med"/>
                    </a:lnL>
                    <a:lnR w="6350" cap="flat" cmpd="sng" algn="ctr">
                      <a:solidFill>
                        <a:srgbClr val="1A3A50"/>
                      </a:solidFill>
                      <a:prstDash val="solid"/>
                      <a:round/>
                      <a:headEnd type="none" w="med" len="med"/>
                      <a:tailEnd type="none" w="med" len="med"/>
                    </a:lnR>
                    <a:lnT w="6350" cap="flat" cmpd="sng" algn="ctr">
                      <a:solidFill>
                        <a:srgbClr val="1A3A50"/>
                      </a:solidFill>
                      <a:prstDash val="solid"/>
                      <a:round/>
                      <a:headEnd type="none" w="med" len="med"/>
                      <a:tailEnd type="none" w="med" len="med"/>
                    </a:lnT>
                    <a:lnB w="6350" cap="flat" cmpd="sng" algn="ctr">
                      <a:solidFill>
                        <a:srgbClr val="1A3A50"/>
                      </a:solidFill>
                      <a:prstDash val="solid"/>
                      <a:round/>
                      <a:headEnd type="none" w="med" len="med"/>
                      <a:tailEnd type="none" w="med" len="med"/>
                    </a:lnB>
                    <a:solidFill>
                      <a:srgbClr val="112336"/>
                    </a:solidFill>
                  </a:tcPr>
                </a:tc>
                <a:tc>
                  <a:txBody>
                    <a:bodyPr/>
                    <a:lstStyle/>
                    <a:p>
                      <a:pPr marL="0" indent="0" algn="ctr">
                        <a:buNone/>
                      </a:pPr>
                      <a:r>
                        <a:rPr lang="en-US" sz="1200" dirty="0">
                          <a:solidFill>
                            <a:srgbClr val="E0EDF5"/>
                          </a:solidFill>
                          <a:latin typeface="Calibri" pitchFamily="34" charset="0"/>
                          <a:ea typeface="Calibri" pitchFamily="34" charset="-122"/>
                          <a:cs typeface="Calibri" pitchFamily="34" charset="-120"/>
                        </a:rPr>
                        <a:t>✅ Yes</a:t>
                      </a:r>
                      <a:endParaRPr lang="en-US" sz="1200" dirty="0">
                        <a:latin typeface="Calibri" charset="0"/>
                        <a:ea typeface="Calibri" charset="0"/>
                        <a:cs typeface="Calibri" charset="0"/>
                      </a:endParaRPr>
                    </a:p>
                  </a:txBody>
                  <a:tcPr>
                    <a:lnL w="6350" cap="flat" cmpd="sng" algn="ctr">
                      <a:solidFill>
                        <a:srgbClr val="1A3A50"/>
                      </a:solidFill>
                      <a:prstDash val="solid"/>
                      <a:round/>
                      <a:headEnd type="none" w="med" len="med"/>
                      <a:tailEnd type="none" w="med" len="med"/>
                    </a:lnL>
                    <a:lnR w="6350" cap="flat" cmpd="sng" algn="ctr">
                      <a:solidFill>
                        <a:srgbClr val="1A3A50"/>
                      </a:solidFill>
                      <a:prstDash val="solid"/>
                      <a:round/>
                      <a:headEnd type="none" w="med" len="med"/>
                      <a:tailEnd type="none" w="med" len="med"/>
                    </a:lnR>
                    <a:lnT w="6350" cap="flat" cmpd="sng" algn="ctr">
                      <a:solidFill>
                        <a:srgbClr val="1A3A50"/>
                      </a:solidFill>
                      <a:prstDash val="solid"/>
                      <a:round/>
                      <a:headEnd type="none" w="med" len="med"/>
                      <a:tailEnd type="none" w="med" len="med"/>
                    </a:lnT>
                    <a:lnB w="6350" cap="flat" cmpd="sng" algn="ctr">
                      <a:solidFill>
                        <a:srgbClr val="1A3A50"/>
                      </a:solidFill>
                      <a:prstDash val="solid"/>
                      <a:round/>
                      <a:headEnd type="none" w="med" len="med"/>
                      <a:tailEnd type="none" w="med" len="med"/>
                    </a:lnB>
                    <a:solidFill>
                      <a:srgbClr val="112336"/>
                    </a:solidFill>
                  </a:tcPr>
                </a:tc>
                <a:tc>
                  <a:txBody>
                    <a:bodyPr/>
                    <a:lstStyle/>
                    <a:p>
                      <a:pPr marL="0" indent="0" algn="ctr">
                        <a:buNone/>
                      </a:pPr>
                      <a:r>
                        <a:rPr lang="en-US" sz="1200" dirty="0">
                          <a:solidFill>
                            <a:srgbClr val="E0EDF5"/>
                          </a:solidFill>
                          <a:latin typeface="Calibri" pitchFamily="34" charset="0"/>
                          <a:ea typeface="Calibri" pitchFamily="34" charset="-122"/>
                          <a:cs typeface="Calibri" pitchFamily="34" charset="-120"/>
                        </a:rPr>
                        <a:t>❌ None</a:t>
                      </a:r>
                      <a:endParaRPr lang="en-US" sz="1200" dirty="0">
                        <a:latin typeface="Calibri" charset="0"/>
                        <a:ea typeface="Calibri" charset="0"/>
                        <a:cs typeface="Calibri" charset="0"/>
                      </a:endParaRPr>
                    </a:p>
                  </a:txBody>
                  <a:tcPr>
                    <a:lnL w="6350" cap="flat" cmpd="sng" algn="ctr">
                      <a:solidFill>
                        <a:srgbClr val="1A3A50"/>
                      </a:solidFill>
                      <a:prstDash val="solid"/>
                      <a:round/>
                      <a:headEnd type="none" w="med" len="med"/>
                      <a:tailEnd type="none" w="med" len="med"/>
                    </a:lnL>
                    <a:lnR w="6350" cap="flat" cmpd="sng" algn="ctr">
                      <a:solidFill>
                        <a:srgbClr val="1A3A50"/>
                      </a:solidFill>
                      <a:prstDash val="solid"/>
                      <a:round/>
                      <a:headEnd type="none" w="med" len="med"/>
                      <a:tailEnd type="none" w="med" len="med"/>
                    </a:lnR>
                    <a:lnT w="6350" cap="flat" cmpd="sng" algn="ctr">
                      <a:solidFill>
                        <a:srgbClr val="1A3A50"/>
                      </a:solidFill>
                      <a:prstDash val="solid"/>
                      <a:round/>
                      <a:headEnd type="none" w="med" len="med"/>
                      <a:tailEnd type="none" w="med" len="med"/>
                    </a:lnT>
                    <a:lnB w="6350" cap="flat" cmpd="sng" algn="ctr">
                      <a:solidFill>
                        <a:srgbClr val="1A3A50"/>
                      </a:solidFill>
                      <a:prstDash val="solid"/>
                      <a:round/>
                      <a:headEnd type="none" w="med" len="med"/>
                      <a:tailEnd type="none" w="med" len="med"/>
                    </a:lnB>
                    <a:solidFill>
                      <a:srgbClr val="112336"/>
                    </a:solidFill>
                  </a:tcPr>
                </a:tc>
                <a:tc>
                  <a:txBody>
                    <a:bodyPr/>
                    <a:lstStyle/>
                    <a:p>
                      <a:pPr marL="0" indent="0" algn="ctr">
                        <a:buNone/>
                      </a:pPr>
                      <a:r>
                        <a:rPr lang="en-US" sz="1200" b="1" dirty="0">
                          <a:solidFill>
                            <a:srgbClr val="00C9B1"/>
                          </a:solidFill>
                          <a:latin typeface="Calibri" pitchFamily="34" charset="0"/>
                          <a:ea typeface="Calibri" pitchFamily="34" charset="-122"/>
                          <a:cs typeface="Calibri" pitchFamily="34" charset="-120"/>
                        </a:rPr>
                        <a:t>✅ Flexible</a:t>
                      </a:r>
                      <a:endParaRPr lang="en-US" sz="1200" dirty="0">
                        <a:latin typeface="Calibri" charset="0"/>
                        <a:ea typeface="Calibri" charset="0"/>
                        <a:cs typeface="Calibri" charset="0"/>
                      </a:endParaRPr>
                    </a:p>
                  </a:txBody>
                  <a:tcPr>
                    <a:lnL w="6350" cap="flat" cmpd="sng" algn="ctr">
                      <a:solidFill>
                        <a:srgbClr val="1A3A50"/>
                      </a:solidFill>
                      <a:prstDash val="solid"/>
                      <a:round/>
                      <a:headEnd type="none" w="med" len="med"/>
                      <a:tailEnd type="none" w="med" len="med"/>
                    </a:lnL>
                    <a:lnR w="6350" cap="flat" cmpd="sng" algn="ctr">
                      <a:solidFill>
                        <a:srgbClr val="1A3A50"/>
                      </a:solidFill>
                      <a:prstDash val="solid"/>
                      <a:round/>
                      <a:headEnd type="none" w="med" len="med"/>
                      <a:tailEnd type="none" w="med" len="med"/>
                    </a:lnR>
                    <a:lnT w="6350" cap="flat" cmpd="sng" algn="ctr">
                      <a:solidFill>
                        <a:srgbClr val="1A3A50"/>
                      </a:solidFill>
                      <a:prstDash val="solid"/>
                      <a:round/>
                      <a:headEnd type="none" w="med" len="med"/>
                      <a:tailEnd type="none" w="med" len="med"/>
                    </a:lnT>
                    <a:lnB w="6350" cap="flat" cmpd="sng" algn="ctr">
                      <a:solidFill>
                        <a:srgbClr val="1A3A50"/>
                      </a:solidFill>
                      <a:prstDash val="solid"/>
                      <a:round/>
                      <a:headEnd type="none" w="med" len="med"/>
                      <a:tailEnd type="none" w="med" len="med"/>
                    </a:lnB>
                    <a:solidFill>
                      <a:srgbClr val="003D35"/>
                    </a:solidFill>
                  </a:tcPr>
                </a:tc>
                <a:extLst>
                  <a:ext uri="{0D108BD9-81ED-4DB2-BD59-A6C34878D82A}">
                    <a16:rowId xmlns:a16="http://schemas.microsoft.com/office/drawing/2014/main" val="10006"/>
                  </a:ext>
                </a:extLst>
              </a:tr>
            </a:tbl>
          </a:graphicData>
        </a:graphic>
      </p:graphicFrame>
      <p:sp>
        <p:nvSpPr>
          <p:cNvPr id="6" name="Text 3"/>
          <p:cNvSpPr/>
          <p:nvPr/>
        </p:nvSpPr>
        <p:spPr>
          <a:xfrm>
            <a:off x="0" y="4892040"/>
            <a:ext cx="9144000" cy="246888"/>
          </a:xfrm>
          <a:prstGeom prst="rect">
            <a:avLst/>
          </a:prstGeom>
          <a:noFill/>
          <a:ln/>
        </p:spPr>
        <p:txBody>
          <a:bodyPr wrap="square" rtlCol="0" anchor="ctr"/>
          <a:lstStyle/>
          <a:p>
            <a:pPr marL="0" indent="0" algn="ctr">
              <a:buNone/>
            </a:pPr>
            <a:r>
              <a:rPr lang="en-US" sz="800" dirty="0">
                <a:solidFill>
                  <a:srgbClr val="4A6070"/>
                </a:solidFill>
                <a:latin typeface="Calibri" pitchFamily="34" charset="0"/>
                <a:ea typeface="Calibri" pitchFamily="34" charset="-122"/>
                <a:cs typeface="Calibri" pitchFamily="34" charset="-120"/>
              </a:rPr>
              <a:t>CTERA Networks  |  Lloyd's Security Matters Forum  |  April 2026</a:t>
            </a:r>
            <a:endParaRPr lang="en-US" sz="800" dirty="0"/>
          </a:p>
        </p:txBody>
      </p:sp>
      <p:pic>
        <p:nvPicPr>
          <p:cNvPr id="7" name="Image 0" descr="preencoded.png"/>
          <p:cNvPicPr>
            <a:picLocks noChangeAspect="1"/>
          </p:cNvPicPr>
          <p:nvPr/>
        </p:nvPicPr>
        <p:blipFill>
          <a:blip r:embed="rId3"/>
          <a:stretch>
            <a:fillRect/>
          </a:stretch>
        </p:blipFill>
        <p:spPr>
          <a:xfrm>
            <a:off x="7406640" y="576072"/>
            <a:ext cx="1508760" cy="50292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1">
    <p:bg>
      <p:bgPr>
        <a:solidFill>
          <a:srgbClr val="0D1B2A"/>
        </a:solidFill>
        <a:effectLst/>
      </p:bgPr>
    </p:bg>
    <p:spTree>
      <p:nvGrpSpPr>
        <p:cNvPr id="1" name=""/>
        <p:cNvGrpSpPr/>
        <p:nvPr/>
      </p:nvGrpSpPr>
      <p:grpSpPr>
        <a:xfrm>
          <a:off x="0" y="0"/>
          <a:ext cx="0" cy="0"/>
          <a:chOff x="0" y="0"/>
          <a:chExt cx="0" cy="0"/>
        </a:xfrm>
      </p:grpSpPr>
      <p:sp>
        <p:nvSpPr>
          <p:cNvPr id="2" name="Shape 0"/>
          <p:cNvSpPr/>
          <p:nvPr/>
        </p:nvSpPr>
        <p:spPr>
          <a:xfrm>
            <a:off x="5486400" y="0"/>
            <a:ext cx="3657600" cy="5143500"/>
          </a:xfrm>
          <a:prstGeom prst="rect">
            <a:avLst/>
          </a:prstGeom>
          <a:solidFill>
            <a:srgbClr val="00C9B1"/>
          </a:solidFill>
          <a:ln w="12700">
            <a:solidFill>
              <a:srgbClr val="00C9B1"/>
            </a:solidFill>
            <a:prstDash val="solid"/>
          </a:ln>
        </p:spPr>
        <p:txBody>
          <a:bodyPr/>
          <a:lstStyle/>
          <a:p>
            <a:endParaRPr lang="en-US"/>
          </a:p>
        </p:txBody>
      </p:sp>
      <p:sp>
        <p:nvSpPr>
          <p:cNvPr id="3" name="Shape 1"/>
          <p:cNvSpPr/>
          <p:nvPr/>
        </p:nvSpPr>
        <p:spPr>
          <a:xfrm>
            <a:off x="0" y="0"/>
            <a:ext cx="5486400" cy="73152"/>
          </a:xfrm>
          <a:prstGeom prst="rect">
            <a:avLst/>
          </a:prstGeom>
          <a:solidFill>
            <a:srgbClr val="00C9B1"/>
          </a:solidFill>
          <a:ln w="12700">
            <a:solidFill>
              <a:srgbClr val="00C9B1"/>
            </a:solidFill>
            <a:prstDash val="solid"/>
          </a:ln>
        </p:spPr>
        <p:txBody>
          <a:bodyPr/>
          <a:lstStyle/>
          <a:p>
            <a:endParaRPr lang="en-US"/>
          </a:p>
        </p:txBody>
      </p:sp>
      <p:sp>
        <p:nvSpPr>
          <p:cNvPr id="4" name="Shape 2"/>
          <p:cNvSpPr/>
          <p:nvPr/>
        </p:nvSpPr>
        <p:spPr>
          <a:xfrm>
            <a:off x="0" y="0"/>
            <a:ext cx="9144000" cy="502920"/>
          </a:xfrm>
          <a:prstGeom prst="rect">
            <a:avLst/>
          </a:prstGeom>
          <a:solidFill>
            <a:srgbClr val="00C9B1"/>
          </a:solidFill>
          <a:ln w="12700">
            <a:solidFill>
              <a:srgbClr val="00C9B1"/>
            </a:solidFill>
            <a:prstDash val="solid"/>
          </a:ln>
        </p:spPr>
        <p:txBody>
          <a:bodyPr/>
          <a:lstStyle/>
          <a:p>
            <a:endParaRPr lang="en-US"/>
          </a:p>
        </p:txBody>
      </p:sp>
      <p:sp>
        <p:nvSpPr>
          <p:cNvPr id="5" name="Text 3"/>
          <p:cNvSpPr/>
          <p:nvPr/>
        </p:nvSpPr>
        <p:spPr>
          <a:xfrm>
            <a:off x="274320" y="64008"/>
            <a:ext cx="8595360" cy="365760"/>
          </a:xfrm>
          <a:prstGeom prst="rect">
            <a:avLst/>
          </a:prstGeom>
          <a:noFill/>
          <a:ln/>
        </p:spPr>
        <p:txBody>
          <a:bodyPr wrap="square" rtlCol="0" anchor="ctr"/>
          <a:lstStyle/>
          <a:p>
            <a:pPr marL="0" indent="0">
              <a:buNone/>
            </a:pPr>
            <a:r>
              <a:rPr lang="en-US" sz="1100" b="1" kern="0" spc="300" dirty="0">
                <a:solidFill>
                  <a:srgbClr val="0D1B2A"/>
                </a:solidFill>
                <a:latin typeface="Calibri" pitchFamily="34" charset="0"/>
                <a:ea typeface="Calibri" pitchFamily="34" charset="-122"/>
                <a:cs typeface="Calibri" pitchFamily="34" charset="-120"/>
              </a:rPr>
              <a:t>NEXT STEPS  ·  WHERE DO YOU START?</a:t>
            </a:r>
            <a:endParaRPr lang="en-US" sz="1100" dirty="0"/>
          </a:p>
        </p:txBody>
      </p:sp>
      <p:sp>
        <p:nvSpPr>
          <p:cNvPr id="6" name="Text 4"/>
          <p:cNvSpPr/>
          <p:nvPr/>
        </p:nvSpPr>
        <p:spPr>
          <a:xfrm>
            <a:off x="365760" y="566928"/>
            <a:ext cx="4846320" cy="594360"/>
          </a:xfrm>
          <a:prstGeom prst="rect">
            <a:avLst/>
          </a:prstGeom>
          <a:noFill/>
          <a:ln/>
        </p:spPr>
        <p:txBody>
          <a:bodyPr wrap="square" rtlCol="0" anchor="ctr"/>
          <a:lstStyle/>
          <a:p>
            <a:pPr marL="0" indent="0">
              <a:buNone/>
            </a:pPr>
            <a:r>
              <a:rPr lang="en-US" sz="2800" b="1" dirty="0">
                <a:solidFill>
                  <a:srgbClr val="FFFFFF"/>
                </a:solidFill>
                <a:latin typeface="Georgia" pitchFamily="34" charset="0"/>
                <a:ea typeface="Georgia" pitchFamily="34" charset="-122"/>
                <a:cs typeface="Georgia" pitchFamily="34" charset="-120"/>
              </a:rPr>
              <a:t>Not if. When.</a:t>
            </a:r>
            <a:endParaRPr lang="en-US" sz="2800" dirty="0"/>
          </a:p>
        </p:txBody>
      </p:sp>
      <p:sp>
        <p:nvSpPr>
          <p:cNvPr id="7" name="Text 5"/>
          <p:cNvSpPr/>
          <p:nvPr/>
        </p:nvSpPr>
        <p:spPr>
          <a:xfrm>
            <a:off x="365760" y="1188720"/>
            <a:ext cx="4846320" cy="1188720"/>
          </a:xfrm>
          <a:prstGeom prst="rect">
            <a:avLst/>
          </a:prstGeom>
          <a:noFill/>
          <a:ln/>
        </p:spPr>
        <p:txBody>
          <a:bodyPr wrap="square" rtlCol="0" anchor="ctr"/>
          <a:lstStyle/>
          <a:p>
            <a:pPr marL="0" indent="0">
              <a:buNone/>
            </a:pPr>
            <a:r>
              <a:rPr lang="en-US" sz="2600" b="1" dirty="0">
                <a:solidFill>
                  <a:srgbClr val="00C9B1"/>
                </a:solidFill>
                <a:latin typeface="Georgia" pitchFamily="34" charset="0"/>
                <a:ea typeface="Georgia" pitchFamily="34" charset="-122"/>
                <a:cs typeface="Georgia" pitchFamily="34" charset="-120"/>
              </a:rPr>
              <a:t>AI cyber warfare is</a:t>
            </a:r>
            <a:endParaRPr lang="en-US" sz="2600" dirty="0"/>
          </a:p>
          <a:p>
            <a:pPr marL="0" indent="0">
              <a:buNone/>
            </a:pPr>
            <a:r>
              <a:rPr lang="en-US" sz="2600" b="1" dirty="0">
                <a:solidFill>
                  <a:srgbClr val="00C9B1"/>
                </a:solidFill>
                <a:latin typeface="Georgia" pitchFamily="34" charset="0"/>
                <a:ea typeface="Georgia" pitchFamily="34" charset="-122"/>
                <a:cs typeface="Georgia" pitchFamily="34" charset="-120"/>
              </a:rPr>
              <a:t>already targeting</a:t>
            </a:r>
            <a:endParaRPr lang="en-US" sz="2600" dirty="0"/>
          </a:p>
          <a:p>
            <a:pPr marL="0" indent="0">
              <a:buNone/>
            </a:pPr>
            <a:r>
              <a:rPr lang="en-US" sz="2600" b="1" dirty="0">
                <a:solidFill>
                  <a:srgbClr val="00C9B1"/>
                </a:solidFill>
                <a:latin typeface="Georgia" pitchFamily="34" charset="0"/>
                <a:ea typeface="Georgia" pitchFamily="34" charset="-122"/>
                <a:cs typeface="Georgia" pitchFamily="34" charset="-120"/>
              </a:rPr>
              <a:t>your data.</a:t>
            </a:r>
            <a:endParaRPr lang="en-US" sz="2600" dirty="0"/>
          </a:p>
        </p:txBody>
      </p:sp>
      <p:sp>
        <p:nvSpPr>
          <p:cNvPr id="8" name="Text 6"/>
          <p:cNvSpPr/>
          <p:nvPr/>
        </p:nvSpPr>
        <p:spPr>
          <a:xfrm>
            <a:off x="365760" y="2450592"/>
            <a:ext cx="4846320" cy="512064"/>
          </a:xfrm>
          <a:prstGeom prst="rect">
            <a:avLst/>
          </a:prstGeom>
          <a:noFill/>
          <a:ln/>
        </p:spPr>
        <p:txBody>
          <a:bodyPr wrap="square" rtlCol="0" anchor="ctr"/>
          <a:lstStyle/>
          <a:p>
            <a:pPr marL="0" indent="0">
              <a:buNone/>
            </a:pPr>
            <a:r>
              <a:rPr lang="en-US" sz="1200" i="1" dirty="0">
                <a:solidFill>
                  <a:srgbClr val="E0EDF5"/>
                </a:solidFill>
                <a:latin typeface="Calibri" pitchFamily="34" charset="0"/>
                <a:ea typeface="Calibri" pitchFamily="34" charset="-122"/>
                <a:cs typeface="Calibri" pitchFamily="34" charset="-120"/>
              </a:rPr>
              <a:t>Unstructured, ungoverned data is the attack surface.</a:t>
            </a:r>
            <a:endParaRPr lang="en-US" sz="1200" dirty="0"/>
          </a:p>
          <a:p>
            <a:pPr marL="0" indent="0">
              <a:buNone/>
            </a:pPr>
            <a:r>
              <a:rPr lang="en-US" sz="1200" i="1" dirty="0">
                <a:solidFill>
                  <a:srgbClr val="E0EDF5"/>
                </a:solidFill>
                <a:latin typeface="Calibri" pitchFamily="34" charset="0"/>
                <a:ea typeface="Calibri" pitchFamily="34" charset="-122"/>
                <a:cs typeface="Calibri" pitchFamily="34" charset="-120"/>
              </a:rPr>
              <a:t>Lloyd's cannot afford to manage by instinct.</a:t>
            </a:r>
            <a:endParaRPr lang="en-US" sz="1200" dirty="0"/>
          </a:p>
        </p:txBody>
      </p:sp>
      <p:sp>
        <p:nvSpPr>
          <p:cNvPr id="9" name="Shape 7"/>
          <p:cNvSpPr/>
          <p:nvPr/>
        </p:nvSpPr>
        <p:spPr>
          <a:xfrm>
            <a:off x="347472" y="3118104"/>
            <a:ext cx="457200" cy="457200"/>
          </a:xfrm>
          <a:prstGeom prst="ellipse">
            <a:avLst/>
          </a:prstGeom>
          <a:solidFill>
            <a:srgbClr val="00C9B1"/>
          </a:solidFill>
          <a:ln w="12700">
            <a:solidFill>
              <a:srgbClr val="00C9B1"/>
            </a:solidFill>
            <a:prstDash val="solid"/>
          </a:ln>
        </p:spPr>
        <p:txBody>
          <a:bodyPr/>
          <a:lstStyle/>
          <a:p>
            <a:endParaRPr lang="en-US"/>
          </a:p>
        </p:txBody>
      </p:sp>
      <p:sp>
        <p:nvSpPr>
          <p:cNvPr id="10" name="Text 8"/>
          <p:cNvSpPr/>
          <p:nvPr/>
        </p:nvSpPr>
        <p:spPr>
          <a:xfrm>
            <a:off x="347472" y="3118104"/>
            <a:ext cx="457200" cy="457200"/>
          </a:xfrm>
          <a:prstGeom prst="rect">
            <a:avLst/>
          </a:prstGeom>
          <a:noFill/>
          <a:ln/>
        </p:spPr>
        <p:txBody>
          <a:bodyPr wrap="square" rtlCol="0" anchor="ctr"/>
          <a:lstStyle/>
          <a:p>
            <a:pPr marL="0" indent="0" algn="ctr">
              <a:buNone/>
            </a:pPr>
            <a:r>
              <a:rPr lang="en-US" sz="1600" b="1" dirty="0">
                <a:solidFill>
                  <a:srgbClr val="0D1B2A"/>
                </a:solidFill>
                <a:latin typeface="Georgia" pitchFamily="34" charset="0"/>
                <a:ea typeface="Georgia" pitchFamily="34" charset="-122"/>
                <a:cs typeface="Georgia" pitchFamily="34" charset="-120"/>
              </a:rPr>
              <a:t>1</a:t>
            </a:r>
            <a:endParaRPr lang="en-US" sz="1600" dirty="0"/>
          </a:p>
        </p:txBody>
      </p:sp>
      <p:sp>
        <p:nvSpPr>
          <p:cNvPr id="11" name="Text 9"/>
          <p:cNvSpPr/>
          <p:nvPr/>
        </p:nvSpPr>
        <p:spPr>
          <a:xfrm>
            <a:off x="932688" y="3154680"/>
            <a:ext cx="4343400" cy="384048"/>
          </a:xfrm>
          <a:prstGeom prst="rect">
            <a:avLst/>
          </a:prstGeom>
          <a:noFill/>
          <a:ln/>
        </p:spPr>
        <p:txBody>
          <a:bodyPr wrap="square" rtlCol="0" anchor="ctr"/>
          <a:lstStyle/>
          <a:p>
            <a:pPr marL="0" indent="0">
              <a:buNone/>
            </a:pPr>
            <a:r>
              <a:rPr lang="en-US" sz="1300" dirty="0">
                <a:solidFill>
                  <a:srgbClr val="FFFFFF"/>
                </a:solidFill>
                <a:latin typeface="Calibri" pitchFamily="34" charset="0"/>
                <a:ea typeface="Calibri" pitchFamily="34" charset="-122"/>
                <a:cs typeface="Calibri" pitchFamily="34" charset="-120"/>
              </a:rPr>
              <a:t>Data discovery session — map your unstructured data risk in 2 hours</a:t>
            </a:r>
            <a:endParaRPr lang="en-US" sz="1300" dirty="0"/>
          </a:p>
        </p:txBody>
      </p:sp>
      <p:sp>
        <p:nvSpPr>
          <p:cNvPr id="12" name="Shape 10"/>
          <p:cNvSpPr/>
          <p:nvPr/>
        </p:nvSpPr>
        <p:spPr>
          <a:xfrm>
            <a:off x="347472" y="3712464"/>
            <a:ext cx="457200" cy="457200"/>
          </a:xfrm>
          <a:prstGeom prst="ellipse">
            <a:avLst/>
          </a:prstGeom>
          <a:solidFill>
            <a:srgbClr val="00C9B1"/>
          </a:solidFill>
          <a:ln w="12700">
            <a:solidFill>
              <a:srgbClr val="00C9B1"/>
            </a:solidFill>
            <a:prstDash val="solid"/>
          </a:ln>
        </p:spPr>
        <p:txBody>
          <a:bodyPr/>
          <a:lstStyle/>
          <a:p>
            <a:endParaRPr lang="en-US"/>
          </a:p>
        </p:txBody>
      </p:sp>
      <p:sp>
        <p:nvSpPr>
          <p:cNvPr id="13" name="Text 11"/>
          <p:cNvSpPr/>
          <p:nvPr/>
        </p:nvSpPr>
        <p:spPr>
          <a:xfrm>
            <a:off x="347472" y="3712464"/>
            <a:ext cx="457200" cy="457200"/>
          </a:xfrm>
          <a:prstGeom prst="rect">
            <a:avLst/>
          </a:prstGeom>
          <a:noFill/>
          <a:ln/>
        </p:spPr>
        <p:txBody>
          <a:bodyPr wrap="square" rtlCol="0" anchor="ctr"/>
          <a:lstStyle/>
          <a:p>
            <a:pPr marL="0" indent="0" algn="ctr">
              <a:buNone/>
            </a:pPr>
            <a:r>
              <a:rPr lang="en-US" sz="1600" b="1" dirty="0">
                <a:solidFill>
                  <a:srgbClr val="0D1B2A"/>
                </a:solidFill>
                <a:latin typeface="Georgia" pitchFamily="34" charset="0"/>
                <a:ea typeface="Georgia" pitchFamily="34" charset="-122"/>
                <a:cs typeface="Georgia" pitchFamily="34" charset="-120"/>
              </a:rPr>
              <a:t>2</a:t>
            </a:r>
            <a:endParaRPr lang="en-US" sz="1600" dirty="0"/>
          </a:p>
        </p:txBody>
      </p:sp>
      <p:sp>
        <p:nvSpPr>
          <p:cNvPr id="14" name="Text 12"/>
          <p:cNvSpPr/>
          <p:nvPr/>
        </p:nvSpPr>
        <p:spPr>
          <a:xfrm>
            <a:off x="932688" y="3749040"/>
            <a:ext cx="4343400" cy="384048"/>
          </a:xfrm>
          <a:prstGeom prst="rect">
            <a:avLst/>
          </a:prstGeom>
          <a:noFill/>
          <a:ln/>
        </p:spPr>
        <p:txBody>
          <a:bodyPr wrap="square" rtlCol="0" anchor="ctr"/>
          <a:lstStyle/>
          <a:p>
            <a:pPr marL="0" indent="0">
              <a:buNone/>
            </a:pPr>
            <a:r>
              <a:rPr lang="en-US" sz="1300" dirty="0">
                <a:solidFill>
                  <a:srgbClr val="FFFFFF"/>
                </a:solidFill>
                <a:latin typeface="Calibri" pitchFamily="34" charset="0"/>
                <a:ea typeface="Calibri" pitchFamily="34" charset="-122"/>
                <a:cs typeface="Calibri" pitchFamily="34" charset="-120"/>
              </a:rPr>
              <a:t>Classify proof of concept — classify a live dataset in your own environment</a:t>
            </a:r>
            <a:endParaRPr lang="en-US" sz="1300" dirty="0"/>
          </a:p>
        </p:txBody>
      </p:sp>
      <p:sp>
        <p:nvSpPr>
          <p:cNvPr id="15" name="Shape 13"/>
          <p:cNvSpPr/>
          <p:nvPr/>
        </p:nvSpPr>
        <p:spPr>
          <a:xfrm>
            <a:off x="347472" y="4306824"/>
            <a:ext cx="457200" cy="457200"/>
          </a:xfrm>
          <a:prstGeom prst="ellipse">
            <a:avLst/>
          </a:prstGeom>
          <a:solidFill>
            <a:srgbClr val="00C9B1"/>
          </a:solidFill>
          <a:ln w="12700">
            <a:solidFill>
              <a:srgbClr val="00C9B1"/>
            </a:solidFill>
            <a:prstDash val="solid"/>
          </a:ln>
        </p:spPr>
        <p:txBody>
          <a:bodyPr/>
          <a:lstStyle/>
          <a:p>
            <a:endParaRPr lang="en-US"/>
          </a:p>
        </p:txBody>
      </p:sp>
      <p:sp>
        <p:nvSpPr>
          <p:cNvPr id="16" name="Text 14"/>
          <p:cNvSpPr/>
          <p:nvPr/>
        </p:nvSpPr>
        <p:spPr>
          <a:xfrm>
            <a:off x="347472" y="4306824"/>
            <a:ext cx="457200" cy="457200"/>
          </a:xfrm>
          <a:prstGeom prst="rect">
            <a:avLst/>
          </a:prstGeom>
          <a:noFill/>
          <a:ln/>
        </p:spPr>
        <p:txBody>
          <a:bodyPr wrap="square" rtlCol="0" anchor="ctr"/>
          <a:lstStyle/>
          <a:p>
            <a:pPr marL="0" indent="0" algn="ctr">
              <a:buNone/>
            </a:pPr>
            <a:r>
              <a:rPr lang="en-US" sz="1600" b="1" dirty="0">
                <a:solidFill>
                  <a:srgbClr val="0D1B2A"/>
                </a:solidFill>
                <a:latin typeface="Georgia" pitchFamily="34" charset="0"/>
                <a:ea typeface="Georgia" pitchFamily="34" charset="-122"/>
                <a:cs typeface="Georgia" pitchFamily="34" charset="-120"/>
              </a:rPr>
              <a:t>3</a:t>
            </a:r>
            <a:endParaRPr lang="en-US" sz="1600" dirty="0"/>
          </a:p>
        </p:txBody>
      </p:sp>
      <p:sp>
        <p:nvSpPr>
          <p:cNvPr id="17" name="Text 15"/>
          <p:cNvSpPr/>
          <p:nvPr/>
        </p:nvSpPr>
        <p:spPr>
          <a:xfrm>
            <a:off x="932688" y="4343400"/>
            <a:ext cx="4343400" cy="384048"/>
          </a:xfrm>
          <a:prstGeom prst="rect">
            <a:avLst/>
          </a:prstGeom>
          <a:noFill/>
          <a:ln/>
        </p:spPr>
        <p:txBody>
          <a:bodyPr wrap="square" rtlCol="0" anchor="ctr"/>
          <a:lstStyle/>
          <a:p>
            <a:pPr marL="0" indent="0">
              <a:buNone/>
            </a:pPr>
            <a:r>
              <a:rPr lang="en-US" sz="1300" dirty="0">
                <a:solidFill>
                  <a:srgbClr val="FFFFFF"/>
                </a:solidFill>
                <a:latin typeface="Calibri" pitchFamily="34" charset="0"/>
                <a:ea typeface="Calibri" pitchFamily="34" charset="-122"/>
                <a:cs typeface="Calibri" pitchFamily="34" charset="-120"/>
              </a:rPr>
              <a:t>Scoped AI Expert pilot — one use case, one dataset, measurable outcome</a:t>
            </a:r>
            <a:endParaRPr lang="en-US" sz="1300" dirty="0"/>
          </a:p>
        </p:txBody>
      </p:sp>
      <p:sp>
        <p:nvSpPr>
          <p:cNvPr id="18" name="Text 16"/>
          <p:cNvSpPr/>
          <p:nvPr/>
        </p:nvSpPr>
        <p:spPr>
          <a:xfrm>
            <a:off x="5715000" y="685800"/>
            <a:ext cx="3200400" cy="384048"/>
          </a:xfrm>
          <a:prstGeom prst="rect">
            <a:avLst/>
          </a:prstGeom>
          <a:noFill/>
          <a:ln/>
        </p:spPr>
        <p:txBody>
          <a:bodyPr wrap="square" rtlCol="0" anchor="ctr"/>
          <a:lstStyle/>
          <a:p>
            <a:pPr marL="0" indent="0">
              <a:buNone/>
            </a:pPr>
            <a:r>
              <a:rPr lang="en-US" sz="1500" b="1" dirty="0">
                <a:solidFill>
                  <a:srgbClr val="0D1B2A"/>
                </a:solidFill>
                <a:latin typeface="Calibri" pitchFamily="34" charset="0"/>
                <a:ea typeface="Calibri" pitchFamily="34" charset="-122"/>
                <a:cs typeface="Calibri" pitchFamily="34" charset="-120"/>
              </a:rPr>
              <a:t>Talk to us today:</a:t>
            </a:r>
            <a:endParaRPr lang="en-US" sz="1500" dirty="0"/>
          </a:p>
        </p:txBody>
      </p:sp>
      <p:sp>
        <p:nvSpPr>
          <p:cNvPr id="19" name="Text 17"/>
          <p:cNvSpPr/>
          <p:nvPr/>
        </p:nvSpPr>
        <p:spPr>
          <a:xfrm>
            <a:off x="5715000" y="1170432"/>
            <a:ext cx="3200400" cy="658368"/>
          </a:xfrm>
          <a:prstGeom prst="rect">
            <a:avLst/>
          </a:prstGeom>
          <a:noFill/>
          <a:ln/>
        </p:spPr>
        <p:txBody>
          <a:bodyPr wrap="square" rtlCol="0" anchor="ctr"/>
          <a:lstStyle/>
          <a:p>
            <a:pPr marL="0" indent="0">
              <a:buNone/>
            </a:pPr>
            <a:r>
              <a:rPr lang="en-US" sz="1400" dirty="0">
                <a:solidFill>
                  <a:srgbClr val="0D1B2A"/>
                </a:solidFill>
                <a:latin typeface="Calibri" pitchFamily="34" charset="0"/>
                <a:ea typeface="Calibri" pitchFamily="34" charset="-122"/>
                <a:cs typeface="Calibri" pitchFamily="34" charset="-120"/>
              </a:rPr>
              <a:t>Jon Arnold</a:t>
            </a:r>
            <a:endParaRPr lang="en-US" sz="1400" dirty="0"/>
          </a:p>
          <a:p>
            <a:pPr marL="0" indent="0">
              <a:buNone/>
            </a:pPr>
            <a:r>
              <a:rPr lang="en-US" sz="1400" dirty="0">
                <a:solidFill>
                  <a:srgbClr val="0D1B2A"/>
                </a:solidFill>
                <a:latin typeface="Calibri" pitchFamily="34" charset="0"/>
                <a:ea typeface="Calibri" pitchFamily="34" charset="-122"/>
                <a:cs typeface="Calibri" pitchFamily="34" charset="-120"/>
              </a:rPr>
              <a:t>Senior Sales Director, Northern Europe</a:t>
            </a:r>
            <a:endParaRPr lang="en-US" sz="1400" dirty="0"/>
          </a:p>
        </p:txBody>
      </p:sp>
      <p:sp>
        <p:nvSpPr>
          <p:cNvPr id="20" name="Text 18"/>
          <p:cNvSpPr/>
          <p:nvPr/>
        </p:nvSpPr>
        <p:spPr>
          <a:xfrm>
            <a:off x="5715000" y="1920240"/>
            <a:ext cx="3200400" cy="329184"/>
          </a:xfrm>
          <a:prstGeom prst="rect">
            <a:avLst/>
          </a:prstGeom>
          <a:noFill/>
          <a:ln/>
        </p:spPr>
        <p:txBody>
          <a:bodyPr wrap="square" rtlCol="0" anchor="ctr"/>
          <a:lstStyle/>
          <a:p>
            <a:pPr marL="0" indent="0">
              <a:buNone/>
            </a:pPr>
            <a:r>
              <a:rPr lang="en-US" sz="1300" b="1" dirty="0">
                <a:solidFill>
                  <a:srgbClr val="0D1B2A"/>
                </a:solidFill>
                <a:latin typeface="Calibri" pitchFamily="34" charset="0"/>
                <a:ea typeface="Calibri" pitchFamily="34" charset="-122"/>
                <a:cs typeface="Calibri" pitchFamily="34" charset="-120"/>
              </a:rPr>
              <a:t>jona@ctera.com</a:t>
            </a:r>
            <a:endParaRPr lang="en-US" sz="1300" dirty="0"/>
          </a:p>
        </p:txBody>
      </p:sp>
      <p:sp>
        <p:nvSpPr>
          <p:cNvPr id="21" name="Text 19"/>
          <p:cNvSpPr/>
          <p:nvPr/>
        </p:nvSpPr>
        <p:spPr>
          <a:xfrm>
            <a:off x="5715000" y="2286000"/>
            <a:ext cx="3200400" cy="1687068"/>
          </a:xfrm>
          <a:prstGeom prst="rect">
            <a:avLst/>
          </a:prstGeom>
          <a:noFill/>
          <a:ln/>
        </p:spPr>
        <p:txBody>
          <a:bodyPr wrap="square" rtlCol="0" anchor="ctr"/>
          <a:lstStyle/>
          <a:p>
            <a:endParaRPr lang="en-US" sz="1400" dirty="0">
              <a:solidFill>
                <a:srgbClr val="0D1B2A"/>
              </a:solidFill>
              <a:latin typeface="Calibri" pitchFamily="34" charset="0"/>
              <a:ea typeface="Calibri" pitchFamily="34" charset="-122"/>
              <a:cs typeface="Calibri" pitchFamily="34" charset="-120"/>
            </a:endParaRPr>
          </a:p>
          <a:p>
            <a:endParaRPr lang="en-US" sz="1400" dirty="0">
              <a:solidFill>
                <a:srgbClr val="0D1B2A"/>
              </a:solidFill>
              <a:latin typeface="Calibri" pitchFamily="34" charset="0"/>
              <a:ea typeface="Calibri" pitchFamily="34" charset="-122"/>
              <a:cs typeface="Calibri" pitchFamily="34" charset="-120"/>
            </a:endParaRPr>
          </a:p>
          <a:p>
            <a:r>
              <a:rPr lang="en-US" sz="1400" dirty="0">
                <a:solidFill>
                  <a:srgbClr val="0D1B2A"/>
                </a:solidFill>
                <a:latin typeface="Calibri" pitchFamily="34" charset="0"/>
                <a:ea typeface="Calibri" pitchFamily="34" charset="-122"/>
                <a:cs typeface="Calibri" pitchFamily="34" charset="-120"/>
              </a:rPr>
              <a:t>Richard Francis </a:t>
            </a:r>
          </a:p>
          <a:p>
            <a:r>
              <a:rPr lang="en-US" sz="1400" dirty="0">
                <a:solidFill>
                  <a:srgbClr val="0D1B2A"/>
                </a:solidFill>
                <a:latin typeface="Calibri" pitchFamily="34" charset="0"/>
                <a:ea typeface="Calibri" pitchFamily="34" charset="-122"/>
                <a:cs typeface="Calibri" pitchFamily="34" charset="-120"/>
              </a:rPr>
              <a:t>EMEA Technical Director</a:t>
            </a:r>
          </a:p>
          <a:p>
            <a:endParaRPr lang="en-US" sz="1400" dirty="0">
              <a:solidFill>
                <a:srgbClr val="0D1B2A"/>
              </a:solidFill>
              <a:latin typeface="Calibri" pitchFamily="34" charset="0"/>
              <a:ea typeface="Calibri" pitchFamily="34" charset="-122"/>
              <a:cs typeface="Calibri" pitchFamily="34" charset="-120"/>
            </a:endParaRPr>
          </a:p>
          <a:p>
            <a:endParaRPr lang="en-US" sz="1300" b="1" dirty="0">
              <a:solidFill>
                <a:srgbClr val="0D1B2A"/>
              </a:solidFill>
              <a:latin typeface="Calibri" pitchFamily="34" charset="0"/>
              <a:ea typeface="Calibri" pitchFamily="34" charset="-122"/>
              <a:cs typeface="Calibri" pitchFamily="34" charset="-120"/>
            </a:endParaRPr>
          </a:p>
          <a:p>
            <a:r>
              <a:rPr lang="en-US" sz="1300" b="1" dirty="0" err="1">
                <a:solidFill>
                  <a:srgbClr val="0D1B2A"/>
                </a:solidFill>
                <a:latin typeface="Calibri" pitchFamily="34" charset="0"/>
                <a:ea typeface="Calibri" pitchFamily="34" charset="-122"/>
                <a:cs typeface="Calibri" pitchFamily="34" charset="-120"/>
              </a:rPr>
              <a:t>Richardf@ctera.com</a:t>
            </a:r>
            <a:endParaRPr lang="en-US" sz="1300" dirty="0"/>
          </a:p>
          <a:p>
            <a:endParaRPr lang="en-US" sz="1300" b="1" dirty="0">
              <a:solidFill>
                <a:srgbClr val="0D1B2A"/>
              </a:solidFill>
              <a:latin typeface="Calibri" pitchFamily="34" charset="0"/>
              <a:ea typeface="Calibri" pitchFamily="34" charset="-122"/>
              <a:cs typeface="Calibri" pitchFamily="34" charset="-120"/>
            </a:endParaRPr>
          </a:p>
          <a:p>
            <a:r>
              <a:rPr lang="en-US" sz="1200" b="1" dirty="0" err="1">
                <a:solidFill>
                  <a:srgbClr val="0D1B2A"/>
                </a:solidFill>
                <a:latin typeface="Calibri" pitchFamily="34" charset="0"/>
                <a:ea typeface="Calibri" pitchFamily="34" charset="-122"/>
                <a:cs typeface="Calibri" pitchFamily="34" charset="-120"/>
              </a:rPr>
              <a:t>www.ctera.com</a:t>
            </a:r>
            <a:endParaRPr lang="en-US" sz="1200" dirty="0"/>
          </a:p>
          <a:p>
            <a:endParaRPr lang="en-US" sz="1200" dirty="0">
              <a:solidFill>
                <a:srgbClr val="0D1B2A"/>
              </a:solidFill>
              <a:latin typeface="Calibri" pitchFamily="34" charset="0"/>
              <a:ea typeface="Calibri" pitchFamily="34" charset="-122"/>
              <a:cs typeface="Calibri" pitchFamily="34" charset="-120"/>
            </a:endParaRPr>
          </a:p>
          <a:p>
            <a:endParaRPr lang="en-US" sz="1200" dirty="0">
              <a:solidFill>
                <a:srgbClr val="0D1B2A"/>
              </a:solidFill>
              <a:latin typeface="Calibri" pitchFamily="34" charset="0"/>
              <a:ea typeface="Calibri" pitchFamily="34" charset="-122"/>
              <a:cs typeface="Calibri" pitchFamily="34" charset="-120"/>
            </a:endParaRPr>
          </a:p>
        </p:txBody>
      </p:sp>
      <p:sp>
        <p:nvSpPr>
          <p:cNvPr id="23" name="Text 21"/>
          <p:cNvSpPr/>
          <p:nvPr/>
        </p:nvSpPr>
        <p:spPr>
          <a:xfrm>
            <a:off x="5715000" y="2834640"/>
            <a:ext cx="3200400" cy="502920"/>
          </a:xfrm>
          <a:prstGeom prst="rect">
            <a:avLst/>
          </a:prstGeom>
          <a:noFill/>
          <a:ln/>
        </p:spPr>
        <p:txBody>
          <a:bodyPr wrap="square" rtlCol="0" anchor="ctr"/>
          <a:lstStyle/>
          <a:p>
            <a:pPr marL="0" indent="0">
              <a:buNone/>
            </a:pPr>
            <a:endParaRPr lang="en-US" sz="1200" dirty="0"/>
          </a:p>
        </p:txBody>
      </p:sp>
      <p:sp>
        <p:nvSpPr>
          <p:cNvPr id="25" name="Text 23"/>
          <p:cNvSpPr/>
          <p:nvPr/>
        </p:nvSpPr>
        <p:spPr>
          <a:xfrm>
            <a:off x="6053328" y="3749040"/>
            <a:ext cx="1188720" cy="347472"/>
          </a:xfrm>
          <a:prstGeom prst="rect">
            <a:avLst/>
          </a:prstGeom>
          <a:noFill/>
          <a:ln/>
        </p:spPr>
        <p:txBody>
          <a:bodyPr wrap="square" rtlCol="0" anchor="ctr"/>
          <a:lstStyle/>
          <a:p>
            <a:pPr marL="0" indent="0" algn="ctr">
              <a:buNone/>
            </a:pPr>
            <a:r>
              <a:rPr lang="en-US" sz="1800" b="1" dirty="0">
                <a:solidFill>
                  <a:srgbClr val="00C9B1"/>
                </a:solidFill>
                <a:latin typeface="Calibri" pitchFamily="34" charset="0"/>
                <a:ea typeface="Calibri" pitchFamily="34" charset="-122"/>
                <a:cs typeface="Calibri" pitchFamily="34" charset="-120"/>
              </a:rPr>
              <a:t>QR</a:t>
            </a:r>
            <a:endParaRPr lang="en-US" sz="1800" dirty="0"/>
          </a:p>
        </p:txBody>
      </p:sp>
      <p:pic>
        <p:nvPicPr>
          <p:cNvPr id="26" name="Image 0" descr="preencoded.png"/>
          <p:cNvPicPr>
            <a:picLocks noChangeAspect="1"/>
          </p:cNvPicPr>
          <p:nvPr/>
        </p:nvPicPr>
        <p:blipFill>
          <a:blip r:embed="rId3"/>
          <a:stretch>
            <a:fillRect/>
          </a:stretch>
        </p:blipFill>
        <p:spPr>
          <a:xfrm>
            <a:off x="7424928" y="3547872"/>
            <a:ext cx="822960" cy="822960"/>
          </a:xfrm>
          <a:prstGeom prst="rect">
            <a:avLst/>
          </a:prstGeom>
        </p:spPr>
      </p:pic>
      <p:sp>
        <p:nvSpPr>
          <p:cNvPr id="27" name="Text 24"/>
          <p:cNvSpPr/>
          <p:nvPr/>
        </p:nvSpPr>
        <p:spPr>
          <a:xfrm>
            <a:off x="0" y="4892040"/>
            <a:ext cx="5486400" cy="246888"/>
          </a:xfrm>
          <a:prstGeom prst="rect">
            <a:avLst/>
          </a:prstGeom>
          <a:noFill/>
          <a:ln/>
        </p:spPr>
        <p:txBody>
          <a:bodyPr wrap="square" rtlCol="0" anchor="ctr"/>
          <a:lstStyle/>
          <a:p>
            <a:pPr marL="0" indent="0" algn="ctr">
              <a:buNone/>
            </a:pPr>
            <a:r>
              <a:rPr lang="en-US" sz="800" dirty="0">
                <a:solidFill>
                  <a:srgbClr val="64748B"/>
                </a:solidFill>
                <a:latin typeface="Calibri" pitchFamily="34" charset="0"/>
                <a:ea typeface="Calibri" pitchFamily="34" charset="-122"/>
                <a:cs typeface="Calibri" pitchFamily="34" charset="-120"/>
              </a:rPr>
              <a:t>CTERA Networks  |  Enterprise Content Services  |  ctera.com  |  © 2026</a:t>
            </a:r>
            <a:endParaRPr lang="en-US" sz="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bg>
      <p:bgPr>
        <a:solidFill>
          <a:srgbClr val="0D1B2A"/>
        </a:solidFill>
        <a:effectLst/>
      </p:bgPr>
    </p:bg>
    <p:spTree>
      <p:nvGrpSpPr>
        <p:cNvPr id="1" name=""/>
        <p:cNvGrpSpPr/>
        <p:nvPr/>
      </p:nvGrpSpPr>
      <p:grpSpPr>
        <a:xfrm>
          <a:off x="0" y="0"/>
          <a:ext cx="0" cy="0"/>
          <a:chOff x="0" y="0"/>
          <a:chExt cx="0" cy="0"/>
        </a:xfrm>
      </p:grpSpPr>
      <p:sp>
        <p:nvSpPr>
          <p:cNvPr id="2" name="Shape 0"/>
          <p:cNvSpPr/>
          <p:nvPr/>
        </p:nvSpPr>
        <p:spPr>
          <a:xfrm>
            <a:off x="0" y="0"/>
            <a:ext cx="109728" cy="5143500"/>
          </a:xfrm>
          <a:prstGeom prst="rect">
            <a:avLst/>
          </a:prstGeom>
          <a:solidFill>
            <a:srgbClr val="00C9B1"/>
          </a:solidFill>
          <a:ln w="12700">
            <a:solidFill>
              <a:srgbClr val="00C9B1"/>
            </a:solidFill>
            <a:prstDash val="solid"/>
          </a:ln>
        </p:spPr>
        <p:txBody>
          <a:bodyPr/>
          <a:lstStyle/>
          <a:p>
            <a:endParaRPr lang="en-US"/>
          </a:p>
        </p:txBody>
      </p:sp>
      <p:sp>
        <p:nvSpPr>
          <p:cNvPr id="3" name="Shape 1"/>
          <p:cNvSpPr/>
          <p:nvPr/>
        </p:nvSpPr>
        <p:spPr>
          <a:xfrm>
            <a:off x="109728" y="0"/>
            <a:ext cx="9034272" cy="73152"/>
          </a:xfrm>
          <a:prstGeom prst="rect">
            <a:avLst/>
          </a:prstGeom>
          <a:solidFill>
            <a:srgbClr val="00C9B1"/>
          </a:solidFill>
          <a:ln w="12700">
            <a:solidFill>
              <a:srgbClr val="00C9B1"/>
            </a:solidFill>
            <a:prstDash val="solid"/>
          </a:ln>
        </p:spPr>
        <p:txBody>
          <a:bodyPr/>
          <a:lstStyle/>
          <a:p>
            <a:endParaRPr lang="en-US"/>
          </a:p>
        </p:txBody>
      </p:sp>
      <p:sp>
        <p:nvSpPr>
          <p:cNvPr id="4" name="Text 2"/>
          <p:cNvSpPr/>
          <p:nvPr/>
        </p:nvSpPr>
        <p:spPr>
          <a:xfrm>
            <a:off x="365760" y="201168"/>
            <a:ext cx="8412480" cy="274320"/>
          </a:xfrm>
          <a:prstGeom prst="rect">
            <a:avLst/>
          </a:prstGeom>
          <a:noFill/>
          <a:ln/>
        </p:spPr>
        <p:txBody>
          <a:bodyPr wrap="square" rtlCol="0" anchor="ctr"/>
          <a:lstStyle/>
          <a:p>
            <a:pPr marL="0" indent="0">
              <a:buNone/>
            </a:pPr>
            <a:r>
              <a:rPr lang="en-US" sz="900" b="1" kern="0" spc="200" dirty="0">
                <a:solidFill>
                  <a:schemeClr val="bg1"/>
                </a:solidFill>
                <a:latin typeface="Calibri" pitchFamily="34" charset="0"/>
                <a:ea typeface="Calibri" pitchFamily="34" charset="-122"/>
                <a:cs typeface="Calibri" pitchFamily="34" charset="-120"/>
              </a:rPr>
              <a:t>INSURANCE TECHNOLOGY FORUMS  ·  SECURITY MATTERS 2026</a:t>
            </a:r>
            <a:endParaRPr lang="en-US" sz="900" dirty="0">
              <a:solidFill>
                <a:schemeClr val="bg1"/>
              </a:solidFill>
            </a:endParaRPr>
          </a:p>
        </p:txBody>
      </p:sp>
      <p:sp>
        <p:nvSpPr>
          <p:cNvPr id="5" name="Text 3"/>
          <p:cNvSpPr/>
          <p:nvPr/>
        </p:nvSpPr>
        <p:spPr>
          <a:xfrm>
            <a:off x="365760" y="713232"/>
            <a:ext cx="8412480" cy="777240"/>
          </a:xfrm>
          <a:prstGeom prst="rect">
            <a:avLst/>
          </a:prstGeom>
          <a:noFill/>
          <a:ln/>
        </p:spPr>
        <p:txBody>
          <a:bodyPr wrap="square" rtlCol="0" anchor="ctr"/>
          <a:lstStyle/>
          <a:p>
            <a:pPr marL="0" indent="0">
              <a:buNone/>
            </a:pPr>
            <a:endParaRPr lang="en-US" sz="3800" dirty="0"/>
          </a:p>
        </p:txBody>
      </p:sp>
      <p:sp>
        <p:nvSpPr>
          <p:cNvPr id="6" name="Text 4"/>
          <p:cNvSpPr/>
          <p:nvPr/>
        </p:nvSpPr>
        <p:spPr>
          <a:xfrm>
            <a:off x="365760" y="1444752"/>
            <a:ext cx="8412480" cy="1143000"/>
          </a:xfrm>
          <a:prstGeom prst="rect">
            <a:avLst/>
          </a:prstGeom>
          <a:noFill/>
          <a:ln/>
        </p:spPr>
        <p:txBody>
          <a:bodyPr wrap="square" rtlCol="0" anchor="ctr"/>
          <a:lstStyle/>
          <a:p>
            <a:r>
              <a:rPr lang="en-US" sz="3400" b="1" dirty="0">
                <a:solidFill>
                  <a:srgbClr val="00C9B1"/>
                </a:solidFill>
                <a:latin typeface="Georgia" pitchFamily="34" charset="0"/>
                <a:ea typeface="Georgia" pitchFamily="34" charset="-122"/>
                <a:cs typeface="Georgia" pitchFamily="34" charset="-120"/>
              </a:rPr>
              <a:t>Cyber resilience in the age of AI-driven threats.</a:t>
            </a:r>
            <a:endParaRPr lang="en-US" sz="3400" dirty="0"/>
          </a:p>
        </p:txBody>
      </p:sp>
      <p:sp>
        <p:nvSpPr>
          <p:cNvPr id="7" name="Shape 5"/>
          <p:cNvSpPr/>
          <p:nvPr/>
        </p:nvSpPr>
        <p:spPr>
          <a:xfrm>
            <a:off x="365760" y="2697480"/>
            <a:ext cx="4114800" cy="36576"/>
          </a:xfrm>
          <a:prstGeom prst="rect">
            <a:avLst/>
          </a:prstGeom>
          <a:solidFill>
            <a:srgbClr val="00C9B1"/>
          </a:solidFill>
          <a:ln w="12700">
            <a:solidFill>
              <a:srgbClr val="00C9B1"/>
            </a:solidFill>
            <a:prstDash val="solid"/>
          </a:ln>
        </p:spPr>
        <p:txBody>
          <a:bodyPr/>
          <a:lstStyle/>
          <a:p>
            <a:endParaRPr lang="en-US"/>
          </a:p>
        </p:txBody>
      </p:sp>
      <p:sp>
        <p:nvSpPr>
          <p:cNvPr id="8" name="Text 6"/>
          <p:cNvSpPr/>
          <p:nvPr/>
        </p:nvSpPr>
        <p:spPr>
          <a:xfrm>
            <a:off x="365760" y="2834640"/>
            <a:ext cx="7772400" cy="713232"/>
          </a:xfrm>
          <a:prstGeom prst="rect">
            <a:avLst/>
          </a:prstGeom>
          <a:noFill/>
          <a:ln/>
        </p:spPr>
        <p:txBody>
          <a:bodyPr wrap="square" rtlCol="0" anchor="ctr"/>
          <a:lstStyle/>
          <a:p>
            <a:pPr marL="0" indent="0">
              <a:buNone/>
            </a:pPr>
            <a:r>
              <a:rPr lang="en-US" sz="1700" i="1" dirty="0">
                <a:solidFill>
                  <a:srgbClr val="E0EDF5"/>
                </a:solidFill>
                <a:latin typeface="Calibri" pitchFamily="34" charset="0"/>
                <a:ea typeface="Calibri" pitchFamily="34" charset="-122"/>
                <a:cs typeface="Calibri" pitchFamily="34" charset="-120"/>
              </a:rPr>
              <a:t>How the Lloyd's and London insurance market can govern its unstructured data</a:t>
            </a:r>
            <a:endParaRPr lang="en-US" sz="1700" dirty="0"/>
          </a:p>
          <a:p>
            <a:pPr marL="0" indent="0">
              <a:buNone/>
            </a:pPr>
            <a:r>
              <a:rPr lang="en-US" sz="1700" i="1" dirty="0">
                <a:solidFill>
                  <a:srgbClr val="E0EDF5"/>
                </a:solidFill>
                <a:latin typeface="Calibri" pitchFamily="34" charset="0"/>
                <a:ea typeface="Calibri" pitchFamily="34" charset="-122"/>
                <a:cs typeface="Calibri" pitchFamily="34" charset="-120"/>
              </a:rPr>
              <a:t>before AI-powered adversaries exploit it — and how CTERA helps.</a:t>
            </a:r>
            <a:endParaRPr lang="en-US" sz="1700" dirty="0"/>
          </a:p>
        </p:txBody>
      </p:sp>
      <p:sp>
        <p:nvSpPr>
          <p:cNvPr id="9" name="Shape 7"/>
          <p:cNvSpPr/>
          <p:nvPr/>
        </p:nvSpPr>
        <p:spPr>
          <a:xfrm>
            <a:off x="365760" y="3730752"/>
            <a:ext cx="5120640" cy="822960"/>
          </a:xfrm>
          <a:prstGeom prst="rect">
            <a:avLst/>
          </a:prstGeom>
          <a:solidFill>
            <a:srgbClr val="112336"/>
          </a:solidFill>
          <a:ln w="12700">
            <a:solidFill>
              <a:srgbClr val="00C9B1"/>
            </a:solidFill>
            <a:prstDash val="solid"/>
          </a:ln>
        </p:spPr>
        <p:txBody>
          <a:bodyPr/>
          <a:lstStyle/>
          <a:p>
            <a:endParaRPr lang="en-US"/>
          </a:p>
        </p:txBody>
      </p:sp>
      <p:sp>
        <p:nvSpPr>
          <p:cNvPr id="10" name="Text 8"/>
          <p:cNvSpPr/>
          <p:nvPr/>
        </p:nvSpPr>
        <p:spPr>
          <a:xfrm>
            <a:off x="502920" y="3831336"/>
            <a:ext cx="4846320" cy="292608"/>
          </a:xfrm>
          <a:prstGeom prst="rect">
            <a:avLst/>
          </a:prstGeom>
          <a:noFill/>
          <a:ln/>
        </p:spPr>
        <p:txBody>
          <a:bodyPr wrap="square" rtlCol="0" anchor="ctr"/>
          <a:lstStyle/>
          <a:p>
            <a:pPr marL="0" indent="0">
              <a:buNone/>
            </a:pPr>
            <a:r>
              <a:rPr lang="en-US" sz="1300" b="1" dirty="0">
                <a:solidFill>
                  <a:srgbClr val="FFFFFF"/>
                </a:solidFill>
                <a:latin typeface="Calibri" pitchFamily="34" charset="0"/>
                <a:ea typeface="Calibri" pitchFamily="34" charset="-122"/>
                <a:cs typeface="Calibri" pitchFamily="34" charset="-120"/>
              </a:rPr>
              <a:t>Jon Arnold  |  Senior Sales Director, Northern Europe</a:t>
            </a:r>
            <a:endParaRPr lang="en-US" sz="1300" dirty="0"/>
          </a:p>
        </p:txBody>
      </p:sp>
      <p:sp>
        <p:nvSpPr>
          <p:cNvPr id="11" name="Text 9"/>
          <p:cNvSpPr/>
          <p:nvPr/>
        </p:nvSpPr>
        <p:spPr>
          <a:xfrm>
            <a:off x="502920" y="4142232"/>
            <a:ext cx="4846320" cy="256032"/>
          </a:xfrm>
          <a:prstGeom prst="rect">
            <a:avLst/>
          </a:prstGeom>
          <a:noFill/>
          <a:ln/>
        </p:spPr>
        <p:txBody>
          <a:bodyPr wrap="square" rtlCol="0" anchor="ctr"/>
          <a:lstStyle/>
          <a:p>
            <a:pPr marL="0" indent="0">
              <a:buNone/>
            </a:pPr>
            <a:r>
              <a:rPr lang="en-US" sz="1100" dirty="0">
                <a:solidFill>
                  <a:srgbClr val="00C9B1"/>
                </a:solidFill>
                <a:latin typeface="Calibri" pitchFamily="34" charset="0"/>
                <a:ea typeface="Calibri" pitchFamily="34" charset="-122"/>
                <a:cs typeface="Calibri" pitchFamily="34" charset="-120"/>
              </a:rPr>
              <a:t>April 2026  ·  Lloyd's Insurance Market, London</a:t>
            </a:r>
            <a:endParaRPr lang="en-US" sz="1100" dirty="0"/>
          </a:p>
        </p:txBody>
      </p:sp>
      <p:pic>
        <p:nvPicPr>
          <p:cNvPr id="12" name="Image 0" descr="preencoded.png"/>
          <p:cNvPicPr>
            <a:picLocks noChangeAspect="1"/>
          </p:cNvPicPr>
          <p:nvPr/>
        </p:nvPicPr>
        <p:blipFill>
          <a:blip r:embed="rId3"/>
          <a:stretch>
            <a:fillRect/>
          </a:stretch>
        </p:blipFill>
        <p:spPr>
          <a:xfrm>
            <a:off x="7680960" y="3429000"/>
            <a:ext cx="1188720" cy="1188720"/>
          </a:xfrm>
          <a:prstGeom prst="rect">
            <a:avLst/>
          </a:prstGeom>
        </p:spPr>
      </p:pic>
      <p:sp>
        <p:nvSpPr>
          <p:cNvPr id="13" name="Text 10"/>
          <p:cNvSpPr/>
          <p:nvPr/>
        </p:nvSpPr>
        <p:spPr>
          <a:xfrm>
            <a:off x="0" y="4892040"/>
            <a:ext cx="9144000" cy="246888"/>
          </a:xfrm>
          <a:prstGeom prst="rect">
            <a:avLst/>
          </a:prstGeom>
          <a:noFill/>
          <a:ln/>
        </p:spPr>
        <p:txBody>
          <a:bodyPr wrap="square" rtlCol="0" anchor="ctr"/>
          <a:lstStyle/>
          <a:p>
            <a:pPr marL="0" indent="0" algn="ctr">
              <a:buNone/>
            </a:pPr>
            <a:r>
              <a:rPr lang="en-US" sz="800" dirty="0">
                <a:solidFill>
                  <a:srgbClr val="4A6070"/>
                </a:solidFill>
                <a:latin typeface="Calibri" pitchFamily="34" charset="0"/>
                <a:ea typeface="Calibri" pitchFamily="34" charset="-122"/>
                <a:cs typeface="Calibri" pitchFamily="34" charset="-120"/>
              </a:rPr>
              <a:t>CTERA Networks  |  Lloyd's Security Matters Forum  |  April 2026</a:t>
            </a:r>
            <a:endParaRPr lang="en-US" sz="800" dirty="0"/>
          </a:p>
        </p:txBody>
      </p:sp>
      <p:pic>
        <p:nvPicPr>
          <p:cNvPr id="14" name="Image 1" descr="preencoded.png"/>
          <p:cNvPicPr>
            <a:picLocks noChangeAspect="1"/>
          </p:cNvPicPr>
          <p:nvPr/>
        </p:nvPicPr>
        <p:blipFill>
          <a:blip r:embed="rId4"/>
          <a:stretch>
            <a:fillRect/>
          </a:stretch>
        </p:blipFill>
        <p:spPr>
          <a:xfrm>
            <a:off x="7298724" y="310896"/>
            <a:ext cx="1616676" cy="69412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bg>
      <p:bgPr>
        <a:solidFill>
          <a:srgbClr val="0D1B2A"/>
        </a:solidFill>
        <a:effectLst/>
      </p:bgPr>
    </p:bg>
    <p:spTree>
      <p:nvGrpSpPr>
        <p:cNvPr id="1" name=""/>
        <p:cNvGrpSpPr/>
        <p:nvPr/>
      </p:nvGrpSpPr>
      <p:grpSpPr>
        <a:xfrm>
          <a:off x="0" y="0"/>
          <a:ext cx="0" cy="0"/>
          <a:chOff x="0" y="0"/>
          <a:chExt cx="0" cy="0"/>
        </a:xfrm>
      </p:grpSpPr>
      <p:sp>
        <p:nvSpPr>
          <p:cNvPr id="2" name="Shape 0"/>
          <p:cNvSpPr/>
          <p:nvPr/>
        </p:nvSpPr>
        <p:spPr>
          <a:xfrm>
            <a:off x="0" y="0"/>
            <a:ext cx="9144000" cy="502920"/>
          </a:xfrm>
          <a:prstGeom prst="rect">
            <a:avLst/>
          </a:prstGeom>
          <a:solidFill>
            <a:srgbClr val="00C9B1"/>
          </a:solidFill>
          <a:ln w="12700">
            <a:solidFill>
              <a:srgbClr val="00C9B1"/>
            </a:solidFill>
            <a:prstDash val="solid"/>
          </a:ln>
        </p:spPr>
        <p:txBody>
          <a:bodyPr/>
          <a:lstStyle/>
          <a:p>
            <a:endParaRPr lang="en-US"/>
          </a:p>
        </p:txBody>
      </p:sp>
      <p:sp>
        <p:nvSpPr>
          <p:cNvPr id="3" name="Text 1"/>
          <p:cNvSpPr/>
          <p:nvPr/>
        </p:nvSpPr>
        <p:spPr>
          <a:xfrm>
            <a:off x="274320" y="64008"/>
            <a:ext cx="8595360" cy="365760"/>
          </a:xfrm>
          <a:prstGeom prst="rect">
            <a:avLst/>
          </a:prstGeom>
          <a:noFill/>
          <a:ln/>
        </p:spPr>
        <p:txBody>
          <a:bodyPr wrap="square" rtlCol="0" anchor="ctr"/>
          <a:lstStyle/>
          <a:p>
            <a:pPr marL="0" indent="0">
              <a:buNone/>
            </a:pPr>
            <a:r>
              <a:rPr lang="en-US" sz="1100" b="1" kern="0" spc="300" dirty="0">
                <a:solidFill>
                  <a:srgbClr val="0D1B2A"/>
                </a:solidFill>
                <a:latin typeface="Calibri" pitchFamily="34" charset="0"/>
                <a:ea typeface="Calibri" pitchFamily="34" charset="-122"/>
                <a:cs typeface="Calibri" pitchFamily="34" charset="-120"/>
              </a:rPr>
              <a:t>THE THREAT LANDSCAPE  ·  WHY NOW</a:t>
            </a:r>
            <a:endParaRPr lang="en-US" sz="1100" dirty="0"/>
          </a:p>
        </p:txBody>
      </p:sp>
      <p:sp>
        <p:nvSpPr>
          <p:cNvPr id="4" name="Text 2"/>
          <p:cNvSpPr/>
          <p:nvPr/>
        </p:nvSpPr>
        <p:spPr>
          <a:xfrm>
            <a:off x="365760" y="621792"/>
            <a:ext cx="8412480" cy="685800"/>
          </a:xfrm>
          <a:prstGeom prst="rect">
            <a:avLst/>
          </a:prstGeom>
          <a:noFill/>
          <a:ln/>
        </p:spPr>
        <p:txBody>
          <a:bodyPr wrap="square" rtlCol="0" anchor="ctr"/>
          <a:lstStyle/>
          <a:p>
            <a:pPr marL="0" indent="0">
              <a:buNone/>
            </a:pPr>
            <a:r>
              <a:rPr lang="en-US" sz="3800" b="1" dirty="0">
                <a:solidFill>
                  <a:srgbClr val="FFFFFF"/>
                </a:solidFill>
                <a:latin typeface="Georgia" pitchFamily="34" charset="0"/>
                <a:ea typeface="Georgia" pitchFamily="34" charset="-122"/>
                <a:cs typeface="Georgia" pitchFamily="34" charset="-120"/>
              </a:rPr>
              <a:t>The Rules Just Changed.</a:t>
            </a:r>
            <a:endParaRPr lang="en-US" sz="3800" dirty="0"/>
          </a:p>
        </p:txBody>
      </p:sp>
      <p:sp>
        <p:nvSpPr>
          <p:cNvPr id="5" name="Text 3"/>
          <p:cNvSpPr/>
          <p:nvPr/>
        </p:nvSpPr>
        <p:spPr>
          <a:xfrm>
            <a:off x="365760" y="1325880"/>
            <a:ext cx="8412480" cy="457200"/>
          </a:xfrm>
          <a:prstGeom prst="rect">
            <a:avLst/>
          </a:prstGeom>
          <a:noFill/>
          <a:ln/>
        </p:spPr>
        <p:txBody>
          <a:bodyPr wrap="square" rtlCol="0" anchor="ctr"/>
          <a:lstStyle/>
          <a:p>
            <a:pPr marL="0" indent="0">
              <a:buNone/>
            </a:pPr>
            <a:r>
              <a:rPr lang="en-US" sz="1600" i="1" dirty="0">
                <a:solidFill>
                  <a:srgbClr val="00C9B1"/>
                </a:solidFill>
                <a:latin typeface="Calibri" pitchFamily="34" charset="0"/>
                <a:ea typeface="Calibri" pitchFamily="34" charset="-122"/>
                <a:cs typeface="Calibri" pitchFamily="34" charset="-120"/>
              </a:rPr>
              <a:t>AI has handed adversaries a superpower — and most organisations' data is wide open.</a:t>
            </a:r>
            <a:endParaRPr lang="en-US" sz="1600" dirty="0"/>
          </a:p>
        </p:txBody>
      </p:sp>
      <p:sp>
        <p:nvSpPr>
          <p:cNvPr id="6" name="Shape 4"/>
          <p:cNvSpPr/>
          <p:nvPr/>
        </p:nvSpPr>
        <p:spPr>
          <a:xfrm>
            <a:off x="274320" y="1920240"/>
            <a:ext cx="2651760" cy="2148840"/>
          </a:xfrm>
          <a:prstGeom prst="rect">
            <a:avLst/>
          </a:prstGeom>
          <a:solidFill>
            <a:srgbClr val="112336"/>
          </a:solidFill>
          <a:ln w="12700">
            <a:solidFill>
              <a:srgbClr val="00C9B1"/>
            </a:solidFill>
            <a:prstDash val="solid"/>
          </a:ln>
          <a:effectLst>
            <a:outerShdw blurRad="101600" dist="38100" dir="8100000" algn="bl" rotWithShape="0">
              <a:srgbClr val="000000">
                <a:alpha val="35000"/>
              </a:srgbClr>
            </a:outerShdw>
          </a:effectLst>
        </p:spPr>
        <p:txBody>
          <a:bodyPr/>
          <a:lstStyle/>
          <a:p>
            <a:endParaRPr lang="en-US"/>
          </a:p>
        </p:txBody>
      </p:sp>
      <p:pic>
        <p:nvPicPr>
          <p:cNvPr id="7" name="Image 0" descr="preencoded.png"/>
          <p:cNvPicPr>
            <a:picLocks noChangeAspect="1"/>
          </p:cNvPicPr>
          <p:nvPr/>
        </p:nvPicPr>
        <p:blipFill>
          <a:blip r:embed="rId3"/>
          <a:stretch>
            <a:fillRect/>
          </a:stretch>
        </p:blipFill>
        <p:spPr>
          <a:xfrm>
            <a:off x="1325880" y="2029968"/>
            <a:ext cx="502920" cy="502920"/>
          </a:xfrm>
          <a:prstGeom prst="rect">
            <a:avLst/>
          </a:prstGeom>
        </p:spPr>
      </p:pic>
      <p:sp>
        <p:nvSpPr>
          <p:cNvPr id="8" name="Text 5"/>
          <p:cNvSpPr/>
          <p:nvPr/>
        </p:nvSpPr>
        <p:spPr>
          <a:xfrm>
            <a:off x="274320" y="2560320"/>
            <a:ext cx="2651760" cy="658368"/>
          </a:xfrm>
          <a:prstGeom prst="rect">
            <a:avLst/>
          </a:prstGeom>
          <a:noFill/>
          <a:ln/>
        </p:spPr>
        <p:txBody>
          <a:bodyPr wrap="square" rtlCol="0" anchor="ctr"/>
          <a:lstStyle/>
          <a:p>
            <a:pPr marL="0" indent="0" algn="ctr">
              <a:buNone/>
            </a:pPr>
            <a:r>
              <a:rPr lang="en-US" sz="3400" b="1" dirty="0">
                <a:solidFill>
                  <a:srgbClr val="00C9B1"/>
                </a:solidFill>
                <a:latin typeface="Georgia" pitchFamily="34" charset="0"/>
                <a:ea typeface="Georgia" pitchFamily="34" charset="-122"/>
                <a:cs typeface="Georgia" pitchFamily="34" charset="-120"/>
              </a:rPr>
              <a:t>$4.9M</a:t>
            </a:r>
            <a:endParaRPr lang="en-US" sz="3400" dirty="0"/>
          </a:p>
        </p:txBody>
      </p:sp>
      <p:sp>
        <p:nvSpPr>
          <p:cNvPr id="9" name="Text 6"/>
          <p:cNvSpPr/>
          <p:nvPr/>
        </p:nvSpPr>
        <p:spPr>
          <a:xfrm>
            <a:off x="365760" y="3255264"/>
            <a:ext cx="2468880" cy="685800"/>
          </a:xfrm>
          <a:prstGeom prst="rect">
            <a:avLst/>
          </a:prstGeom>
          <a:noFill/>
          <a:ln/>
        </p:spPr>
        <p:txBody>
          <a:bodyPr wrap="square" rtlCol="0" anchor="ctr"/>
          <a:lstStyle/>
          <a:p>
            <a:pPr marL="0" indent="0" algn="ctr">
              <a:buNone/>
            </a:pPr>
            <a:r>
              <a:rPr lang="en-US" sz="1100" dirty="0">
                <a:solidFill>
                  <a:srgbClr val="E0EDF5"/>
                </a:solidFill>
                <a:latin typeface="Calibri" pitchFamily="34" charset="0"/>
                <a:ea typeface="Calibri" pitchFamily="34" charset="-122"/>
                <a:cs typeface="Calibri" pitchFamily="34" charset="-120"/>
              </a:rPr>
              <a:t>Average cost of a data breach</a:t>
            </a:r>
            <a:endParaRPr lang="en-US" sz="1100" dirty="0"/>
          </a:p>
          <a:p>
            <a:pPr marL="0" indent="0" algn="ctr">
              <a:buNone/>
            </a:pPr>
            <a:r>
              <a:rPr lang="en-US" sz="1100" dirty="0">
                <a:solidFill>
                  <a:srgbClr val="E0EDF5"/>
                </a:solidFill>
                <a:latin typeface="Calibri" pitchFamily="34" charset="0"/>
                <a:ea typeface="Calibri" pitchFamily="34" charset="-122"/>
                <a:cs typeface="Calibri" pitchFamily="34" charset="-120"/>
              </a:rPr>
              <a:t>— financial sector, 2025</a:t>
            </a:r>
            <a:endParaRPr lang="en-US" sz="1100" dirty="0"/>
          </a:p>
        </p:txBody>
      </p:sp>
      <p:sp>
        <p:nvSpPr>
          <p:cNvPr id="10" name="Shape 7"/>
          <p:cNvSpPr/>
          <p:nvPr/>
        </p:nvSpPr>
        <p:spPr>
          <a:xfrm>
            <a:off x="3200400" y="1920240"/>
            <a:ext cx="2651760" cy="2148840"/>
          </a:xfrm>
          <a:prstGeom prst="rect">
            <a:avLst/>
          </a:prstGeom>
          <a:solidFill>
            <a:srgbClr val="112336"/>
          </a:solidFill>
          <a:ln w="12700">
            <a:solidFill>
              <a:srgbClr val="00C9B1"/>
            </a:solidFill>
            <a:prstDash val="solid"/>
          </a:ln>
          <a:effectLst>
            <a:outerShdw blurRad="101600" dist="38100" dir="8100000" algn="bl" rotWithShape="0">
              <a:srgbClr val="000000">
                <a:alpha val="35000"/>
              </a:srgbClr>
            </a:outerShdw>
          </a:effectLst>
        </p:spPr>
        <p:txBody>
          <a:bodyPr/>
          <a:lstStyle/>
          <a:p>
            <a:endParaRPr lang="en-US"/>
          </a:p>
        </p:txBody>
      </p:sp>
      <p:pic>
        <p:nvPicPr>
          <p:cNvPr id="11" name="Image 1" descr="preencoded.png"/>
          <p:cNvPicPr>
            <a:picLocks noChangeAspect="1"/>
          </p:cNvPicPr>
          <p:nvPr/>
        </p:nvPicPr>
        <p:blipFill>
          <a:blip r:embed="rId4"/>
          <a:stretch>
            <a:fillRect/>
          </a:stretch>
        </p:blipFill>
        <p:spPr>
          <a:xfrm>
            <a:off x="4251960" y="2029968"/>
            <a:ext cx="502920" cy="502920"/>
          </a:xfrm>
          <a:prstGeom prst="rect">
            <a:avLst/>
          </a:prstGeom>
        </p:spPr>
      </p:pic>
      <p:sp>
        <p:nvSpPr>
          <p:cNvPr id="12" name="Text 8"/>
          <p:cNvSpPr/>
          <p:nvPr/>
        </p:nvSpPr>
        <p:spPr>
          <a:xfrm>
            <a:off x="3200400" y="2560320"/>
            <a:ext cx="2651760" cy="658368"/>
          </a:xfrm>
          <a:prstGeom prst="rect">
            <a:avLst/>
          </a:prstGeom>
          <a:noFill/>
          <a:ln/>
        </p:spPr>
        <p:txBody>
          <a:bodyPr wrap="square" rtlCol="0" anchor="ctr"/>
          <a:lstStyle/>
          <a:p>
            <a:pPr marL="0" indent="0" algn="ctr">
              <a:buNone/>
            </a:pPr>
            <a:r>
              <a:rPr lang="en-US" sz="3400" b="1" dirty="0">
                <a:solidFill>
                  <a:srgbClr val="00C9B1"/>
                </a:solidFill>
                <a:latin typeface="Georgia" pitchFamily="34" charset="0"/>
                <a:ea typeface="Georgia" pitchFamily="34" charset="-122"/>
                <a:cs typeface="Georgia" pitchFamily="34" charset="-120"/>
              </a:rPr>
              <a:t>300×</a:t>
            </a:r>
            <a:endParaRPr lang="en-US" sz="3400" dirty="0"/>
          </a:p>
        </p:txBody>
      </p:sp>
      <p:sp>
        <p:nvSpPr>
          <p:cNvPr id="13" name="Text 9"/>
          <p:cNvSpPr/>
          <p:nvPr/>
        </p:nvSpPr>
        <p:spPr>
          <a:xfrm>
            <a:off x="3291840" y="3255264"/>
            <a:ext cx="2468880" cy="685800"/>
          </a:xfrm>
          <a:prstGeom prst="rect">
            <a:avLst/>
          </a:prstGeom>
          <a:noFill/>
          <a:ln/>
        </p:spPr>
        <p:txBody>
          <a:bodyPr wrap="square" rtlCol="0" anchor="ctr"/>
          <a:lstStyle/>
          <a:p>
            <a:pPr marL="0" indent="0" algn="ctr">
              <a:buNone/>
            </a:pPr>
            <a:r>
              <a:rPr lang="en-US" sz="1100" dirty="0">
                <a:solidFill>
                  <a:srgbClr val="E0EDF5"/>
                </a:solidFill>
                <a:latin typeface="Calibri" pitchFamily="34" charset="0"/>
                <a:ea typeface="Calibri" pitchFamily="34" charset="-122"/>
                <a:cs typeface="Calibri" pitchFamily="34" charset="-120"/>
              </a:rPr>
              <a:t>Speed increase in AI-assisted</a:t>
            </a:r>
            <a:endParaRPr lang="en-US" sz="1100" dirty="0"/>
          </a:p>
          <a:p>
            <a:pPr marL="0" indent="0" algn="ctr">
              <a:buNone/>
            </a:pPr>
            <a:r>
              <a:rPr lang="en-US" sz="1100" dirty="0">
                <a:solidFill>
                  <a:srgbClr val="E0EDF5"/>
                </a:solidFill>
                <a:latin typeface="Calibri" pitchFamily="34" charset="0"/>
                <a:ea typeface="Calibri" pitchFamily="34" charset="-122"/>
                <a:cs typeface="Calibri" pitchFamily="34" charset="-120"/>
              </a:rPr>
              <a:t>phishing and social engineering</a:t>
            </a:r>
            <a:endParaRPr lang="en-US" sz="1100" dirty="0"/>
          </a:p>
        </p:txBody>
      </p:sp>
      <p:sp>
        <p:nvSpPr>
          <p:cNvPr id="14" name="Shape 10"/>
          <p:cNvSpPr/>
          <p:nvPr/>
        </p:nvSpPr>
        <p:spPr>
          <a:xfrm>
            <a:off x="6126480" y="1920240"/>
            <a:ext cx="2651760" cy="2148840"/>
          </a:xfrm>
          <a:prstGeom prst="rect">
            <a:avLst/>
          </a:prstGeom>
          <a:solidFill>
            <a:srgbClr val="112336"/>
          </a:solidFill>
          <a:ln w="12700">
            <a:solidFill>
              <a:srgbClr val="00C9B1"/>
            </a:solidFill>
            <a:prstDash val="solid"/>
          </a:ln>
          <a:effectLst>
            <a:outerShdw blurRad="101600" dist="38100" dir="8100000" algn="bl" rotWithShape="0">
              <a:srgbClr val="000000">
                <a:alpha val="35000"/>
              </a:srgbClr>
            </a:outerShdw>
          </a:effectLst>
        </p:spPr>
        <p:txBody>
          <a:bodyPr/>
          <a:lstStyle/>
          <a:p>
            <a:endParaRPr lang="en-US"/>
          </a:p>
        </p:txBody>
      </p:sp>
      <p:pic>
        <p:nvPicPr>
          <p:cNvPr id="15" name="Image 2" descr="preencoded.png"/>
          <p:cNvPicPr>
            <a:picLocks noChangeAspect="1"/>
          </p:cNvPicPr>
          <p:nvPr/>
        </p:nvPicPr>
        <p:blipFill>
          <a:blip r:embed="rId5"/>
          <a:stretch>
            <a:fillRect/>
          </a:stretch>
        </p:blipFill>
        <p:spPr>
          <a:xfrm>
            <a:off x="7178040" y="2029968"/>
            <a:ext cx="502920" cy="502920"/>
          </a:xfrm>
          <a:prstGeom prst="rect">
            <a:avLst/>
          </a:prstGeom>
        </p:spPr>
      </p:pic>
      <p:sp>
        <p:nvSpPr>
          <p:cNvPr id="16" name="Text 11"/>
          <p:cNvSpPr/>
          <p:nvPr/>
        </p:nvSpPr>
        <p:spPr>
          <a:xfrm>
            <a:off x="6126480" y="2560320"/>
            <a:ext cx="2651760" cy="658368"/>
          </a:xfrm>
          <a:prstGeom prst="rect">
            <a:avLst/>
          </a:prstGeom>
          <a:noFill/>
          <a:ln/>
        </p:spPr>
        <p:txBody>
          <a:bodyPr wrap="square" rtlCol="0" anchor="ctr"/>
          <a:lstStyle/>
          <a:p>
            <a:pPr marL="0" indent="0" algn="ctr">
              <a:buNone/>
            </a:pPr>
            <a:r>
              <a:rPr lang="en-US" sz="3400" b="1" dirty="0">
                <a:solidFill>
                  <a:srgbClr val="00C9B1"/>
                </a:solidFill>
                <a:latin typeface="Georgia" pitchFamily="34" charset="0"/>
                <a:ea typeface="Georgia" pitchFamily="34" charset="-122"/>
                <a:cs typeface="Georgia" pitchFamily="34" charset="-120"/>
              </a:rPr>
              <a:t>80%</a:t>
            </a:r>
            <a:endParaRPr lang="en-US" sz="3400" dirty="0"/>
          </a:p>
        </p:txBody>
      </p:sp>
      <p:sp>
        <p:nvSpPr>
          <p:cNvPr id="17" name="Text 12"/>
          <p:cNvSpPr/>
          <p:nvPr/>
        </p:nvSpPr>
        <p:spPr>
          <a:xfrm>
            <a:off x="6217920" y="3255264"/>
            <a:ext cx="2468880" cy="685800"/>
          </a:xfrm>
          <a:prstGeom prst="rect">
            <a:avLst/>
          </a:prstGeom>
          <a:noFill/>
          <a:ln/>
        </p:spPr>
        <p:txBody>
          <a:bodyPr wrap="square" rtlCol="0" anchor="ctr"/>
          <a:lstStyle/>
          <a:p>
            <a:pPr marL="0" indent="0" algn="ctr">
              <a:buNone/>
            </a:pPr>
            <a:r>
              <a:rPr lang="en-US" sz="1100" dirty="0">
                <a:solidFill>
                  <a:srgbClr val="E0EDF5"/>
                </a:solidFill>
                <a:latin typeface="Calibri" pitchFamily="34" charset="0"/>
                <a:ea typeface="Calibri" pitchFamily="34" charset="-122"/>
                <a:cs typeface="Calibri" pitchFamily="34" charset="-120"/>
              </a:rPr>
              <a:t>Of breached data is</a:t>
            </a:r>
            <a:endParaRPr lang="en-US" sz="1100" dirty="0"/>
          </a:p>
          <a:p>
            <a:pPr marL="0" indent="0" algn="ctr">
              <a:buNone/>
            </a:pPr>
            <a:r>
              <a:rPr lang="en-US" sz="1100" dirty="0">
                <a:solidFill>
                  <a:srgbClr val="E0EDF5"/>
                </a:solidFill>
                <a:latin typeface="Calibri" pitchFamily="34" charset="0"/>
                <a:ea typeface="Calibri" pitchFamily="34" charset="-122"/>
                <a:cs typeface="Calibri" pitchFamily="34" charset="-120"/>
              </a:rPr>
              <a:t>unstructured — files, docs, email</a:t>
            </a:r>
            <a:endParaRPr lang="en-US" sz="1100" dirty="0"/>
          </a:p>
        </p:txBody>
      </p:sp>
      <p:sp>
        <p:nvSpPr>
          <p:cNvPr id="18" name="Text 13"/>
          <p:cNvSpPr/>
          <p:nvPr/>
        </p:nvSpPr>
        <p:spPr>
          <a:xfrm>
            <a:off x="365760" y="4224528"/>
            <a:ext cx="8412480" cy="475488"/>
          </a:xfrm>
          <a:prstGeom prst="rect">
            <a:avLst/>
          </a:prstGeom>
          <a:noFill/>
          <a:ln/>
        </p:spPr>
        <p:txBody>
          <a:bodyPr wrap="square" rtlCol="0" anchor="ctr"/>
          <a:lstStyle/>
          <a:p>
            <a:pPr marL="0" indent="0" algn="ctr">
              <a:buNone/>
            </a:pPr>
            <a:endParaRPr lang="en-US" sz="1400" i="1" dirty="0">
              <a:solidFill>
                <a:schemeClr val="bg1"/>
              </a:solidFill>
              <a:latin typeface="Calibri" pitchFamily="34" charset="0"/>
              <a:ea typeface="Calibri" pitchFamily="34" charset="-122"/>
              <a:cs typeface="Calibri" pitchFamily="34" charset="-120"/>
            </a:endParaRPr>
          </a:p>
          <a:p>
            <a:pPr marL="0" indent="0" algn="ctr">
              <a:buNone/>
            </a:pPr>
            <a:r>
              <a:rPr lang="en-US" sz="1400" i="1" dirty="0">
                <a:solidFill>
                  <a:schemeClr val="bg1"/>
                </a:solidFill>
                <a:latin typeface="Calibri" pitchFamily="34" charset="0"/>
                <a:ea typeface="Calibri" pitchFamily="34" charset="-122"/>
                <a:cs typeface="Calibri" pitchFamily="34" charset="-120"/>
              </a:rPr>
              <a:t>Lloyd's syndicates, managing agents and brokers sit on petabytes of unstructured data. Most of it is ungoverned. All of it is a target</a:t>
            </a:r>
            <a:r>
              <a:rPr lang="en-US" sz="1400" i="1" dirty="0">
                <a:solidFill>
                  <a:srgbClr val="64748B"/>
                </a:solidFill>
                <a:latin typeface="Calibri" pitchFamily="34" charset="0"/>
                <a:ea typeface="Calibri" pitchFamily="34" charset="-122"/>
                <a:cs typeface="Calibri" pitchFamily="34" charset="-120"/>
              </a:rPr>
              <a:t>.</a:t>
            </a:r>
            <a:endParaRPr lang="en-US" sz="1400" dirty="0"/>
          </a:p>
        </p:txBody>
      </p:sp>
      <p:sp>
        <p:nvSpPr>
          <p:cNvPr id="19" name="Text 14"/>
          <p:cNvSpPr/>
          <p:nvPr/>
        </p:nvSpPr>
        <p:spPr>
          <a:xfrm>
            <a:off x="0" y="4892040"/>
            <a:ext cx="9144000" cy="246888"/>
          </a:xfrm>
          <a:prstGeom prst="rect">
            <a:avLst/>
          </a:prstGeom>
          <a:noFill/>
          <a:ln/>
        </p:spPr>
        <p:txBody>
          <a:bodyPr wrap="square" rtlCol="0" anchor="ctr"/>
          <a:lstStyle/>
          <a:p>
            <a:pPr marL="0" indent="0" algn="ctr">
              <a:buNone/>
            </a:pPr>
            <a:r>
              <a:rPr lang="en-US" sz="800" dirty="0">
                <a:solidFill>
                  <a:srgbClr val="4A6070"/>
                </a:solidFill>
                <a:latin typeface="Calibri" pitchFamily="34" charset="0"/>
                <a:ea typeface="Calibri" pitchFamily="34" charset="-122"/>
                <a:cs typeface="Calibri" pitchFamily="34" charset="-120"/>
              </a:rPr>
              <a:t>CTERA Networks  |  Lloyd's Security Matters Forum  |  April 2026</a:t>
            </a:r>
            <a:endParaRPr lang="en-US" sz="800" dirty="0"/>
          </a:p>
        </p:txBody>
      </p:sp>
      <p:pic>
        <p:nvPicPr>
          <p:cNvPr id="20" name="Image 3" descr="preencoded.png"/>
          <p:cNvPicPr>
            <a:picLocks noChangeAspect="1"/>
          </p:cNvPicPr>
          <p:nvPr/>
        </p:nvPicPr>
        <p:blipFill>
          <a:blip r:embed="rId6"/>
          <a:stretch>
            <a:fillRect/>
          </a:stretch>
        </p:blipFill>
        <p:spPr>
          <a:xfrm>
            <a:off x="7178040" y="576072"/>
            <a:ext cx="1737360" cy="71323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bg>
      <p:bgPr>
        <a:solidFill>
          <a:srgbClr val="F5FAFB"/>
        </a:solidFill>
        <a:effectLst/>
      </p:bgPr>
    </p:bg>
    <p:spTree>
      <p:nvGrpSpPr>
        <p:cNvPr id="1" name=""/>
        <p:cNvGrpSpPr/>
        <p:nvPr/>
      </p:nvGrpSpPr>
      <p:grpSpPr>
        <a:xfrm>
          <a:off x="0" y="0"/>
          <a:ext cx="0" cy="0"/>
          <a:chOff x="0" y="0"/>
          <a:chExt cx="0" cy="0"/>
        </a:xfrm>
      </p:grpSpPr>
      <p:sp>
        <p:nvSpPr>
          <p:cNvPr id="2" name="Shape 0"/>
          <p:cNvSpPr/>
          <p:nvPr/>
        </p:nvSpPr>
        <p:spPr>
          <a:xfrm>
            <a:off x="0" y="0"/>
            <a:ext cx="9144000" cy="502920"/>
          </a:xfrm>
          <a:prstGeom prst="rect">
            <a:avLst/>
          </a:prstGeom>
          <a:solidFill>
            <a:srgbClr val="0D1B2A"/>
          </a:solidFill>
          <a:ln w="12700">
            <a:solidFill>
              <a:srgbClr val="0D1B2A"/>
            </a:solidFill>
            <a:prstDash val="solid"/>
          </a:ln>
        </p:spPr>
        <p:txBody>
          <a:bodyPr/>
          <a:lstStyle/>
          <a:p>
            <a:endParaRPr lang="en-US"/>
          </a:p>
        </p:txBody>
      </p:sp>
      <p:sp>
        <p:nvSpPr>
          <p:cNvPr id="3" name="Text 1"/>
          <p:cNvSpPr/>
          <p:nvPr/>
        </p:nvSpPr>
        <p:spPr>
          <a:xfrm>
            <a:off x="274320" y="64008"/>
            <a:ext cx="8595360" cy="365760"/>
          </a:xfrm>
          <a:prstGeom prst="rect">
            <a:avLst/>
          </a:prstGeom>
          <a:noFill/>
          <a:ln/>
        </p:spPr>
        <p:txBody>
          <a:bodyPr wrap="square" rtlCol="0" anchor="ctr"/>
          <a:lstStyle/>
          <a:p>
            <a:pPr marL="0" indent="0">
              <a:buNone/>
            </a:pPr>
            <a:r>
              <a:rPr lang="en-US" sz="1100" b="1" kern="0" spc="300" dirty="0">
                <a:solidFill>
                  <a:srgbClr val="00C9B1"/>
                </a:solidFill>
                <a:latin typeface="Calibri" pitchFamily="34" charset="0"/>
                <a:ea typeface="Calibri" pitchFamily="34" charset="-122"/>
                <a:cs typeface="Calibri" pitchFamily="34" charset="-120"/>
              </a:rPr>
              <a:t>YOUR WORLD  ·  THE INSURANCE DATA CHALLENGE</a:t>
            </a:r>
            <a:endParaRPr lang="en-US" sz="1100" dirty="0"/>
          </a:p>
        </p:txBody>
      </p:sp>
      <p:sp>
        <p:nvSpPr>
          <p:cNvPr id="4" name="Text 2"/>
          <p:cNvSpPr/>
          <p:nvPr/>
        </p:nvSpPr>
        <p:spPr>
          <a:xfrm>
            <a:off x="365760" y="594360"/>
            <a:ext cx="4389120" cy="1325880"/>
          </a:xfrm>
          <a:prstGeom prst="rect">
            <a:avLst/>
          </a:prstGeom>
          <a:noFill/>
          <a:ln/>
        </p:spPr>
        <p:txBody>
          <a:bodyPr wrap="square" rtlCol="0" anchor="ctr"/>
          <a:lstStyle/>
          <a:p>
            <a:pPr marL="0" indent="0">
              <a:buNone/>
            </a:pPr>
            <a:r>
              <a:rPr lang="en-US" sz="2600" b="1" dirty="0">
                <a:solidFill>
                  <a:srgbClr val="1A2B3C"/>
                </a:solidFill>
                <a:latin typeface="Georgia" pitchFamily="34" charset="0"/>
                <a:ea typeface="Georgia" pitchFamily="34" charset="-122"/>
                <a:cs typeface="Georgia" pitchFamily="34" charset="-120"/>
              </a:rPr>
              <a:t>Lloyd's Runs on</a:t>
            </a:r>
            <a:endParaRPr lang="en-US" sz="2600" dirty="0"/>
          </a:p>
          <a:p>
            <a:pPr marL="0" indent="0">
              <a:buNone/>
            </a:pPr>
            <a:r>
              <a:rPr lang="en-US" sz="2600" b="1" dirty="0">
                <a:solidFill>
                  <a:srgbClr val="1A2B3C"/>
                </a:solidFill>
                <a:latin typeface="Georgia" pitchFamily="34" charset="0"/>
                <a:ea typeface="Georgia" pitchFamily="34" charset="-122"/>
                <a:cs typeface="Georgia" pitchFamily="34" charset="-120"/>
              </a:rPr>
              <a:t>Unstructured Data.</a:t>
            </a:r>
            <a:endParaRPr lang="en-US" sz="2600" dirty="0"/>
          </a:p>
          <a:p>
            <a:pPr marL="0" indent="0">
              <a:buNone/>
            </a:pPr>
            <a:r>
              <a:rPr lang="en-US" sz="2600" b="1" dirty="0">
                <a:solidFill>
                  <a:srgbClr val="1A2B3C"/>
                </a:solidFill>
                <a:latin typeface="Georgia" pitchFamily="34" charset="0"/>
                <a:ea typeface="Georgia" pitchFamily="34" charset="-122"/>
                <a:cs typeface="Georgia" pitchFamily="34" charset="-120"/>
              </a:rPr>
              <a:t>That's the Problem.</a:t>
            </a:r>
            <a:endParaRPr lang="en-US" sz="2600" dirty="0"/>
          </a:p>
        </p:txBody>
      </p:sp>
      <p:pic>
        <p:nvPicPr>
          <p:cNvPr id="5" name="Image 0" descr="preencoded.png"/>
          <p:cNvPicPr>
            <a:picLocks noChangeAspect="1"/>
          </p:cNvPicPr>
          <p:nvPr/>
        </p:nvPicPr>
        <p:blipFill>
          <a:blip r:embed="rId3"/>
          <a:stretch>
            <a:fillRect/>
          </a:stretch>
        </p:blipFill>
        <p:spPr>
          <a:xfrm>
            <a:off x="320040" y="2121408"/>
            <a:ext cx="365760" cy="365760"/>
          </a:xfrm>
          <a:prstGeom prst="rect">
            <a:avLst/>
          </a:prstGeom>
        </p:spPr>
      </p:pic>
      <p:sp>
        <p:nvSpPr>
          <p:cNvPr id="6" name="Text 3"/>
          <p:cNvSpPr/>
          <p:nvPr/>
        </p:nvSpPr>
        <p:spPr>
          <a:xfrm>
            <a:off x="804672" y="2011680"/>
            <a:ext cx="3749040" cy="329184"/>
          </a:xfrm>
          <a:prstGeom prst="rect">
            <a:avLst/>
          </a:prstGeom>
          <a:noFill/>
          <a:ln/>
        </p:spPr>
        <p:txBody>
          <a:bodyPr wrap="square" rtlCol="0" anchor="ctr"/>
          <a:lstStyle/>
          <a:p>
            <a:pPr marL="0" indent="0">
              <a:buNone/>
            </a:pPr>
            <a:r>
              <a:rPr lang="en-US" sz="1300" b="1" dirty="0">
                <a:solidFill>
                  <a:srgbClr val="1A2B3C"/>
                </a:solidFill>
                <a:latin typeface="Calibri" pitchFamily="34" charset="0"/>
                <a:ea typeface="Calibri" pitchFamily="34" charset="-122"/>
                <a:cs typeface="Calibri" pitchFamily="34" charset="-120"/>
              </a:rPr>
              <a:t>Submissions &amp; Bordereaux</a:t>
            </a:r>
            <a:endParaRPr lang="en-US" sz="1300" dirty="0"/>
          </a:p>
        </p:txBody>
      </p:sp>
      <p:sp>
        <p:nvSpPr>
          <p:cNvPr id="7" name="Text 4"/>
          <p:cNvSpPr/>
          <p:nvPr/>
        </p:nvSpPr>
        <p:spPr>
          <a:xfrm>
            <a:off x="804672" y="2340864"/>
            <a:ext cx="3749040" cy="402336"/>
          </a:xfrm>
          <a:prstGeom prst="rect">
            <a:avLst/>
          </a:prstGeom>
          <a:noFill/>
          <a:ln/>
        </p:spPr>
        <p:txBody>
          <a:bodyPr wrap="square" rtlCol="0" anchor="ctr"/>
          <a:lstStyle/>
          <a:p>
            <a:pPr marL="0" indent="0">
              <a:buNone/>
            </a:pPr>
            <a:r>
              <a:rPr lang="en-US" sz="1150" dirty="0">
                <a:solidFill>
                  <a:srgbClr val="334155"/>
                </a:solidFill>
                <a:latin typeface="Calibri" pitchFamily="34" charset="0"/>
                <a:ea typeface="Calibri" pitchFamily="34" charset="-122"/>
                <a:cs typeface="Calibri" pitchFamily="34" charset="-120"/>
              </a:rPr>
              <a:t>Thousands of files across email, SharePoint, and legacy systems. No single view. No governance.</a:t>
            </a:r>
            <a:endParaRPr lang="en-US" sz="1150" dirty="0"/>
          </a:p>
        </p:txBody>
      </p:sp>
      <p:pic>
        <p:nvPicPr>
          <p:cNvPr id="8" name="Image 1" descr="preencoded.png"/>
          <p:cNvPicPr>
            <a:picLocks noChangeAspect="1"/>
          </p:cNvPicPr>
          <p:nvPr/>
        </p:nvPicPr>
        <p:blipFill>
          <a:blip r:embed="rId4"/>
          <a:stretch>
            <a:fillRect/>
          </a:stretch>
        </p:blipFill>
        <p:spPr>
          <a:xfrm>
            <a:off x="320040" y="2834640"/>
            <a:ext cx="365760" cy="365760"/>
          </a:xfrm>
          <a:prstGeom prst="rect">
            <a:avLst/>
          </a:prstGeom>
        </p:spPr>
      </p:pic>
      <p:sp>
        <p:nvSpPr>
          <p:cNvPr id="9" name="Text 5"/>
          <p:cNvSpPr/>
          <p:nvPr/>
        </p:nvSpPr>
        <p:spPr>
          <a:xfrm>
            <a:off x="804672" y="2724912"/>
            <a:ext cx="3749040" cy="329184"/>
          </a:xfrm>
          <a:prstGeom prst="rect">
            <a:avLst/>
          </a:prstGeom>
          <a:noFill/>
          <a:ln/>
        </p:spPr>
        <p:txBody>
          <a:bodyPr wrap="square" rtlCol="0" anchor="ctr"/>
          <a:lstStyle/>
          <a:p>
            <a:pPr marL="0" indent="0">
              <a:buNone/>
            </a:pPr>
            <a:r>
              <a:rPr lang="en-US" sz="1300" b="1" dirty="0">
                <a:solidFill>
                  <a:srgbClr val="1A2B3C"/>
                </a:solidFill>
                <a:latin typeface="Calibri" pitchFamily="34" charset="0"/>
                <a:ea typeface="Calibri" pitchFamily="34" charset="-122"/>
                <a:cs typeface="Calibri" pitchFamily="34" charset="-120"/>
              </a:rPr>
              <a:t>Claims Documents</a:t>
            </a:r>
            <a:endParaRPr lang="en-US" sz="1300" dirty="0"/>
          </a:p>
        </p:txBody>
      </p:sp>
      <p:sp>
        <p:nvSpPr>
          <p:cNvPr id="10" name="Text 6"/>
          <p:cNvSpPr/>
          <p:nvPr/>
        </p:nvSpPr>
        <p:spPr>
          <a:xfrm>
            <a:off x="804672" y="3054096"/>
            <a:ext cx="3749040" cy="402336"/>
          </a:xfrm>
          <a:prstGeom prst="rect">
            <a:avLst/>
          </a:prstGeom>
          <a:noFill/>
          <a:ln/>
        </p:spPr>
        <p:txBody>
          <a:bodyPr wrap="square" rtlCol="0" anchor="ctr"/>
          <a:lstStyle/>
          <a:p>
            <a:pPr marL="0" indent="0">
              <a:buNone/>
            </a:pPr>
            <a:r>
              <a:rPr lang="en-US" sz="1150" dirty="0">
                <a:solidFill>
                  <a:srgbClr val="334155"/>
                </a:solidFill>
                <a:latin typeface="Calibri" pitchFamily="34" charset="0"/>
                <a:ea typeface="Calibri" pitchFamily="34" charset="-122"/>
                <a:cs typeface="Calibri" pitchFamily="34" charset="-120"/>
              </a:rPr>
              <a:t>Sensitive PII and legal material accessible far beyond its intended audience. GDPR exposure is real.</a:t>
            </a:r>
            <a:endParaRPr lang="en-US" sz="1150" dirty="0"/>
          </a:p>
        </p:txBody>
      </p:sp>
      <p:pic>
        <p:nvPicPr>
          <p:cNvPr id="11" name="Image 2" descr="preencoded.png"/>
          <p:cNvPicPr>
            <a:picLocks noChangeAspect="1"/>
          </p:cNvPicPr>
          <p:nvPr/>
        </p:nvPicPr>
        <p:blipFill>
          <a:blip r:embed="rId5"/>
          <a:stretch>
            <a:fillRect/>
          </a:stretch>
        </p:blipFill>
        <p:spPr>
          <a:xfrm>
            <a:off x="320040" y="3547872"/>
            <a:ext cx="365760" cy="365760"/>
          </a:xfrm>
          <a:prstGeom prst="rect">
            <a:avLst/>
          </a:prstGeom>
        </p:spPr>
      </p:pic>
      <p:sp>
        <p:nvSpPr>
          <p:cNvPr id="12" name="Text 7"/>
          <p:cNvSpPr/>
          <p:nvPr/>
        </p:nvSpPr>
        <p:spPr>
          <a:xfrm>
            <a:off x="804672" y="3438144"/>
            <a:ext cx="3749040" cy="329184"/>
          </a:xfrm>
          <a:prstGeom prst="rect">
            <a:avLst/>
          </a:prstGeom>
          <a:noFill/>
          <a:ln/>
        </p:spPr>
        <p:txBody>
          <a:bodyPr wrap="square" rtlCol="0" anchor="ctr"/>
          <a:lstStyle/>
          <a:p>
            <a:pPr marL="0" indent="0">
              <a:buNone/>
            </a:pPr>
            <a:r>
              <a:rPr lang="en-US" sz="1300" b="1" dirty="0">
                <a:solidFill>
                  <a:srgbClr val="1A2B3C"/>
                </a:solidFill>
                <a:latin typeface="Calibri" pitchFamily="34" charset="0"/>
                <a:ea typeface="Calibri" pitchFamily="34" charset="-122"/>
                <a:cs typeface="Calibri" pitchFamily="34" charset="-120"/>
              </a:rPr>
              <a:t>Regulatory Filings</a:t>
            </a:r>
            <a:endParaRPr lang="en-US" sz="1300" dirty="0"/>
          </a:p>
        </p:txBody>
      </p:sp>
      <p:sp>
        <p:nvSpPr>
          <p:cNvPr id="13" name="Text 8"/>
          <p:cNvSpPr/>
          <p:nvPr/>
        </p:nvSpPr>
        <p:spPr>
          <a:xfrm>
            <a:off x="804672" y="3767328"/>
            <a:ext cx="3749040" cy="402336"/>
          </a:xfrm>
          <a:prstGeom prst="rect">
            <a:avLst/>
          </a:prstGeom>
          <a:noFill/>
          <a:ln/>
        </p:spPr>
        <p:txBody>
          <a:bodyPr wrap="square" rtlCol="0" anchor="ctr"/>
          <a:lstStyle/>
          <a:p>
            <a:pPr marL="0" indent="0">
              <a:buNone/>
            </a:pPr>
            <a:r>
              <a:rPr lang="en-US" sz="1150" dirty="0">
                <a:solidFill>
                  <a:srgbClr val="334155"/>
                </a:solidFill>
                <a:latin typeface="Calibri" pitchFamily="34" charset="0"/>
                <a:ea typeface="Calibri" pitchFamily="34" charset="-122"/>
                <a:cs typeface="Calibri" pitchFamily="34" charset="-120"/>
              </a:rPr>
              <a:t>Solvency II, DORA, Lloyd's minimum standards -- audit trails that are manual, slow, and fragile.</a:t>
            </a:r>
            <a:endParaRPr lang="en-US" sz="1150" dirty="0"/>
          </a:p>
        </p:txBody>
      </p:sp>
      <p:pic>
        <p:nvPicPr>
          <p:cNvPr id="14" name="Image 3" descr="preencoded.png"/>
          <p:cNvPicPr>
            <a:picLocks noChangeAspect="1"/>
          </p:cNvPicPr>
          <p:nvPr/>
        </p:nvPicPr>
        <p:blipFill>
          <a:blip r:embed="rId6"/>
          <a:stretch>
            <a:fillRect/>
          </a:stretch>
        </p:blipFill>
        <p:spPr>
          <a:xfrm>
            <a:off x="320040" y="4261104"/>
            <a:ext cx="365760" cy="365760"/>
          </a:xfrm>
          <a:prstGeom prst="rect">
            <a:avLst/>
          </a:prstGeom>
        </p:spPr>
      </p:pic>
      <p:sp>
        <p:nvSpPr>
          <p:cNvPr id="15" name="Text 9"/>
          <p:cNvSpPr/>
          <p:nvPr/>
        </p:nvSpPr>
        <p:spPr>
          <a:xfrm>
            <a:off x="804672" y="4151376"/>
            <a:ext cx="3749040" cy="329184"/>
          </a:xfrm>
          <a:prstGeom prst="rect">
            <a:avLst/>
          </a:prstGeom>
          <a:noFill/>
          <a:ln/>
        </p:spPr>
        <p:txBody>
          <a:bodyPr wrap="square" rtlCol="0" anchor="ctr"/>
          <a:lstStyle/>
          <a:p>
            <a:pPr marL="0" indent="0">
              <a:buNone/>
            </a:pPr>
            <a:r>
              <a:rPr lang="en-US" sz="1300" b="1" dirty="0">
                <a:solidFill>
                  <a:srgbClr val="1A2B3C"/>
                </a:solidFill>
                <a:latin typeface="Calibri" pitchFamily="34" charset="0"/>
                <a:ea typeface="Calibri" pitchFamily="34" charset="-122"/>
                <a:cs typeface="Calibri" pitchFamily="34" charset="-120"/>
              </a:rPr>
              <a:t>AI Adoption Pressure</a:t>
            </a:r>
            <a:endParaRPr lang="en-US" sz="1300" dirty="0"/>
          </a:p>
        </p:txBody>
      </p:sp>
      <p:sp>
        <p:nvSpPr>
          <p:cNvPr id="16" name="Text 10"/>
          <p:cNvSpPr/>
          <p:nvPr/>
        </p:nvSpPr>
        <p:spPr>
          <a:xfrm>
            <a:off x="804672" y="4480560"/>
            <a:ext cx="3749040" cy="402336"/>
          </a:xfrm>
          <a:prstGeom prst="rect">
            <a:avLst/>
          </a:prstGeom>
          <a:noFill/>
          <a:ln/>
        </p:spPr>
        <p:txBody>
          <a:bodyPr wrap="square" rtlCol="0" anchor="ctr"/>
          <a:lstStyle/>
          <a:p>
            <a:pPr marL="0" indent="0">
              <a:buNone/>
            </a:pPr>
            <a:r>
              <a:rPr lang="en-US" sz="1150" dirty="0">
                <a:solidFill>
                  <a:srgbClr val="334155"/>
                </a:solidFill>
                <a:latin typeface="Calibri" pitchFamily="34" charset="0"/>
                <a:ea typeface="Calibri" pitchFamily="34" charset="-122"/>
                <a:cs typeface="Calibri" pitchFamily="34" charset="-120"/>
              </a:rPr>
              <a:t>Business demands AI-powered insights. But AI without governance is a liability, not an asset.</a:t>
            </a:r>
            <a:endParaRPr lang="en-US" sz="1150" dirty="0"/>
          </a:p>
        </p:txBody>
      </p:sp>
      <p:sp>
        <p:nvSpPr>
          <p:cNvPr id="17" name="Shape 11"/>
          <p:cNvSpPr/>
          <p:nvPr/>
        </p:nvSpPr>
        <p:spPr>
          <a:xfrm>
            <a:off x="5029200" y="594360"/>
            <a:ext cx="3749040" cy="4114800"/>
          </a:xfrm>
          <a:prstGeom prst="rect">
            <a:avLst/>
          </a:prstGeom>
          <a:solidFill>
            <a:srgbClr val="0D1B2A"/>
          </a:solidFill>
          <a:ln w="12700">
            <a:solidFill>
              <a:srgbClr val="0D1B2A"/>
            </a:solidFill>
            <a:prstDash val="solid"/>
          </a:ln>
        </p:spPr>
        <p:txBody>
          <a:bodyPr/>
          <a:lstStyle/>
          <a:p>
            <a:endParaRPr lang="en-US"/>
          </a:p>
        </p:txBody>
      </p:sp>
      <p:sp>
        <p:nvSpPr>
          <p:cNvPr id="18" name="Shape 12"/>
          <p:cNvSpPr/>
          <p:nvPr/>
        </p:nvSpPr>
        <p:spPr>
          <a:xfrm>
            <a:off x="5029200" y="594360"/>
            <a:ext cx="64008" cy="4114800"/>
          </a:xfrm>
          <a:prstGeom prst="rect">
            <a:avLst/>
          </a:prstGeom>
          <a:solidFill>
            <a:srgbClr val="00C9B1"/>
          </a:solidFill>
          <a:ln w="12700">
            <a:solidFill>
              <a:srgbClr val="00C9B1"/>
            </a:solidFill>
            <a:prstDash val="solid"/>
          </a:ln>
        </p:spPr>
        <p:txBody>
          <a:bodyPr/>
          <a:lstStyle/>
          <a:p>
            <a:endParaRPr lang="en-US"/>
          </a:p>
        </p:txBody>
      </p:sp>
      <p:sp>
        <p:nvSpPr>
          <p:cNvPr id="19" name="Text 13"/>
          <p:cNvSpPr/>
          <p:nvPr/>
        </p:nvSpPr>
        <p:spPr>
          <a:xfrm>
            <a:off x="5166360" y="1005840"/>
            <a:ext cx="3474720" cy="1965960"/>
          </a:xfrm>
          <a:prstGeom prst="rect">
            <a:avLst/>
          </a:prstGeom>
          <a:noFill/>
          <a:ln/>
        </p:spPr>
        <p:txBody>
          <a:bodyPr wrap="square" rtlCol="0" anchor="ctr"/>
          <a:lstStyle/>
          <a:p>
            <a:pPr marL="0" indent="0">
              <a:buNone/>
            </a:pPr>
            <a:r>
              <a:rPr lang="en-US" sz="1700" i="1" dirty="0">
                <a:solidFill>
                  <a:srgbClr val="FFFFFF"/>
                </a:solidFill>
                <a:latin typeface="Georgia" pitchFamily="34" charset="0"/>
                <a:ea typeface="Georgia" pitchFamily="34" charset="-122"/>
                <a:cs typeface="Georgia" pitchFamily="34" charset="-120"/>
              </a:rPr>
              <a:t>The greatest risk to insurers is not the cyber threat itself -- it is operating blind to where your sensitive data lives.</a:t>
            </a:r>
            <a:endParaRPr lang="en-US" sz="1700" dirty="0"/>
          </a:p>
        </p:txBody>
      </p:sp>
      <p:sp>
        <p:nvSpPr>
          <p:cNvPr id="20" name="Text 14"/>
          <p:cNvSpPr/>
          <p:nvPr/>
        </p:nvSpPr>
        <p:spPr>
          <a:xfrm>
            <a:off x="5166360" y="3108960"/>
            <a:ext cx="3474720" cy="320040"/>
          </a:xfrm>
          <a:prstGeom prst="rect">
            <a:avLst/>
          </a:prstGeom>
          <a:noFill/>
          <a:ln/>
        </p:spPr>
        <p:txBody>
          <a:bodyPr wrap="square" rtlCol="0" anchor="ctr"/>
          <a:lstStyle/>
          <a:p>
            <a:pPr marL="0" indent="0">
              <a:buNone/>
            </a:pPr>
            <a:r>
              <a:rPr lang="en-US" sz="1100" dirty="0">
                <a:solidFill>
                  <a:srgbClr val="00C9B1"/>
                </a:solidFill>
                <a:latin typeface="Calibri" pitchFamily="34" charset="0"/>
                <a:ea typeface="Calibri" pitchFamily="34" charset="-122"/>
                <a:cs typeface="Calibri" pitchFamily="34" charset="-120"/>
              </a:rPr>
              <a:t>CTERA Security Briefing, 2026</a:t>
            </a:r>
            <a:endParaRPr lang="en-US" sz="1100" dirty="0"/>
          </a:p>
        </p:txBody>
      </p:sp>
      <p:pic>
        <p:nvPicPr>
          <p:cNvPr id="21" name="Image 4" descr="preencoded.png"/>
          <p:cNvPicPr>
            <a:picLocks noChangeAspect="1"/>
          </p:cNvPicPr>
          <p:nvPr/>
        </p:nvPicPr>
        <p:blipFill>
          <a:blip r:embed="rId7"/>
          <a:stretch>
            <a:fillRect/>
          </a:stretch>
        </p:blipFill>
        <p:spPr>
          <a:xfrm>
            <a:off x="6537960" y="3520440"/>
            <a:ext cx="822960" cy="822960"/>
          </a:xfrm>
          <a:prstGeom prst="rect">
            <a:avLst/>
          </a:prstGeom>
        </p:spPr>
      </p:pic>
      <p:sp>
        <p:nvSpPr>
          <p:cNvPr id="22" name="Text 15"/>
          <p:cNvSpPr/>
          <p:nvPr/>
        </p:nvSpPr>
        <p:spPr>
          <a:xfrm>
            <a:off x="0" y="4892040"/>
            <a:ext cx="9144000" cy="246888"/>
          </a:xfrm>
          <a:prstGeom prst="rect">
            <a:avLst/>
          </a:prstGeom>
          <a:noFill/>
          <a:ln/>
        </p:spPr>
        <p:txBody>
          <a:bodyPr wrap="square" rtlCol="0" anchor="ctr"/>
          <a:lstStyle/>
          <a:p>
            <a:pPr marL="0" indent="0" algn="ctr">
              <a:buNone/>
            </a:pPr>
            <a:r>
              <a:rPr lang="en-US" sz="800" dirty="0">
                <a:solidFill>
                  <a:srgbClr val="64748B"/>
                </a:solidFill>
                <a:latin typeface="Calibri" pitchFamily="34" charset="0"/>
                <a:ea typeface="Calibri" pitchFamily="34" charset="-122"/>
                <a:cs typeface="Calibri" pitchFamily="34" charset="-120"/>
              </a:rPr>
              <a:t>CTERA Networks  |  Lloyd's Security Matters Forum  |  April 2026</a:t>
            </a:r>
            <a:endParaRPr lang="en-US" sz="800" dirty="0"/>
          </a:p>
        </p:txBody>
      </p:sp>
      <p:pic>
        <p:nvPicPr>
          <p:cNvPr id="23" name="Image 5" descr="preencoded.png"/>
          <p:cNvPicPr>
            <a:picLocks noChangeAspect="1"/>
          </p:cNvPicPr>
          <p:nvPr/>
        </p:nvPicPr>
        <p:blipFill>
          <a:blip r:embed="rId8"/>
          <a:stretch>
            <a:fillRect/>
          </a:stretch>
        </p:blipFill>
        <p:spPr>
          <a:xfrm>
            <a:off x="7360920" y="4617720"/>
            <a:ext cx="1554480" cy="38404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bg>
      <p:bgPr>
        <a:solidFill>
          <a:srgbClr val="0D1B2A"/>
        </a:solidFill>
        <a:effectLst/>
      </p:bgPr>
    </p:bg>
    <p:spTree>
      <p:nvGrpSpPr>
        <p:cNvPr id="1" name=""/>
        <p:cNvGrpSpPr/>
        <p:nvPr/>
      </p:nvGrpSpPr>
      <p:grpSpPr>
        <a:xfrm>
          <a:off x="0" y="0"/>
          <a:ext cx="0" cy="0"/>
          <a:chOff x="0" y="0"/>
          <a:chExt cx="0" cy="0"/>
        </a:xfrm>
      </p:grpSpPr>
      <p:sp>
        <p:nvSpPr>
          <p:cNvPr id="2" name="Shape 0"/>
          <p:cNvSpPr/>
          <p:nvPr/>
        </p:nvSpPr>
        <p:spPr>
          <a:xfrm>
            <a:off x="0" y="0"/>
            <a:ext cx="9144000" cy="502920"/>
          </a:xfrm>
          <a:prstGeom prst="rect">
            <a:avLst/>
          </a:prstGeom>
          <a:solidFill>
            <a:srgbClr val="00C9B1"/>
          </a:solidFill>
          <a:ln w="12700">
            <a:solidFill>
              <a:srgbClr val="00C9B1"/>
            </a:solidFill>
            <a:prstDash val="solid"/>
          </a:ln>
        </p:spPr>
        <p:txBody>
          <a:bodyPr/>
          <a:lstStyle/>
          <a:p>
            <a:endParaRPr lang="en-US"/>
          </a:p>
        </p:txBody>
      </p:sp>
      <p:sp>
        <p:nvSpPr>
          <p:cNvPr id="3" name="Text 1"/>
          <p:cNvSpPr/>
          <p:nvPr/>
        </p:nvSpPr>
        <p:spPr>
          <a:xfrm>
            <a:off x="274320" y="64008"/>
            <a:ext cx="8595360" cy="365760"/>
          </a:xfrm>
          <a:prstGeom prst="rect">
            <a:avLst/>
          </a:prstGeom>
          <a:noFill/>
          <a:ln/>
        </p:spPr>
        <p:txBody>
          <a:bodyPr wrap="square" rtlCol="0" anchor="ctr"/>
          <a:lstStyle/>
          <a:p>
            <a:pPr marL="0" indent="0">
              <a:buNone/>
            </a:pPr>
            <a:r>
              <a:rPr lang="en-US" sz="1100" b="1" kern="0" spc="300" dirty="0">
                <a:solidFill>
                  <a:srgbClr val="0D1B2A"/>
                </a:solidFill>
                <a:latin typeface="Calibri" pitchFamily="34" charset="0"/>
                <a:ea typeface="Calibri" pitchFamily="34" charset="-122"/>
                <a:cs typeface="Calibri" pitchFamily="34" charset="-120"/>
              </a:rPr>
              <a:t>AI CYBER WARFARE  ·  WHAT'S ACTUALLY HAPPENING</a:t>
            </a:r>
            <a:endParaRPr lang="en-US" sz="1100" dirty="0"/>
          </a:p>
        </p:txBody>
      </p:sp>
      <p:sp>
        <p:nvSpPr>
          <p:cNvPr id="4" name="Text 2"/>
          <p:cNvSpPr/>
          <p:nvPr/>
        </p:nvSpPr>
        <p:spPr>
          <a:xfrm>
            <a:off x="365760" y="621792"/>
            <a:ext cx="8412480" cy="658368"/>
          </a:xfrm>
          <a:prstGeom prst="rect">
            <a:avLst/>
          </a:prstGeom>
          <a:noFill/>
          <a:ln/>
        </p:spPr>
        <p:txBody>
          <a:bodyPr wrap="square" rtlCol="0" anchor="ctr"/>
          <a:lstStyle/>
          <a:p>
            <a:pPr marL="0" indent="0">
              <a:buNone/>
            </a:pPr>
            <a:r>
              <a:rPr lang="en-US" sz="3400" b="1" dirty="0">
                <a:solidFill>
                  <a:srgbClr val="FFFFFF"/>
                </a:solidFill>
                <a:latin typeface="Georgia" pitchFamily="34" charset="0"/>
                <a:ea typeface="Georgia" pitchFamily="34" charset="-122"/>
                <a:cs typeface="Georgia" pitchFamily="34" charset="-120"/>
              </a:rPr>
              <a:t>AI Doesn't Knock. It Reads Everything.</a:t>
            </a:r>
            <a:endParaRPr lang="en-US" sz="3400" dirty="0"/>
          </a:p>
        </p:txBody>
      </p:sp>
      <p:sp>
        <p:nvSpPr>
          <p:cNvPr id="5" name="Text 3"/>
          <p:cNvSpPr/>
          <p:nvPr/>
        </p:nvSpPr>
        <p:spPr>
          <a:xfrm>
            <a:off x="365760" y="1280160"/>
            <a:ext cx="8412480" cy="411480"/>
          </a:xfrm>
          <a:prstGeom prst="rect">
            <a:avLst/>
          </a:prstGeom>
          <a:noFill/>
          <a:ln/>
        </p:spPr>
        <p:txBody>
          <a:bodyPr wrap="square" rtlCol="0" anchor="ctr"/>
          <a:lstStyle/>
          <a:p>
            <a:pPr marL="0" indent="0">
              <a:buNone/>
            </a:pPr>
            <a:endParaRPr lang="en-US" sz="1500" i="1" dirty="0">
              <a:solidFill>
                <a:srgbClr val="00C9B1"/>
              </a:solidFill>
              <a:latin typeface="Calibri" pitchFamily="34" charset="0"/>
              <a:ea typeface="Calibri" pitchFamily="34" charset="-122"/>
              <a:cs typeface="Calibri" pitchFamily="34" charset="-120"/>
            </a:endParaRPr>
          </a:p>
          <a:p>
            <a:pPr marL="0" indent="0">
              <a:buNone/>
            </a:pPr>
            <a:r>
              <a:rPr lang="en-US" sz="1500" i="1" dirty="0">
                <a:solidFill>
                  <a:srgbClr val="00C9B1"/>
                </a:solidFill>
                <a:latin typeface="Calibri" pitchFamily="34" charset="0"/>
                <a:ea typeface="Calibri" pitchFamily="34" charset="-122"/>
                <a:cs typeface="Calibri" pitchFamily="34" charset="-120"/>
              </a:rPr>
              <a:t>Traditional perimeter security assumes attackers use force. AI-powered attacks use knowledge.</a:t>
            </a:r>
            <a:endParaRPr lang="en-US" sz="1500" dirty="0"/>
          </a:p>
        </p:txBody>
      </p:sp>
      <p:sp>
        <p:nvSpPr>
          <p:cNvPr id="6" name="Shape 4"/>
          <p:cNvSpPr/>
          <p:nvPr/>
        </p:nvSpPr>
        <p:spPr>
          <a:xfrm>
            <a:off x="274320" y="1828800"/>
            <a:ext cx="1920240" cy="1353312"/>
          </a:xfrm>
          <a:prstGeom prst="rect">
            <a:avLst/>
          </a:prstGeom>
          <a:solidFill>
            <a:srgbClr val="C0392B"/>
          </a:solidFill>
          <a:ln w="12700">
            <a:solidFill>
              <a:srgbClr val="C0392B"/>
            </a:solidFill>
            <a:prstDash val="solid"/>
          </a:ln>
        </p:spPr>
        <p:txBody>
          <a:bodyPr/>
          <a:lstStyle/>
          <a:p>
            <a:endParaRPr lang="en-US"/>
          </a:p>
        </p:txBody>
      </p:sp>
      <p:sp>
        <p:nvSpPr>
          <p:cNvPr id="7" name="Text 5"/>
          <p:cNvSpPr/>
          <p:nvPr/>
        </p:nvSpPr>
        <p:spPr>
          <a:xfrm>
            <a:off x="274320" y="1901952"/>
            <a:ext cx="1920240" cy="411480"/>
          </a:xfrm>
          <a:prstGeom prst="rect">
            <a:avLst/>
          </a:prstGeom>
          <a:noFill/>
          <a:ln/>
        </p:spPr>
        <p:txBody>
          <a:bodyPr wrap="square" rtlCol="0" anchor="ctr"/>
          <a:lstStyle/>
          <a:p>
            <a:pPr marL="0" indent="0" algn="ctr">
              <a:buNone/>
            </a:pPr>
            <a:r>
              <a:rPr lang="en-US" sz="1400" b="1" kern="0" spc="200" dirty="0">
                <a:solidFill>
                  <a:srgbClr val="FFFFFF"/>
                </a:solidFill>
                <a:latin typeface="Calibri" pitchFamily="34" charset="0"/>
                <a:ea typeface="Calibri" pitchFamily="34" charset="-122"/>
                <a:cs typeface="Calibri" pitchFamily="34" charset="-120"/>
              </a:rPr>
              <a:t>INFILTRATE</a:t>
            </a:r>
            <a:endParaRPr lang="en-US" sz="1400" dirty="0"/>
          </a:p>
        </p:txBody>
      </p:sp>
      <p:sp>
        <p:nvSpPr>
          <p:cNvPr id="8" name="Text 6"/>
          <p:cNvSpPr/>
          <p:nvPr/>
        </p:nvSpPr>
        <p:spPr>
          <a:xfrm>
            <a:off x="347472" y="2340864"/>
            <a:ext cx="1783080" cy="685800"/>
          </a:xfrm>
          <a:prstGeom prst="rect">
            <a:avLst/>
          </a:prstGeom>
          <a:noFill/>
          <a:ln/>
        </p:spPr>
        <p:txBody>
          <a:bodyPr wrap="square" rtlCol="0" anchor="ctr"/>
          <a:lstStyle/>
          <a:p>
            <a:pPr marL="0" indent="0" algn="ctr">
              <a:buNone/>
            </a:pPr>
            <a:r>
              <a:rPr lang="en-US" sz="1100" dirty="0">
                <a:solidFill>
                  <a:srgbClr val="FFFFFF"/>
                </a:solidFill>
                <a:latin typeface="Calibri" pitchFamily="34" charset="0"/>
                <a:ea typeface="Calibri" pitchFamily="34" charset="-122"/>
                <a:cs typeface="Calibri" pitchFamily="34" charset="-120"/>
              </a:rPr>
              <a:t>Credential theft</a:t>
            </a:r>
            <a:endParaRPr lang="en-US" sz="1100" dirty="0"/>
          </a:p>
          <a:p>
            <a:pPr marL="0" indent="0" algn="ctr">
              <a:buNone/>
            </a:pPr>
            <a:r>
              <a:rPr lang="en-US" sz="1100" dirty="0">
                <a:solidFill>
                  <a:srgbClr val="FFFFFF"/>
                </a:solidFill>
                <a:latin typeface="Calibri" pitchFamily="34" charset="0"/>
                <a:ea typeface="Calibri" pitchFamily="34" charset="-122"/>
                <a:cs typeface="Calibri" pitchFamily="34" charset="-120"/>
              </a:rPr>
              <a:t>or supply-chain breach</a:t>
            </a:r>
            <a:endParaRPr lang="en-US" sz="1100" dirty="0"/>
          </a:p>
        </p:txBody>
      </p:sp>
      <p:sp>
        <p:nvSpPr>
          <p:cNvPr id="9" name="Shape 7"/>
          <p:cNvSpPr/>
          <p:nvPr/>
        </p:nvSpPr>
        <p:spPr>
          <a:xfrm>
            <a:off x="2194560" y="2468880"/>
            <a:ext cx="201168" cy="73152"/>
          </a:xfrm>
          <a:prstGeom prst="rect">
            <a:avLst/>
          </a:prstGeom>
          <a:solidFill>
            <a:srgbClr val="FFFFFF"/>
          </a:solidFill>
          <a:ln w="12700">
            <a:solidFill>
              <a:srgbClr val="FFFFFF"/>
            </a:solidFill>
            <a:prstDash val="solid"/>
          </a:ln>
        </p:spPr>
        <p:txBody>
          <a:bodyPr/>
          <a:lstStyle/>
          <a:p>
            <a:endParaRPr lang="en-US"/>
          </a:p>
        </p:txBody>
      </p:sp>
      <p:sp>
        <p:nvSpPr>
          <p:cNvPr id="10" name="Shape 8"/>
          <p:cNvSpPr/>
          <p:nvPr/>
        </p:nvSpPr>
        <p:spPr>
          <a:xfrm>
            <a:off x="2423160" y="1828800"/>
            <a:ext cx="1920240" cy="1353312"/>
          </a:xfrm>
          <a:prstGeom prst="rect">
            <a:avLst/>
          </a:prstGeom>
          <a:solidFill>
            <a:srgbClr val="E8770A"/>
          </a:solidFill>
          <a:ln w="12700">
            <a:solidFill>
              <a:srgbClr val="E8770A"/>
            </a:solidFill>
            <a:prstDash val="solid"/>
          </a:ln>
        </p:spPr>
        <p:txBody>
          <a:bodyPr/>
          <a:lstStyle/>
          <a:p>
            <a:endParaRPr lang="en-US"/>
          </a:p>
        </p:txBody>
      </p:sp>
      <p:sp>
        <p:nvSpPr>
          <p:cNvPr id="11" name="Text 9"/>
          <p:cNvSpPr/>
          <p:nvPr/>
        </p:nvSpPr>
        <p:spPr>
          <a:xfrm>
            <a:off x="2423160" y="1901952"/>
            <a:ext cx="1920240" cy="411480"/>
          </a:xfrm>
          <a:prstGeom prst="rect">
            <a:avLst/>
          </a:prstGeom>
          <a:noFill/>
          <a:ln/>
        </p:spPr>
        <p:txBody>
          <a:bodyPr wrap="square" rtlCol="0" anchor="ctr"/>
          <a:lstStyle/>
          <a:p>
            <a:pPr marL="0" indent="0" algn="ctr">
              <a:buNone/>
            </a:pPr>
            <a:r>
              <a:rPr lang="en-US" sz="1400" b="1" kern="0" spc="200" dirty="0">
                <a:solidFill>
                  <a:srgbClr val="FFFFFF"/>
                </a:solidFill>
                <a:latin typeface="Calibri" pitchFamily="34" charset="0"/>
                <a:ea typeface="Calibri" pitchFamily="34" charset="-122"/>
                <a:cs typeface="Calibri" pitchFamily="34" charset="-120"/>
              </a:rPr>
              <a:t>ENUMERATE</a:t>
            </a:r>
            <a:endParaRPr lang="en-US" sz="1400" dirty="0"/>
          </a:p>
        </p:txBody>
      </p:sp>
      <p:sp>
        <p:nvSpPr>
          <p:cNvPr id="12" name="Text 10"/>
          <p:cNvSpPr/>
          <p:nvPr/>
        </p:nvSpPr>
        <p:spPr>
          <a:xfrm>
            <a:off x="2496312" y="2340864"/>
            <a:ext cx="1783080" cy="685800"/>
          </a:xfrm>
          <a:prstGeom prst="rect">
            <a:avLst/>
          </a:prstGeom>
          <a:noFill/>
          <a:ln/>
        </p:spPr>
        <p:txBody>
          <a:bodyPr wrap="square" rtlCol="0" anchor="ctr"/>
          <a:lstStyle/>
          <a:p>
            <a:pPr marL="0" indent="0" algn="ctr">
              <a:buNone/>
            </a:pPr>
            <a:r>
              <a:rPr lang="en-US" sz="1100" dirty="0">
                <a:solidFill>
                  <a:srgbClr val="FFFFFF"/>
                </a:solidFill>
                <a:latin typeface="Calibri" pitchFamily="34" charset="0"/>
                <a:ea typeface="Calibri" pitchFamily="34" charset="-122"/>
                <a:cs typeface="Calibri" pitchFamily="34" charset="-120"/>
              </a:rPr>
              <a:t>AI maps every file,</a:t>
            </a:r>
            <a:endParaRPr lang="en-US" sz="1100" dirty="0"/>
          </a:p>
          <a:p>
            <a:pPr marL="0" indent="0" algn="ctr">
              <a:buNone/>
            </a:pPr>
            <a:r>
              <a:rPr lang="en-US" sz="1100" dirty="0">
                <a:solidFill>
                  <a:srgbClr val="FFFFFF"/>
                </a:solidFill>
                <a:latin typeface="Calibri" pitchFamily="34" charset="0"/>
                <a:ea typeface="Calibri" pitchFamily="34" charset="-122"/>
                <a:cs typeface="Calibri" pitchFamily="34" charset="-120"/>
              </a:rPr>
              <a:t>permission and policy</a:t>
            </a:r>
            <a:endParaRPr lang="en-US" sz="1100" dirty="0"/>
          </a:p>
        </p:txBody>
      </p:sp>
      <p:sp>
        <p:nvSpPr>
          <p:cNvPr id="13" name="Shape 11"/>
          <p:cNvSpPr/>
          <p:nvPr/>
        </p:nvSpPr>
        <p:spPr>
          <a:xfrm>
            <a:off x="4343400" y="2468880"/>
            <a:ext cx="201168" cy="73152"/>
          </a:xfrm>
          <a:prstGeom prst="rect">
            <a:avLst/>
          </a:prstGeom>
          <a:solidFill>
            <a:srgbClr val="FFFFFF"/>
          </a:solidFill>
          <a:ln w="12700">
            <a:solidFill>
              <a:srgbClr val="FFFFFF"/>
            </a:solidFill>
            <a:prstDash val="solid"/>
          </a:ln>
        </p:spPr>
        <p:txBody>
          <a:bodyPr/>
          <a:lstStyle/>
          <a:p>
            <a:endParaRPr lang="en-US"/>
          </a:p>
        </p:txBody>
      </p:sp>
      <p:sp>
        <p:nvSpPr>
          <p:cNvPr id="14" name="Shape 12"/>
          <p:cNvSpPr/>
          <p:nvPr/>
        </p:nvSpPr>
        <p:spPr>
          <a:xfrm>
            <a:off x="4572000" y="1828800"/>
            <a:ext cx="1920240" cy="1353312"/>
          </a:xfrm>
          <a:prstGeom prst="rect">
            <a:avLst/>
          </a:prstGeom>
          <a:solidFill>
            <a:srgbClr val="F39C12"/>
          </a:solidFill>
          <a:ln w="12700">
            <a:solidFill>
              <a:srgbClr val="F39C12"/>
            </a:solidFill>
            <a:prstDash val="solid"/>
          </a:ln>
        </p:spPr>
        <p:txBody>
          <a:bodyPr/>
          <a:lstStyle/>
          <a:p>
            <a:endParaRPr lang="en-US"/>
          </a:p>
        </p:txBody>
      </p:sp>
      <p:sp>
        <p:nvSpPr>
          <p:cNvPr id="15" name="Text 13"/>
          <p:cNvSpPr/>
          <p:nvPr/>
        </p:nvSpPr>
        <p:spPr>
          <a:xfrm>
            <a:off x="4572000" y="1901952"/>
            <a:ext cx="1920240" cy="411480"/>
          </a:xfrm>
          <a:prstGeom prst="rect">
            <a:avLst/>
          </a:prstGeom>
          <a:noFill/>
          <a:ln/>
        </p:spPr>
        <p:txBody>
          <a:bodyPr wrap="square" rtlCol="0" anchor="ctr"/>
          <a:lstStyle/>
          <a:p>
            <a:pPr marL="0" indent="0" algn="ctr">
              <a:buNone/>
            </a:pPr>
            <a:r>
              <a:rPr lang="en-US" sz="1400" b="1" kern="0" spc="200" dirty="0">
                <a:solidFill>
                  <a:srgbClr val="FFFFFF"/>
                </a:solidFill>
                <a:latin typeface="Calibri" pitchFamily="34" charset="0"/>
                <a:ea typeface="Calibri" pitchFamily="34" charset="-122"/>
                <a:cs typeface="Calibri" pitchFamily="34" charset="-120"/>
              </a:rPr>
              <a:t>EXFILTRATE</a:t>
            </a:r>
            <a:endParaRPr lang="en-US" sz="1400" dirty="0"/>
          </a:p>
        </p:txBody>
      </p:sp>
      <p:sp>
        <p:nvSpPr>
          <p:cNvPr id="16" name="Text 14"/>
          <p:cNvSpPr/>
          <p:nvPr/>
        </p:nvSpPr>
        <p:spPr>
          <a:xfrm>
            <a:off x="4645152" y="2340864"/>
            <a:ext cx="1783080" cy="685800"/>
          </a:xfrm>
          <a:prstGeom prst="rect">
            <a:avLst/>
          </a:prstGeom>
          <a:noFill/>
          <a:ln/>
        </p:spPr>
        <p:txBody>
          <a:bodyPr wrap="square" rtlCol="0" anchor="ctr"/>
          <a:lstStyle/>
          <a:p>
            <a:pPr marL="0" indent="0" algn="ctr">
              <a:buNone/>
            </a:pPr>
            <a:r>
              <a:rPr lang="en-US" sz="1100" dirty="0">
                <a:solidFill>
                  <a:srgbClr val="FFFFFF"/>
                </a:solidFill>
                <a:latin typeface="Calibri" pitchFamily="34" charset="0"/>
                <a:ea typeface="Calibri" pitchFamily="34" charset="-122"/>
                <a:cs typeface="Calibri" pitchFamily="34" charset="-120"/>
              </a:rPr>
              <a:t>Sensitive docs extracted</a:t>
            </a:r>
            <a:endParaRPr lang="en-US" sz="1100" dirty="0"/>
          </a:p>
          <a:p>
            <a:pPr marL="0" indent="0" algn="ctr">
              <a:buNone/>
            </a:pPr>
            <a:r>
              <a:rPr lang="en-US" sz="1100" dirty="0">
                <a:solidFill>
                  <a:srgbClr val="FFFFFF"/>
                </a:solidFill>
                <a:latin typeface="Calibri" pitchFamily="34" charset="0"/>
                <a:ea typeface="Calibri" pitchFamily="34" charset="-122"/>
                <a:cs typeface="Calibri" pitchFamily="34" charset="-120"/>
              </a:rPr>
              <a:t>before detection</a:t>
            </a:r>
            <a:endParaRPr lang="en-US" sz="1100" dirty="0"/>
          </a:p>
        </p:txBody>
      </p:sp>
      <p:sp>
        <p:nvSpPr>
          <p:cNvPr id="17" name="Shape 15"/>
          <p:cNvSpPr/>
          <p:nvPr/>
        </p:nvSpPr>
        <p:spPr>
          <a:xfrm>
            <a:off x="6492240" y="2468880"/>
            <a:ext cx="201168" cy="73152"/>
          </a:xfrm>
          <a:prstGeom prst="rect">
            <a:avLst/>
          </a:prstGeom>
          <a:solidFill>
            <a:srgbClr val="FFFFFF"/>
          </a:solidFill>
          <a:ln w="12700">
            <a:solidFill>
              <a:srgbClr val="FFFFFF"/>
            </a:solidFill>
            <a:prstDash val="solid"/>
          </a:ln>
        </p:spPr>
        <p:txBody>
          <a:bodyPr/>
          <a:lstStyle/>
          <a:p>
            <a:endParaRPr lang="en-US"/>
          </a:p>
        </p:txBody>
      </p:sp>
      <p:sp>
        <p:nvSpPr>
          <p:cNvPr id="18" name="Shape 16"/>
          <p:cNvSpPr/>
          <p:nvPr/>
        </p:nvSpPr>
        <p:spPr>
          <a:xfrm>
            <a:off x="6720840" y="1828800"/>
            <a:ext cx="1920240" cy="1353312"/>
          </a:xfrm>
          <a:prstGeom prst="rect">
            <a:avLst/>
          </a:prstGeom>
          <a:solidFill>
            <a:srgbClr val="C9A800"/>
          </a:solidFill>
          <a:ln w="12700">
            <a:solidFill>
              <a:srgbClr val="C9A800"/>
            </a:solidFill>
            <a:prstDash val="solid"/>
          </a:ln>
        </p:spPr>
        <p:txBody>
          <a:bodyPr/>
          <a:lstStyle/>
          <a:p>
            <a:endParaRPr lang="en-US"/>
          </a:p>
        </p:txBody>
      </p:sp>
      <p:sp>
        <p:nvSpPr>
          <p:cNvPr id="19" name="Text 17"/>
          <p:cNvSpPr/>
          <p:nvPr/>
        </p:nvSpPr>
        <p:spPr>
          <a:xfrm>
            <a:off x="6720840" y="1901952"/>
            <a:ext cx="1920240" cy="411480"/>
          </a:xfrm>
          <a:prstGeom prst="rect">
            <a:avLst/>
          </a:prstGeom>
          <a:noFill/>
          <a:ln/>
        </p:spPr>
        <p:txBody>
          <a:bodyPr wrap="square" rtlCol="0" anchor="ctr"/>
          <a:lstStyle/>
          <a:p>
            <a:pPr marL="0" indent="0" algn="ctr">
              <a:buNone/>
            </a:pPr>
            <a:r>
              <a:rPr lang="en-US" sz="1400" b="1" kern="0" spc="200" dirty="0">
                <a:solidFill>
                  <a:srgbClr val="FFFFFF"/>
                </a:solidFill>
                <a:latin typeface="Calibri" pitchFamily="34" charset="0"/>
                <a:ea typeface="Calibri" pitchFamily="34" charset="-122"/>
                <a:cs typeface="Calibri" pitchFamily="34" charset="-120"/>
              </a:rPr>
              <a:t>MONETISE</a:t>
            </a:r>
            <a:endParaRPr lang="en-US" sz="1400" dirty="0"/>
          </a:p>
        </p:txBody>
      </p:sp>
      <p:sp>
        <p:nvSpPr>
          <p:cNvPr id="20" name="Text 18"/>
          <p:cNvSpPr/>
          <p:nvPr/>
        </p:nvSpPr>
        <p:spPr>
          <a:xfrm>
            <a:off x="6793992" y="2340864"/>
            <a:ext cx="1783080" cy="685800"/>
          </a:xfrm>
          <a:prstGeom prst="rect">
            <a:avLst/>
          </a:prstGeom>
          <a:noFill/>
          <a:ln/>
        </p:spPr>
        <p:txBody>
          <a:bodyPr wrap="square" rtlCol="0" anchor="ctr"/>
          <a:lstStyle/>
          <a:p>
            <a:pPr marL="0" indent="0" algn="ctr">
              <a:buNone/>
            </a:pPr>
            <a:r>
              <a:rPr lang="en-US" sz="1100" dirty="0">
                <a:solidFill>
                  <a:srgbClr val="FFFFFF"/>
                </a:solidFill>
                <a:latin typeface="Calibri" pitchFamily="34" charset="0"/>
                <a:ea typeface="Calibri" pitchFamily="34" charset="-122"/>
                <a:cs typeface="Calibri" pitchFamily="34" charset="-120"/>
              </a:rPr>
              <a:t>Ransomware, extortion,</a:t>
            </a:r>
            <a:endParaRPr lang="en-US" sz="1100" dirty="0"/>
          </a:p>
          <a:p>
            <a:pPr marL="0" indent="0" algn="ctr">
              <a:buNone/>
            </a:pPr>
            <a:r>
              <a:rPr lang="en-US" sz="1100" dirty="0">
                <a:solidFill>
                  <a:srgbClr val="FFFFFF"/>
                </a:solidFill>
                <a:latin typeface="Calibri" pitchFamily="34" charset="0"/>
                <a:ea typeface="Calibri" pitchFamily="34" charset="-122"/>
                <a:cs typeface="Calibri" pitchFamily="34" charset="-120"/>
              </a:rPr>
              <a:t>regulatory exposure</a:t>
            </a:r>
            <a:endParaRPr lang="en-US" sz="1100" dirty="0"/>
          </a:p>
        </p:txBody>
      </p:sp>
      <p:sp>
        <p:nvSpPr>
          <p:cNvPr id="21" name="Shape 19"/>
          <p:cNvSpPr/>
          <p:nvPr/>
        </p:nvSpPr>
        <p:spPr>
          <a:xfrm>
            <a:off x="274320" y="3364992"/>
            <a:ext cx="4069080" cy="1261872"/>
          </a:xfrm>
          <a:prstGeom prst="rect">
            <a:avLst/>
          </a:prstGeom>
          <a:solidFill>
            <a:srgbClr val="112336"/>
          </a:solidFill>
          <a:ln w="12700">
            <a:solidFill>
              <a:srgbClr val="00C9B1"/>
            </a:solidFill>
            <a:prstDash val="solid"/>
          </a:ln>
        </p:spPr>
        <p:txBody>
          <a:bodyPr/>
          <a:lstStyle/>
          <a:p>
            <a:endParaRPr lang="en-US"/>
          </a:p>
        </p:txBody>
      </p:sp>
      <p:pic>
        <p:nvPicPr>
          <p:cNvPr id="22" name="Image 0" descr="preencoded.png"/>
          <p:cNvPicPr>
            <a:picLocks noChangeAspect="1"/>
          </p:cNvPicPr>
          <p:nvPr/>
        </p:nvPicPr>
        <p:blipFill>
          <a:blip r:embed="rId3"/>
          <a:stretch>
            <a:fillRect/>
          </a:stretch>
        </p:blipFill>
        <p:spPr>
          <a:xfrm>
            <a:off x="411480" y="3474720"/>
            <a:ext cx="347472" cy="347472"/>
          </a:xfrm>
          <a:prstGeom prst="rect">
            <a:avLst/>
          </a:prstGeom>
        </p:spPr>
      </p:pic>
      <p:sp>
        <p:nvSpPr>
          <p:cNvPr id="23" name="Text 20"/>
          <p:cNvSpPr/>
          <p:nvPr/>
        </p:nvSpPr>
        <p:spPr>
          <a:xfrm>
            <a:off x="868680" y="3438144"/>
            <a:ext cx="3337560" cy="347472"/>
          </a:xfrm>
          <a:prstGeom prst="rect">
            <a:avLst/>
          </a:prstGeom>
          <a:noFill/>
          <a:ln/>
        </p:spPr>
        <p:txBody>
          <a:bodyPr wrap="square" rtlCol="0" anchor="ctr"/>
          <a:lstStyle/>
          <a:p>
            <a:pPr marL="0" indent="0">
              <a:buNone/>
            </a:pPr>
            <a:r>
              <a:rPr lang="en-US" sz="1200" b="1" dirty="0">
                <a:solidFill>
                  <a:srgbClr val="00C9B1"/>
                </a:solidFill>
                <a:latin typeface="Calibri" pitchFamily="34" charset="0"/>
                <a:ea typeface="Calibri" pitchFamily="34" charset="-122"/>
                <a:cs typeface="Calibri" pitchFamily="34" charset="-120"/>
              </a:rPr>
              <a:t>Unclassified data = open doors</a:t>
            </a:r>
            <a:endParaRPr lang="en-US" sz="1200" dirty="0"/>
          </a:p>
        </p:txBody>
      </p:sp>
      <p:sp>
        <p:nvSpPr>
          <p:cNvPr id="24" name="Text 21"/>
          <p:cNvSpPr/>
          <p:nvPr/>
        </p:nvSpPr>
        <p:spPr>
          <a:xfrm>
            <a:off x="411480" y="3794760"/>
            <a:ext cx="3794760" cy="731520"/>
          </a:xfrm>
          <a:prstGeom prst="rect">
            <a:avLst/>
          </a:prstGeom>
          <a:noFill/>
          <a:ln/>
        </p:spPr>
        <p:txBody>
          <a:bodyPr wrap="square" rtlCol="0" anchor="ctr"/>
          <a:lstStyle/>
          <a:p>
            <a:pPr marL="0" indent="0">
              <a:buNone/>
            </a:pPr>
            <a:r>
              <a:rPr lang="en-US" sz="1100" dirty="0">
                <a:solidFill>
                  <a:srgbClr val="E0EDF5"/>
                </a:solidFill>
                <a:latin typeface="Calibri" pitchFamily="34" charset="0"/>
                <a:ea typeface="Calibri" pitchFamily="34" charset="-122"/>
                <a:cs typeface="Calibri" pitchFamily="34" charset="-120"/>
              </a:rPr>
              <a:t>AI attackers auto-identify high-value files — claims, financials, reinsurance treaties — in seconds. Without classification, you can't protect what you can't see.</a:t>
            </a:r>
            <a:endParaRPr lang="en-US" sz="1100" dirty="0"/>
          </a:p>
        </p:txBody>
      </p:sp>
      <p:sp>
        <p:nvSpPr>
          <p:cNvPr id="25" name="Shape 22"/>
          <p:cNvSpPr/>
          <p:nvPr/>
        </p:nvSpPr>
        <p:spPr>
          <a:xfrm>
            <a:off x="4709160" y="3364992"/>
            <a:ext cx="4069080" cy="1261872"/>
          </a:xfrm>
          <a:prstGeom prst="rect">
            <a:avLst/>
          </a:prstGeom>
          <a:solidFill>
            <a:srgbClr val="112336"/>
          </a:solidFill>
          <a:ln w="12700">
            <a:solidFill>
              <a:srgbClr val="00C9B1"/>
            </a:solidFill>
            <a:prstDash val="solid"/>
          </a:ln>
        </p:spPr>
        <p:txBody>
          <a:bodyPr/>
          <a:lstStyle/>
          <a:p>
            <a:endParaRPr lang="en-US"/>
          </a:p>
        </p:txBody>
      </p:sp>
      <p:pic>
        <p:nvPicPr>
          <p:cNvPr id="26" name="Image 1" descr="preencoded.png"/>
          <p:cNvPicPr>
            <a:picLocks noChangeAspect="1"/>
          </p:cNvPicPr>
          <p:nvPr/>
        </p:nvPicPr>
        <p:blipFill>
          <a:blip r:embed="rId4"/>
          <a:stretch>
            <a:fillRect/>
          </a:stretch>
        </p:blipFill>
        <p:spPr>
          <a:xfrm>
            <a:off x="4846320" y="3474720"/>
            <a:ext cx="347472" cy="347472"/>
          </a:xfrm>
          <a:prstGeom prst="rect">
            <a:avLst/>
          </a:prstGeom>
        </p:spPr>
      </p:pic>
      <p:sp>
        <p:nvSpPr>
          <p:cNvPr id="27" name="Text 23"/>
          <p:cNvSpPr/>
          <p:nvPr/>
        </p:nvSpPr>
        <p:spPr>
          <a:xfrm>
            <a:off x="5303520" y="3438144"/>
            <a:ext cx="3337560" cy="347472"/>
          </a:xfrm>
          <a:prstGeom prst="rect">
            <a:avLst/>
          </a:prstGeom>
          <a:noFill/>
          <a:ln/>
        </p:spPr>
        <p:txBody>
          <a:bodyPr wrap="square" rtlCol="0" anchor="ctr"/>
          <a:lstStyle/>
          <a:p>
            <a:pPr marL="0" indent="0">
              <a:buNone/>
            </a:pPr>
            <a:r>
              <a:rPr lang="en-US" sz="1200" b="1" dirty="0">
                <a:solidFill>
                  <a:srgbClr val="00C9B1"/>
                </a:solidFill>
                <a:latin typeface="Calibri" pitchFamily="34" charset="0"/>
                <a:ea typeface="Calibri" pitchFamily="34" charset="-122"/>
                <a:cs typeface="Calibri" pitchFamily="34" charset="-120"/>
              </a:rPr>
              <a:t>Privilege escalation is trivial</a:t>
            </a:r>
            <a:endParaRPr lang="en-US" sz="1200" dirty="0"/>
          </a:p>
        </p:txBody>
      </p:sp>
      <p:sp>
        <p:nvSpPr>
          <p:cNvPr id="28" name="Text 24"/>
          <p:cNvSpPr/>
          <p:nvPr/>
        </p:nvSpPr>
        <p:spPr>
          <a:xfrm>
            <a:off x="4846320" y="3794760"/>
            <a:ext cx="3794760" cy="731520"/>
          </a:xfrm>
          <a:prstGeom prst="rect">
            <a:avLst/>
          </a:prstGeom>
          <a:noFill/>
          <a:ln/>
        </p:spPr>
        <p:txBody>
          <a:bodyPr wrap="square" rtlCol="0" anchor="ctr"/>
          <a:lstStyle/>
          <a:p>
            <a:pPr marL="0" indent="0">
              <a:buNone/>
            </a:pPr>
            <a:r>
              <a:rPr lang="en-US" sz="1100" dirty="0">
                <a:solidFill>
                  <a:srgbClr val="E0EDF5"/>
                </a:solidFill>
                <a:latin typeface="Calibri" pitchFamily="34" charset="0"/>
                <a:ea typeface="Calibri" pitchFamily="34" charset="-122"/>
                <a:cs typeface="Calibri" pitchFamily="34" charset="-120"/>
              </a:rPr>
              <a:t>Poorly governed ACLs mean lateral movement is fast and silent. In Lloyd's, data flows across syndicates, brokers and MGAs — attack surface is enormous.</a:t>
            </a:r>
            <a:endParaRPr lang="en-US" sz="1100" dirty="0"/>
          </a:p>
        </p:txBody>
      </p:sp>
      <p:sp>
        <p:nvSpPr>
          <p:cNvPr id="29" name="Text 25"/>
          <p:cNvSpPr/>
          <p:nvPr/>
        </p:nvSpPr>
        <p:spPr>
          <a:xfrm>
            <a:off x="0" y="4892040"/>
            <a:ext cx="9144000" cy="246888"/>
          </a:xfrm>
          <a:prstGeom prst="rect">
            <a:avLst/>
          </a:prstGeom>
          <a:noFill/>
          <a:ln/>
        </p:spPr>
        <p:txBody>
          <a:bodyPr wrap="square" rtlCol="0" anchor="ctr"/>
          <a:lstStyle/>
          <a:p>
            <a:pPr marL="0" indent="0" algn="ctr">
              <a:buNone/>
            </a:pPr>
            <a:r>
              <a:rPr lang="en-US" sz="800" dirty="0">
                <a:solidFill>
                  <a:srgbClr val="4A6070"/>
                </a:solidFill>
                <a:latin typeface="Calibri" pitchFamily="34" charset="0"/>
                <a:ea typeface="Calibri" pitchFamily="34" charset="-122"/>
                <a:cs typeface="Calibri" pitchFamily="34" charset="-120"/>
              </a:rPr>
              <a:t>CTERA Networks  |  Lloyd's Security Matters Forum  |  April 2026</a:t>
            </a:r>
            <a:endParaRPr lang="en-US" sz="800" dirty="0"/>
          </a:p>
        </p:txBody>
      </p:sp>
      <p:pic>
        <p:nvPicPr>
          <p:cNvPr id="30" name="Image 2" descr="preencoded.png"/>
          <p:cNvPicPr>
            <a:picLocks noChangeAspect="1"/>
          </p:cNvPicPr>
          <p:nvPr/>
        </p:nvPicPr>
        <p:blipFill>
          <a:blip r:embed="rId5"/>
          <a:stretch>
            <a:fillRect/>
          </a:stretch>
        </p:blipFill>
        <p:spPr>
          <a:xfrm>
            <a:off x="7274011" y="576072"/>
            <a:ext cx="1641389" cy="65836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bg>
      <p:bgPr>
        <a:solidFill>
          <a:srgbClr val="F5FAFB"/>
        </a:solidFill>
        <a:effectLst/>
      </p:bgPr>
    </p:bg>
    <p:spTree>
      <p:nvGrpSpPr>
        <p:cNvPr id="1" name=""/>
        <p:cNvGrpSpPr/>
        <p:nvPr/>
      </p:nvGrpSpPr>
      <p:grpSpPr>
        <a:xfrm>
          <a:off x="0" y="0"/>
          <a:ext cx="0" cy="0"/>
          <a:chOff x="0" y="0"/>
          <a:chExt cx="0" cy="0"/>
        </a:xfrm>
      </p:grpSpPr>
      <p:sp>
        <p:nvSpPr>
          <p:cNvPr id="2" name="Shape 0"/>
          <p:cNvSpPr/>
          <p:nvPr/>
        </p:nvSpPr>
        <p:spPr>
          <a:xfrm>
            <a:off x="0" y="0"/>
            <a:ext cx="9144000" cy="502920"/>
          </a:xfrm>
          <a:prstGeom prst="rect">
            <a:avLst/>
          </a:prstGeom>
          <a:solidFill>
            <a:srgbClr val="0D1B2A"/>
          </a:solidFill>
          <a:ln w="12700">
            <a:solidFill>
              <a:srgbClr val="0D1B2A"/>
            </a:solidFill>
            <a:prstDash val="solid"/>
          </a:ln>
        </p:spPr>
        <p:txBody>
          <a:bodyPr/>
          <a:lstStyle/>
          <a:p>
            <a:endParaRPr lang="en-US"/>
          </a:p>
        </p:txBody>
      </p:sp>
      <p:sp>
        <p:nvSpPr>
          <p:cNvPr id="3" name="Text 1"/>
          <p:cNvSpPr/>
          <p:nvPr/>
        </p:nvSpPr>
        <p:spPr>
          <a:xfrm>
            <a:off x="274320" y="64008"/>
            <a:ext cx="8595360" cy="365760"/>
          </a:xfrm>
          <a:prstGeom prst="rect">
            <a:avLst/>
          </a:prstGeom>
          <a:noFill/>
          <a:ln/>
        </p:spPr>
        <p:txBody>
          <a:bodyPr wrap="square" rtlCol="0" anchor="ctr"/>
          <a:lstStyle/>
          <a:p>
            <a:pPr marL="0" indent="0">
              <a:buNone/>
            </a:pPr>
            <a:r>
              <a:rPr lang="en-US" sz="1100" b="1" kern="0" spc="300" dirty="0">
                <a:solidFill>
                  <a:schemeClr val="bg1"/>
                </a:solidFill>
                <a:latin typeface="Calibri" pitchFamily="34" charset="0"/>
                <a:ea typeface="Calibri" pitchFamily="34" charset="-122"/>
                <a:cs typeface="Calibri" pitchFamily="34" charset="-120"/>
              </a:rPr>
              <a:t>THE SOLUTION  ·  CTERA ENTERPRISE CONTENT SERVICES</a:t>
            </a:r>
            <a:endParaRPr lang="en-US" sz="1100" dirty="0">
              <a:solidFill>
                <a:schemeClr val="bg1"/>
              </a:solidFill>
            </a:endParaRPr>
          </a:p>
        </p:txBody>
      </p:sp>
      <p:sp>
        <p:nvSpPr>
          <p:cNvPr id="4" name="Text 2"/>
          <p:cNvSpPr/>
          <p:nvPr/>
        </p:nvSpPr>
        <p:spPr>
          <a:xfrm>
            <a:off x="365760" y="594360"/>
            <a:ext cx="6400800" cy="1078992"/>
          </a:xfrm>
          <a:prstGeom prst="rect">
            <a:avLst/>
          </a:prstGeom>
          <a:noFill/>
          <a:ln/>
        </p:spPr>
        <p:txBody>
          <a:bodyPr wrap="square" rtlCol="0" anchor="ctr"/>
          <a:lstStyle/>
          <a:p>
            <a:pPr marL="0" indent="0">
              <a:buNone/>
            </a:pPr>
            <a:r>
              <a:rPr lang="en-US" sz="3600" b="1" dirty="0">
                <a:solidFill>
                  <a:srgbClr val="1A2B3C"/>
                </a:solidFill>
                <a:latin typeface="Georgia" pitchFamily="34" charset="0"/>
                <a:ea typeface="Georgia" pitchFamily="34" charset="-122"/>
                <a:cs typeface="Georgia" pitchFamily="34" charset="-120"/>
              </a:rPr>
              <a:t>Bring AI to the Data.</a:t>
            </a:r>
            <a:endParaRPr lang="en-US" sz="3600" dirty="0"/>
          </a:p>
          <a:p>
            <a:pPr marL="0" indent="0">
              <a:buNone/>
            </a:pPr>
            <a:r>
              <a:rPr lang="en-US" sz="3600" b="1" dirty="0">
                <a:solidFill>
                  <a:srgbClr val="1A2B3C"/>
                </a:solidFill>
                <a:latin typeface="Georgia" pitchFamily="34" charset="0"/>
                <a:ea typeface="Georgia" pitchFamily="34" charset="-122"/>
                <a:cs typeface="Georgia" pitchFamily="34" charset="-120"/>
              </a:rPr>
              <a:t>Not the Data to AI.</a:t>
            </a:r>
            <a:endParaRPr lang="en-US" sz="3600" dirty="0"/>
          </a:p>
        </p:txBody>
      </p:sp>
      <p:sp>
        <p:nvSpPr>
          <p:cNvPr id="5" name="Text 3"/>
          <p:cNvSpPr/>
          <p:nvPr/>
        </p:nvSpPr>
        <p:spPr>
          <a:xfrm>
            <a:off x="365760" y="1719072"/>
            <a:ext cx="6400800" cy="594360"/>
          </a:xfrm>
          <a:prstGeom prst="rect">
            <a:avLst/>
          </a:prstGeom>
          <a:noFill/>
          <a:ln/>
        </p:spPr>
        <p:txBody>
          <a:bodyPr wrap="square" rtlCol="0" anchor="ctr"/>
          <a:lstStyle/>
          <a:p>
            <a:pPr marL="0" indent="0">
              <a:buNone/>
            </a:pPr>
            <a:r>
              <a:rPr lang="en-US" sz="1500" i="1" dirty="0">
                <a:solidFill>
                  <a:srgbClr val="334155"/>
                </a:solidFill>
                <a:latin typeface="Calibri" pitchFamily="34" charset="0"/>
                <a:ea typeface="Calibri" pitchFamily="34" charset="-122"/>
                <a:cs typeface="Calibri" pitchFamily="34" charset="-120"/>
              </a:rPr>
              <a:t>CTERA governs, classifies and makes your unstructured data AI-ready</a:t>
            </a:r>
            <a:endParaRPr lang="en-US" sz="1500" dirty="0"/>
          </a:p>
          <a:p>
            <a:pPr marL="0" indent="0">
              <a:buNone/>
            </a:pPr>
            <a:r>
              <a:rPr lang="en-US" sz="1500" i="1" dirty="0">
                <a:solidFill>
                  <a:srgbClr val="334155"/>
                </a:solidFill>
                <a:latin typeface="Calibri" pitchFamily="34" charset="0"/>
                <a:ea typeface="Calibri" pitchFamily="34" charset="-122"/>
                <a:cs typeface="Calibri" pitchFamily="34" charset="-120"/>
              </a:rPr>
              <a:t>— without it ever leaving your control.</a:t>
            </a:r>
            <a:endParaRPr lang="en-US" sz="1500" dirty="0"/>
          </a:p>
        </p:txBody>
      </p:sp>
      <p:sp>
        <p:nvSpPr>
          <p:cNvPr id="6" name="Shape 4"/>
          <p:cNvSpPr/>
          <p:nvPr/>
        </p:nvSpPr>
        <p:spPr>
          <a:xfrm>
            <a:off x="274320" y="2487168"/>
            <a:ext cx="2651760" cy="2331720"/>
          </a:xfrm>
          <a:prstGeom prst="rect">
            <a:avLst/>
          </a:prstGeom>
          <a:solidFill>
            <a:srgbClr val="009E8C"/>
          </a:solidFill>
          <a:ln w="12700">
            <a:solidFill>
              <a:srgbClr val="009E8C"/>
            </a:solidFill>
            <a:prstDash val="solid"/>
          </a:ln>
          <a:effectLst>
            <a:outerShdw blurRad="127000" dist="50800" dir="8100000" algn="bl" rotWithShape="0">
              <a:srgbClr val="000000">
                <a:alpha val="20000"/>
              </a:srgbClr>
            </a:outerShdw>
          </a:effectLst>
        </p:spPr>
        <p:txBody>
          <a:bodyPr/>
          <a:lstStyle/>
          <a:p>
            <a:endParaRPr lang="en-US"/>
          </a:p>
        </p:txBody>
      </p:sp>
      <p:pic>
        <p:nvPicPr>
          <p:cNvPr id="7" name="Image 0" descr="preencoded.png"/>
          <p:cNvPicPr>
            <a:picLocks noChangeAspect="1"/>
          </p:cNvPicPr>
          <p:nvPr/>
        </p:nvPicPr>
        <p:blipFill>
          <a:blip r:embed="rId3"/>
          <a:stretch>
            <a:fillRect/>
          </a:stretch>
        </p:blipFill>
        <p:spPr>
          <a:xfrm>
            <a:off x="1325880" y="2578608"/>
            <a:ext cx="502920" cy="502920"/>
          </a:xfrm>
          <a:prstGeom prst="rect">
            <a:avLst/>
          </a:prstGeom>
        </p:spPr>
      </p:pic>
      <p:sp>
        <p:nvSpPr>
          <p:cNvPr id="8" name="Text 5"/>
          <p:cNvSpPr/>
          <p:nvPr/>
        </p:nvSpPr>
        <p:spPr>
          <a:xfrm>
            <a:off x="274320" y="3163824"/>
            <a:ext cx="2651760" cy="420624"/>
          </a:xfrm>
          <a:prstGeom prst="rect">
            <a:avLst/>
          </a:prstGeom>
          <a:noFill/>
          <a:ln/>
        </p:spPr>
        <p:txBody>
          <a:bodyPr wrap="square"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CTERA Search</a:t>
            </a:r>
            <a:endParaRPr lang="en-US" sz="1400" dirty="0"/>
          </a:p>
        </p:txBody>
      </p:sp>
      <p:sp>
        <p:nvSpPr>
          <p:cNvPr id="9" name="Text 6"/>
          <p:cNvSpPr/>
          <p:nvPr/>
        </p:nvSpPr>
        <p:spPr>
          <a:xfrm>
            <a:off x="384048" y="3611880"/>
            <a:ext cx="2450592" cy="1115568"/>
          </a:xfrm>
          <a:prstGeom prst="rect">
            <a:avLst/>
          </a:prstGeom>
          <a:noFill/>
          <a:ln/>
        </p:spPr>
        <p:txBody>
          <a:bodyPr wrap="square" rtlCol="0" anchor="ctr"/>
          <a:lstStyle/>
          <a:p>
            <a:pPr marL="0" indent="0" algn="ctr">
              <a:buNone/>
            </a:pPr>
            <a:r>
              <a:rPr lang="en-US" sz="1100" dirty="0">
                <a:solidFill>
                  <a:srgbClr val="FFFFFF"/>
                </a:solidFill>
                <a:latin typeface="Calibri" pitchFamily="34" charset="0"/>
                <a:ea typeface="Calibri" pitchFamily="34" charset="-122"/>
                <a:cs typeface="Calibri" pitchFamily="34" charset="-120"/>
              </a:rPr>
              <a:t>Find anything, instantly.</a:t>
            </a:r>
            <a:endParaRPr lang="en-US" sz="1100" dirty="0"/>
          </a:p>
          <a:p>
            <a:pPr marL="0" indent="0" algn="ctr">
              <a:buNone/>
            </a:pPr>
            <a:r>
              <a:rPr lang="en-US" sz="1100" dirty="0">
                <a:solidFill>
                  <a:srgbClr val="FFFFFF"/>
                </a:solidFill>
                <a:latin typeface="Calibri" pitchFamily="34" charset="0"/>
                <a:ea typeface="Calibri" pitchFamily="34" charset="-122"/>
                <a:cs typeface="Calibri" pitchFamily="34" charset="-120"/>
              </a:rPr>
              <a:t>Full-text across 100s of formats,</a:t>
            </a:r>
            <a:endParaRPr lang="en-US" sz="1100" dirty="0"/>
          </a:p>
          <a:p>
            <a:pPr marL="0" indent="0" algn="ctr">
              <a:buNone/>
            </a:pPr>
            <a:r>
              <a:rPr lang="en-US" sz="1100" dirty="0">
                <a:solidFill>
                  <a:srgbClr val="FFFFFF"/>
                </a:solidFill>
                <a:latin typeface="Calibri" pitchFamily="34" charset="0"/>
                <a:ea typeface="Calibri" pitchFamily="34" charset="-122"/>
                <a:cs typeface="Calibri" pitchFamily="34" charset="-120"/>
              </a:rPr>
              <a:t>OCR, audio/video — ACL-enforced.</a:t>
            </a:r>
            <a:endParaRPr lang="en-US" sz="1100" dirty="0"/>
          </a:p>
        </p:txBody>
      </p:sp>
      <p:sp>
        <p:nvSpPr>
          <p:cNvPr id="10" name="Shape 7"/>
          <p:cNvSpPr/>
          <p:nvPr/>
        </p:nvSpPr>
        <p:spPr>
          <a:xfrm>
            <a:off x="3200400" y="2487168"/>
            <a:ext cx="2651760" cy="2331720"/>
          </a:xfrm>
          <a:prstGeom prst="rect">
            <a:avLst/>
          </a:prstGeom>
          <a:solidFill>
            <a:srgbClr val="007A6E"/>
          </a:solidFill>
          <a:ln w="12700">
            <a:solidFill>
              <a:srgbClr val="007A6E"/>
            </a:solidFill>
            <a:prstDash val="solid"/>
          </a:ln>
          <a:effectLst>
            <a:outerShdw blurRad="127000" dist="50800" dir="8100000" algn="bl" rotWithShape="0">
              <a:srgbClr val="000000">
                <a:alpha val="20000"/>
              </a:srgbClr>
            </a:outerShdw>
          </a:effectLst>
        </p:spPr>
        <p:txBody>
          <a:bodyPr/>
          <a:lstStyle/>
          <a:p>
            <a:endParaRPr lang="en-US"/>
          </a:p>
        </p:txBody>
      </p:sp>
      <p:pic>
        <p:nvPicPr>
          <p:cNvPr id="11" name="Image 1" descr="preencoded.png"/>
          <p:cNvPicPr>
            <a:picLocks noChangeAspect="1"/>
          </p:cNvPicPr>
          <p:nvPr/>
        </p:nvPicPr>
        <p:blipFill>
          <a:blip r:embed="rId4"/>
          <a:stretch>
            <a:fillRect/>
          </a:stretch>
        </p:blipFill>
        <p:spPr>
          <a:xfrm>
            <a:off x="4251960" y="2578608"/>
            <a:ext cx="502920" cy="502920"/>
          </a:xfrm>
          <a:prstGeom prst="rect">
            <a:avLst/>
          </a:prstGeom>
        </p:spPr>
      </p:pic>
      <p:sp>
        <p:nvSpPr>
          <p:cNvPr id="12" name="Text 8"/>
          <p:cNvSpPr/>
          <p:nvPr/>
        </p:nvSpPr>
        <p:spPr>
          <a:xfrm>
            <a:off x="3200400" y="3163824"/>
            <a:ext cx="2651760" cy="420624"/>
          </a:xfrm>
          <a:prstGeom prst="rect">
            <a:avLst/>
          </a:prstGeom>
          <a:noFill/>
          <a:ln/>
        </p:spPr>
        <p:txBody>
          <a:bodyPr wrap="square"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CTERA Classify</a:t>
            </a:r>
            <a:endParaRPr lang="en-US" sz="1400" dirty="0"/>
          </a:p>
        </p:txBody>
      </p:sp>
      <p:sp>
        <p:nvSpPr>
          <p:cNvPr id="13" name="Text 9"/>
          <p:cNvSpPr/>
          <p:nvPr/>
        </p:nvSpPr>
        <p:spPr>
          <a:xfrm>
            <a:off x="3310128" y="3611880"/>
            <a:ext cx="2450592" cy="1115568"/>
          </a:xfrm>
          <a:prstGeom prst="rect">
            <a:avLst/>
          </a:prstGeom>
          <a:noFill/>
          <a:ln/>
        </p:spPr>
        <p:txBody>
          <a:bodyPr wrap="square" rtlCol="0" anchor="ctr"/>
          <a:lstStyle/>
          <a:p>
            <a:pPr marL="0" indent="0" algn="ctr">
              <a:buNone/>
            </a:pPr>
            <a:r>
              <a:rPr lang="en-US" sz="1100" dirty="0">
                <a:solidFill>
                  <a:srgbClr val="FFFFFF"/>
                </a:solidFill>
                <a:latin typeface="Calibri" pitchFamily="34" charset="0"/>
                <a:ea typeface="Calibri" pitchFamily="34" charset="-122"/>
                <a:cs typeface="Calibri" pitchFamily="34" charset="-120"/>
              </a:rPr>
              <a:t>Know what you have.</a:t>
            </a:r>
            <a:endParaRPr lang="en-US" sz="1100" dirty="0"/>
          </a:p>
          <a:p>
            <a:pPr marL="0" indent="0" algn="ctr">
              <a:buNone/>
            </a:pPr>
            <a:r>
              <a:rPr lang="en-US" sz="1100" dirty="0">
                <a:solidFill>
                  <a:srgbClr val="FFFFFF"/>
                </a:solidFill>
                <a:latin typeface="Calibri" pitchFamily="34" charset="0"/>
                <a:ea typeface="Calibri" pitchFamily="34" charset="-122"/>
                <a:cs typeface="Calibri" pitchFamily="34" charset="-120"/>
              </a:rPr>
              <a:t>AI auto-tagging: PII, sensitive content,</a:t>
            </a:r>
            <a:endParaRPr lang="en-US" sz="1100" dirty="0"/>
          </a:p>
          <a:p>
            <a:pPr marL="0" indent="0" algn="ctr">
              <a:buNone/>
            </a:pPr>
            <a:r>
              <a:rPr lang="en-US" sz="1100" dirty="0">
                <a:solidFill>
                  <a:srgbClr val="FFFFFF"/>
                </a:solidFill>
                <a:latin typeface="Calibri" pitchFamily="34" charset="0"/>
                <a:ea typeface="Calibri" pitchFamily="34" charset="-122"/>
                <a:cs typeface="Calibri" pitchFamily="34" charset="-120"/>
              </a:rPr>
              <a:t>regulatory categories — always-on.</a:t>
            </a:r>
            <a:endParaRPr lang="en-US" sz="1100" dirty="0"/>
          </a:p>
        </p:txBody>
      </p:sp>
      <p:sp>
        <p:nvSpPr>
          <p:cNvPr id="14" name="Shape 10"/>
          <p:cNvSpPr/>
          <p:nvPr/>
        </p:nvSpPr>
        <p:spPr>
          <a:xfrm>
            <a:off x="6126480" y="2487168"/>
            <a:ext cx="2651760" cy="2331720"/>
          </a:xfrm>
          <a:prstGeom prst="rect">
            <a:avLst/>
          </a:prstGeom>
          <a:solidFill>
            <a:srgbClr val="005A52"/>
          </a:solidFill>
          <a:ln w="12700">
            <a:solidFill>
              <a:srgbClr val="005A52"/>
            </a:solidFill>
            <a:prstDash val="solid"/>
          </a:ln>
          <a:effectLst>
            <a:outerShdw blurRad="127000" dist="50800" dir="8100000" algn="bl" rotWithShape="0">
              <a:srgbClr val="000000">
                <a:alpha val="20000"/>
              </a:srgbClr>
            </a:outerShdw>
          </a:effectLst>
        </p:spPr>
        <p:txBody>
          <a:bodyPr/>
          <a:lstStyle/>
          <a:p>
            <a:endParaRPr lang="en-US"/>
          </a:p>
        </p:txBody>
      </p:sp>
      <p:pic>
        <p:nvPicPr>
          <p:cNvPr id="15" name="Image 2" descr="preencoded.png"/>
          <p:cNvPicPr>
            <a:picLocks noChangeAspect="1"/>
          </p:cNvPicPr>
          <p:nvPr/>
        </p:nvPicPr>
        <p:blipFill>
          <a:blip r:embed="rId5"/>
          <a:stretch>
            <a:fillRect/>
          </a:stretch>
        </p:blipFill>
        <p:spPr>
          <a:xfrm>
            <a:off x="7178040" y="2578608"/>
            <a:ext cx="502920" cy="502920"/>
          </a:xfrm>
          <a:prstGeom prst="rect">
            <a:avLst/>
          </a:prstGeom>
        </p:spPr>
      </p:pic>
      <p:sp>
        <p:nvSpPr>
          <p:cNvPr id="16" name="Text 11"/>
          <p:cNvSpPr/>
          <p:nvPr/>
        </p:nvSpPr>
        <p:spPr>
          <a:xfrm>
            <a:off x="6126480" y="3163824"/>
            <a:ext cx="2651760" cy="420624"/>
          </a:xfrm>
          <a:prstGeom prst="rect">
            <a:avLst/>
          </a:prstGeom>
          <a:noFill/>
          <a:ln/>
        </p:spPr>
        <p:txBody>
          <a:bodyPr wrap="square"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CTERA Experts</a:t>
            </a:r>
            <a:endParaRPr lang="en-US" sz="1400" dirty="0"/>
          </a:p>
        </p:txBody>
      </p:sp>
      <p:sp>
        <p:nvSpPr>
          <p:cNvPr id="17" name="Text 12"/>
          <p:cNvSpPr/>
          <p:nvPr/>
        </p:nvSpPr>
        <p:spPr>
          <a:xfrm>
            <a:off x="6236208" y="3611880"/>
            <a:ext cx="2450592" cy="1115568"/>
          </a:xfrm>
          <a:prstGeom prst="rect">
            <a:avLst/>
          </a:prstGeom>
          <a:noFill/>
          <a:ln/>
        </p:spPr>
        <p:txBody>
          <a:bodyPr wrap="square" rtlCol="0" anchor="ctr"/>
          <a:lstStyle/>
          <a:p>
            <a:pPr marL="0" indent="0" algn="ctr">
              <a:buNone/>
            </a:pPr>
            <a:r>
              <a:rPr lang="en-US" sz="1100" dirty="0">
                <a:solidFill>
                  <a:srgbClr val="FFFFFF"/>
                </a:solidFill>
                <a:latin typeface="Calibri" pitchFamily="34" charset="0"/>
                <a:ea typeface="Calibri" pitchFamily="34" charset="-122"/>
                <a:cs typeface="Calibri" pitchFamily="34" charset="-120"/>
              </a:rPr>
              <a:t>Answer with confidence.</a:t>
            </a:r>
            <a:endParaRPr lang="en-US" sz="1100" dirty="0"/>
          </a:p>
          <a:p>
            <a:pPr marL="0" indent="0" algn="ctr">
              <a:buNone/>
            </a:pPr>
            <a:r>
              <a:rPr lang="en-US" sz="1100" dirty="0">
                <a:solidFill>
                  <a:srgbClr val="FFFFFF"/>
                </a:solidFill>
                <a:latin typeface="Calibri" pitchFamily="34" charset="0"/>
                <a:ea typeface="Calibri" pitchFamily="34" charset="-122"/>
                <a:cs typeface="Calibri" pitchFamily="34" charset="-120"/>
              </a:rPr>
              <a:t>Secure AI agents on your private data</a:t>
            </a:r>
            <a:endParaRPr lang="en-US" sz="1100" dirty="0"/>
          </a:p>
          <a:p>
            <a:pPr marL="0" indent="0" algn="ctr">
              <a:buNone/>
            </a:pPr>
            <a:r>
              <a:rPr lang="en-US" sz="1100" dirty="0">
                <a:solidFill>
                  <a:srgbClr val="FFFFFF"/>
                </a:solidFill>
                <a:latin typeface="Calibri" pitchFamily="34" charset="0"/>
                <a:ea typeface="Calibri" pitchFamily="34" charset="-122"/>
                <a:cs typeface="Calibri" pitchFamily="34" charset="-120"/>
              </a:rPr>
              <a:t>— governed, permissioned, auditable.</a:t>
            </a:r>
            <a:endParaRPr lang="en-US" sz="1100" dirty="0"/>
          </a:p>
        </p:txBody>
      </p:sp>
      <p:sp>
        <p:nvSpPr>
          <p:cNvPr id="18" name="Text 13"/>
          <p:cNvSpPr/>
          <p:nvPr/>
        </p:nvSpPr>
        <p:spPr>
          <a:xfrm>
            <a:off x="0" y="4892040"/>
            <a:ext cx="9144000" cy="246888"/>
          </a:xfrm>
          <a:prstGeom prst="rect">
            <a:avLst/>
          </a:prstGeom>
          <a:noFill/>
          <a:ln/>
        </p:spPr>
        <p:txBody>
          <a:bodyPr wrap="square" rtlCol="0" anchor="ctr"/>
          <a:lstStyle/>
          <a:p>
            <a:pPr marL="0" indent="0" algn="ctr">
              <a:buNone/>
            </a:pPr>
            <a:r>
              <a:rPr lang="en-US" sz="800" dirty="0">
                <a:solidFill>
                  <a:srgbClr val="64748B"/>
                </a:solidFill>
                <a:latin typeface="Calibri" pitchFamily="34" charset="0"/>
                <a:ea typeface="Calibri" pitchFamily="34" charset="-122"/>
                <a:cs typeface="Calibri" pitchFamily="34" charset="-120"/>
              </a:rPr>
              <a:t>CTERA Networks  |  Lloyd's Security Matters Forum  |  April 2026</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bg>
      <p:bgPr>
        <a:solidFill>
          <a:srgbClr val="0D1B2A"/>
        </a:solidFill>
        <a:effectLst/>
      </p:bgPr>
    </p:bg>
    <p:spTree>
      <p:nvGrpSpPr>
        <p:cNvPr id="1" name=""/>
        <p:cNvGrpSpPr/>
        <p:nvPr/>
      </p:nvGrpSpPr>
      <p:grpSpPr>
        <a:xfrm>
          <a:off x="0" y="0"/>
          <a:ext cx="0" cy="0"/>
          <a:chOff x="0" y="0"/>
          <a:chExt cx="0" cy="0"/>
        </a:xfrm>
      </p:grpSpPr>
      <p:sp>
        <p:nvSpPr>
          <p:cNvPr id="2" name="Shape 0"/>
          <p:cNvSpPr/>
          <p:nvPr/>
        </p:nvSpPr>
        <p:spPr>
          <a:xfrm>
            <a:off x="0" y="0"/>
            <a:ext cx="9144000" cy="502920"/>
          </a:xfrm>
          <a:prstGeom prst="rect">
            <a:avLst/>
          </a:prstGeom>
          <a:solidFill>
            <a:srgbClr val="00C9B1"/>
          </a:solidFill>
          <a:ln w="12700">
            <a:solidFill>
              <a:srgbClr val="00C9B1"/>
            </a:solidFill>
            <a:prstDash val="solid"/>
          </a:ln>
        </p:spPr>
        <p:txBody>
          <a:bodyPr/>
          <a:lstStyle/>
          <a:p>
            <a:endParaRPr lang="en-US"/>
          </a:p>
        </p:txBody>
      </p:sp>
      <p:sp>
        <p:nvSpPr>
          <p:cNvPr id="3" name="Text 1"/>
          <p:cNvSpPr/>
          <p:nvPr/>
        </p:nvSpPr>
        <p:spPr>
          <a:xfrm>
            <a:off x="274320" y="64008"/>
            <a:ext cx="8595360" cy="365760"/>
          </a:xfrm>
          <a:prstGeom prst="rect">
            <a:avLst/>
          </a:prstGeom>
          <a:noFill/>
          <a:ln/>
        </p:spPr>
        <p:txBody>
          <a:bodyPr wrap="square" rtlCol="0" anchor="ctr"/>
          <a:lstStyle/>
          <a:p>
            <a:pPr marL="0" indent="0">
              <a:buNone/>
            </a:pPr>
            <a:r>
              <a:rPr lang="en-US" sz="1400" b="1" kern="0" spc="300" dirty="0">
                <a:solidFill>
                  <a:schemeClr val="bg1"/>
                </a:solidFill>
                <a:latin typeface="Calibri" pitchFamily="34" charset="0"/>
                <a:ea typeface="Calibri" pitchFamily="34" charset="-122"/>
                <a:cs typeface="Calibri" pitchFamily="34" charset="-120"/>
              </a:rPr>
              <a:t>CTERA SEARCH  </a:t>
            </a:r>
            <a:r>
              <a:rPr lang="en-US" sz="1100" b="1" kern="0" spc="300" dirty="0">
                <a:solidFill>
                  <a:srgbClr val="0D1B2A"/>
                </a:solidFill>
                <a:latin typeface="Calibri" pitchFamily="34" charset="0"/>
                <a:ea typeface="Calibri" pitchFamily="34" charset="-122"/>
                <a:cs typeface="Calibri" pitchFamily="34" charset="-120"/>
              </a:rPr>
              <a:t>·  FIND IT FAST, KEEP IT SECURE</a:t>
            </a:r>
            <a:endParaRPr lang="en-US" sz="1100" dirty="0"/>
          </a:p>
        </p:txBody>
      </p:sp>
      <p:sp>
        <p:nvSpPr>
          <p:cNvPr id="4" name="Text 2"/>
          <p:cNvSpPr/>
          <p:nvPr/>
        </p:nvSpPr>
        <p:spPr>
          <a:xfrm>
            <a:off x="365760" y="621792"/>
            <a:ext cx="8412480" cy="658368"/>
          </a:xfrm>
          <a:prstGeom prst="rect">
            <a:avLst/>
          </a:prstGeom>
          <a:noFill/>
          <a:ln/>
        </p:spPr>
        <p:txBody>
          <a:bodyPr wrap="square" rtlCol="0" anchor="ctr"/>
          <a:lstStyle/>
          <a:p>
            <a:pPr marL="0" indent="0">
              <a:buNone/>
            </a:pPr>
            <a:r>
              <a:rPr lang="en-US" sz="3400" b="1" dirty="0">
                <a:solidFill>
                  <a:srgbClr val="FFFFFF"/>
                </a:solidFill>
                <a:latin typeface="Georgia" pitchFamily="34" charset="0"/>
                <a:ea typeface="Georgia" pitchFamily="34" charset="-122"/>
                <a:cs typeface="Georgia" pitchFamily="34" charset="-120"/>
              </a:rPr>
              <a:t>Google-Fast. Enterprise-Secure.</a:t>
            </a:r>
            <a:endParaRPr lang="en-US" sz="3400" dirty="0"/>
          </a:p>
        </p:txBody>
      </p:sp>
      <p:sp>
        <p:nvSpPr>
          <p:cNvPr id="5" name="Shape 3"/>
          <p:cNvSpPr/>
          <p:nvPr/>
        </p:nvSpPr>
        <p:spPr>
          <a:xfrm>
            <a:off x="274320" y="1627632"/>
            <a:ext cx="5212080" cy="685800"/>
          </a:xfrm>
          <a:prstGeom prst="rect">
            <a:avLst/>
          </a:prstGeom>
          <a:solidFill>
            <a:srgbClr val="112336"/>
          </a:solidFill>
          <a:ln w="6350">
            <a:solidFill>
              <a:srgbClr val="00C9B1"/>
            </a:solidFill>
            <a:prstDash val="solid"/>
          </a:ln>
        </p:spPr>
        <p:txBody>
          <a:bodyPr/>
          <a:lstStyle/>
          <a:p>
            <a:endParaRPr lang="en-US"/>
          </a:p>
        </p:txBody>
      </p:sp>
      <p:pic>
        <p:nvPicPr>
          <p:cNvPr id="6" name="Image 0" descr="preencoded.png"/>
          <p:cNvPicPr>
            <a:picLocks noChangeAspect="1"/>
          </p:cNvPicPr>
          <p:nvPr/>
        </p:nvPicPr>
        <p:blipFill>
          <a:blip r:embed="rId3"/>
          <a:stretch>
            <a:fillRect/>
          </a:stretch>
        </p:blipFill>
        <p:spPr>
          <a:xfrm>
            <a:off x="384048" y="1783080"/>
            <a:ext cx="347472" cy="347472"/>
          </a:xfrm>
          <a:prstGeom prst="rect">
            <a:avLst/>
          </a:prstGeom>
        </p:spPr>
      </p:pic>
      <p:sp>
        <p:nvSpPr>
          <p:cNvPr id="7" name="Text 4"/>
          <p:cNvSpPr/>
          <p:nvPr/>
        </p:nvSpPr>
        <p:spPr>
          <a:xfrm>
            <a:off x="868680" y="1737360"/>
            <a:ext cx="4480560" cy="457200"/>
          </a:xfrm>
          <a:prstGeom prst="rect">
            <a:avLst/>
          </a:prstGeom>
          <a:noFill/>
          <a:ln/>
        </p:spPr>
        <p:txBody>
          <a:bodyPr wrap="square" rtlCol="0" anchor="ctr"/>
          <a:lstStyle/>
          <a:p>
            <a:pPr marL="0" indent="0">
              <a:buNone/>
            </a:pPr>
            <a:r>
              <a:rPr lang="en-US" sz="1200" dirty="0">
                <a:solidFill>
                  <a:srgbClr val="E0EDF5"/>
                </a:solidFill>
                <a:latin typeface="Calibri" pitchFamily="34" charset="0"/>
                <a:ea typeface="Calibri" pitchFamily="34" charset="-122"/>
                <a:cs typeface="Calibri" pitchFamily="34" charset="-120"/>
              </a:rPr>
              <a:t>Deep full-text indexing across 100s of formats — submissions, policies, claims, contracts</a:t>
            </a:r>
            <a:endParaRPr lang="en-US" sz="1200" dirty="0"/>
          </a:p>
        </p:txBody>
      </p:sp>
      <p:sp>
        <p:nvSpPr>
          <p:cNvPr id="8" name="Shape 5"/>
          <p:cNvSpPr/>
          <p:nvPr/>
        </p:nvSpPr>
        <p:spPr>
          <a:xfrm>
            <a:off x="274320" y="2423160"/>
            <a:ext cx="5212080" cy="685800"/>
          </a:xfrm>
          <a:prstGeom prst="rect">
            <a:avLst/>
          </a:prstGeom>
          <a:solidFill>
            <a:srgbClr val="112336"/>
          </a:solidFill>
          <a:ln w="6350">
            <a:solidFill>
              <a:srgbClr val="00C9B1"/>
            </a:solidFill>
            <a:prstDash val="solid"/>
          </a:ln>
        </p:spPr>
        <p:txBody>
          <a:bodyPr/>
          <a:lstStyle/>
          <a:p>
            <a:endParaRPr lang="en-US"/>
          </a:p>
        </p:txBody>
      </p:sp>
      <p:pic>
        <p:nvPicPr>
          <p:cNvPr id="9" name="Image 1" descr="preencoded.png"/>
          <p:cNvPicPr>
            <a:picLocks noChangeAspect="1"/>
          </p:cNvPicPr>
          <p:nvPr/>
        </p:nvPicPr>
        <p:blipFill>
          <a:blip r:embed="rId4"/>
          <a:stretch>
            <a:fillRect/>
          </a:stretch>
        </p:blipFill>
        <p:spPr>
          <a:xfrm>
            <a:off x="384048" y="2578608"/>
            <a:ext cx="347472" cy="347472"/>
          </a:xfrm>
          <a:prstGeom prst="rect">
            <a:avLst/>
          </a:prstGeom>
        </p:spPr>
      </p:pic>
      <p:sp>
        <p:nvSpPr>
          <p:cNvPr id="10" name="Text 6"/>
          <p:cNvSpPr/>
          <p:nvPr/>
        </p:nvSpPr>
        <p:spPr>
          <a:xfrm>
            <a:off x="868680" y="2532888"/>
            <a:ext cx="4480560" cy="457200"/>
          </a:xfrm>
          <a:prstGeom prst="rect">
            <a:avLst/>
          </a:prstGeom>
          <a:noFill/>
          <a:ln/>
        </p:spPr>
        <p:txBody>
          <a:bodyPr wrap="square" rtlCol="0" anchor="ctr"/>
          <a:lstStyle/>
          <a:p>
            <a:pPr marL="0" indent="0">
              <a:buNone/>
            </a:pPr>
            <a:r>
              <a:rPr lang="en-US" sz="1200" dirty="0">
                <a:solidFill>
                  <a:srgbClr val="E0EDF5"/>
                </a:solidFill>
                <a:latin typeface="Calibri" pitchFamily="34" charset="0"/>
                <a:ea typeface="Calibri" pitchFamily="34" charset="-122"/>
                <a:cs typeface="Calibri" pitchFamily="34" charset="-120"/>
              </a:rPr>
              <a:t>AI-powered OCR — scanned Lloyd's paper documents indexed and fully searchable</a:t>
            </a:r>
            <a:endParaRPr lang="en-US" sz="1200" dirty="0"/>
          </a:p>
        </p:txBody>
      </p:sp>
      <p:sp>
        <p:nvSpPr>
          <p:cNvPr id="11" name="Shape 7"/>
          <p:cNvSpPr/>
          <p:nvPr/>
        </p:nvSpPr>
        <p:spPr>
          <a:xfrm>
            <a:off x="274320" y="3218688"/>
            <a:ext cx="5212080" cy="685800"/>
          </a:xfrm>
          <a:prstGeom prst="rect">
            <a:avLst/>
          </a:prstGeom>
          <a:solidFill>
            <a:srgbClr val="112336"/>
          </a:solidFill>
          <a:ln w="6350">
            <a:solidFill>
              <a:srgbClr val="00C9B1"/>
            </a:solidFill>
            <a:prstDash val="solid"/>
          </a:ln>
        </p:spPr>
        <p:txBody>
          <a:bodyPr/>
          <a:lstStyle/>
          <a:p>
            <a:endParaRPr lang="en-US"/>
          </a:p>
        </p:txBody>
      </p:sp>
      <p:pic>
        <p:nvPicPr>
          <p:cNvPr id="12" name="Image 2" descr="preencoded.png"/>
          <p:cNvPicPr>
            <a:picLocks noChangeAspect="1"/>
          </p:cNvPicPr>
          <p:nvPr/>
        </p:nvPicPr>
        <p:blipFill>
          <a:blip r:embed="rId5"/>
          <a:stretch>
            <a:fillRect/>
          </a:stretch>
        </p:blipFill>
        <p:spPr>
          <a:xfrm>
            <a:off x="384048" y="3374136"/>
            <a:ext cx="347472" cy="347472"/>
          </a:xfrm>
          <a:prstGeom prst="rect">
            <a:avLst/>
          </a:prstGeom>
        </p:spPr>
      </p:pic>
      <p:sp>
        <p:nvSpPr>
          <p:cNvPr id="13" name="Text 8"/>
          <p:cNvSpPr/>
          <p:nvPr/>
        </p:nvSpPr>
        <p:spPr>
          <a:xfrm>
            <a:off x="868680" y="3328416"/>
            <a:ext cx="4480560" cy="457200"/>
          </a:xfrm>
          <a:prstGeom prst="rect">
            <a:avLst/>
          </a:prstGeom>
          <a:noFill/>
          <a:ln/>
        </p:spPr>
        <p:txBody>
          <a:bodyPr wrap="square" rtlCol="0" anchor="ctr"/>
          <a:lstStyle/>
          <a:p>
            <a:pPr marL="0" indent="0">
              <a:buNone/>
            </a:pPr>
            <a:r>
              <a:rPr lang="en-US" sz="1200" dirty="0">
                <a:solidFill>
                  <a:srgbClr val="E0EDF5"/>
                </a:solidFill>
                <a:latin typeface="Calibri" pitchFamily="34" charset="0"/>
                <a:ea typeface="Calibri" pitchFamily="34" charset="-122"/>
                <a:cs typeface="Calibri" pitchFamily="34" charset="-120"/>
              </a:rPr>
              <a:t>Strict ACL enforcement — every result respects existing permissions; brokers only see what they should</a:t>
            </a:r>
            <a:endParaRPr lang="en-US" sz="1200" dirty="0"/>
          </a:p>
        </p:txBody>
      </p:sp>
      <p:sp>
        <p:nvSpPr>
          <p:cNvPr id="14" name="Shape 9"/>
          <p:cNvSpPr/>
          <p:nvPr/>
        </p:nvSpPr>
        <p:spPr>
          <a:xfrm>
            <a:off x="274320" y="4014216"/>
            <a:ext cx="5212080" cy="685800"/>
          </a:xfrm>
          <a:prstGeom prst="rect">
            <a:avLst/>
          </a:prstGeom>
          <a:solidFill>
            <a:srgbClr val="112336"/>
          </a:solidFill>
          <a:ln w="6350">
            <a:solidFill>
              <a:srgbClr val="00C9B1"/>
            </a:solidFill>
            <a:prstDash val="solid"/>
          </a:ln>
        </p:spPr>
        <p:txBody>
          <a:bodyPr/>
          <a:lstStyle/>
          <a:p>
            <a:endParaRPr lang="en-US"/>
          </a:p>
        </p:txBody>
      </p:sp>
      <p:pic>
        <p:nvPicPr>
          <p:cNvPr id="15" name="Image 3" descr="preencoded.png"/>
          <p:cNvPicPr>
            <a:picLocks noChangeAspect="1"/>
          </p:cNvPicPr>
          <p:nvPr/>
        </p:nvPicPr>
        <p:blipFill>
          <a:blip r:embed="rId6"/>
          <a:stretch>
            <a:fillRect/>
          </a:stretch>
        </p:blipFill>
        <p:spPr>
          <a:xfrm>
            <a:off x="384048" y="4169664"/>
            <a:ext cx="347472" cy="347472"/>
          </a:xfrm>
          <a:prstGeom prst="rect">
            <a:avLst/>
          </a:prstGeom>
        </p:spPr>
      </p:pic>
      <p:sp>
        <p:nvSpPr>
          <p:cNvPr id="16" name="Text 10"/>
          <p:cNvSpPr/>
          <p:nvPr/>
        </p:nvSpPr>
        <p:spPr>
          <a:xfrm>
            <a:off x="868680" y="4123944"/>
            <a:ext cx="4480560" cy="457200"/>
          </a:xfrm>
          <a:prstGeom prst="rect">
            <a:avLst/>
          </a:prstGeom>
          <a:noFill/>
          <a:ln/>
        </p:spPr>
        <p:txBody>
          <a:bodyPr wrap="square" rtlCol="0" anchor="ctr"/>
          <a:lstStyle/>
          <a:p>
            <a:pPr marL="0" indent="0">
              <a:buNone/>
            </a:pPr>
            <a:r>
              <a:rPr lang="en-US" sz="1200" dirty="0">
                <a:solidFill>
                  <a:srgbClr val="E0EDF5"/>
                </a:solidFill>
                <a:latin typeface="Calibri" pitchFamily="34" charset="0"/>
                <a:ea typeface="Calibri" pitchFamily="34" charset="-122"/>
                <a:cs typeface="Calibri" pitchFamily="34" charset="-120"/>
              </a:rPr>
              <a:t>Multimodal — search inside audio, video and images, not just text files</a:t>
            </a:r>
            <a:endParaRPr lang="en-US" sz="1200" dirty="0"/>
          </a:p>
        </p:txBody>
      </p:sp>
      <p:sp>
        <p:nvSpPr>
          <p:cNvPr id="17" name="Shape 11"/>
          <p:cNvSpPr/>
          <p:nvPr/>
        </p:nvSpPr>
        <p:spPr>
          <a:xfrm>
            <a:off x="5669280" y="1627632"/>
            <a:ext cx="3200400" cy="3063240"/>
          </a:xfrm>
          <a:prstGeom prst="rect">
            <a:avLst/>
          </a:prstGeom>
          <a:solidFill>
            <a:srgbClr val="00C9B1"/>
          </a:solidFill>
          <a:ln w="12700">
            <a:solidFill>
              <a:srgbClr val="00C9B1"/>
            </a:solidFill>
            <a:prstDash val="solid"/>
          </a:ln>
        </p:spPr>
        <p:txBody>
          <a:bodyPr/>
          <a:lstStyle/>
          <a:p>
            <a:endParaRPr lang="en-US"/>
          </a:p>
        </p:txBody>
      </p:sp>
      <p:sp>
        <p:nvSpPr>
          <p:cNvPr id="18" name="Text 12"/>
          <p:cNvSpPr/>
          <p:nvPr/>
        </p:nvSpPr>
        <p:spPr>
          <a:xfrm>
            <a:off x="5806440" y="1719072"/>
            <a:ext cx="2971800" cy="365760"/>
          </a:xfrm>
          <a:prstGeom prst="rect">
            <a:avLst/>
          </a:prstGeom>
          <a:noFill/>
          <a:ln/>
        </p:spPr>
        <p:txBody>
          <a:bodyPr wrap="square" rtlCol="0" anchor="ctr"/>
          <a:lstStyle/>
          <a:p>
            <a:pPr marL="0" indent="0">
              <a:buNone/>
            </a:pPr>
            <a:r>
              <a:rPr lang="en-US" sz="1300" b="1" kern="0" spc="100" dirty="0">
                <a:solidFill>
                  <a:srgbClr val="0D1B2A"/>
                </a:solidFill>
                <a:latin typeface="Calibri" pitchFamily="34" charset="0"/>
                <a:ea typeface="Calibri" pitchFamily="34" charset="-122"/>
                <a:cs typeface="Calibri" pitchFamily="34" charset="-120"/>
              </a:rPr>
              <a:t>Lloyd's Scenario</a:t>
            </a:r>
            <a:endParaRPr lang="en-US" sz="1300" dirty="0"/>
          </a:p>
        </p:txBody>
      </p:sp>
      <p:sp>
        <p:nvSpPr>
          <p:cNvPr id="19" name="Shape 13"/>
          <p:cNvSpPr/>
          <p:nvPr/>
        </p:nvSpPr>
        <p:spPr>
          <a:xfrm>
            <a:off x="5806440" y="2130552"/>
            <a:ext cx="2834640" cy="36576"/>
          </a:xfrm>
          <a:prstGeom prst="rect">
            <a:avLst/>
          </a:prstGeom>
          <a:solidFill>
            <a:srgbClr val="0D1B2A"/>
          </a:solidFill>
          <a:ln w="12700">
            <a:solidFill>
              <a:srgbClr val="0D1B2A"/>
            </a:solidFill>
            <a:prstDash val="solid"/>
          </a:ln>
        </p:spPr>
        <p:txBody>
          <a:bodyPr/>
          <a:lstStyle/>
          <a:p>
            <a:endParaRPr lang="en-US"/>
          </a:p>
        </p:txBody>
      </p:sp>
      <p:sp>
        <p:nvSpPr>
          <p:cNvPr id="20" name="Text 14"/>
          <p:cNvSpPr/>
          <p:nvPr/>
        </p:nvSpPr>
        <p:spPr>
          <a:xfrm>
            <a:off x="5806440" y="2240280"/>
            <a:ext cx="2971800" cy="2304288"/>
          </a:xfrm>
          <a:prstGeom prst="rect">
            <a:avLst/>
          </a:prstGeom>
          <a:noFill/>
          <a:ln/>
        </p:spPr>
        <p:txBody>
          <a:bodyPr wrap="square" rtlCol="0" anchor="ctr"/>
          <a:lstStyle/>
          <a:p>
            <a:pPr marL="0" indent="0">
              <a:buNone/>
            </a:pPr>
            <a:r>
              <a:rPr lang="en-US" sz="1200" i="1" dirty="0">
                <a:solidFill>
                  <a:srgbClr val="0D1B2A"/>
                </a:solidFill>
                <a:latin typeface="Calibri" pitchFamily="34" charset="0"/>
                <a:ea typeface="Calibri" pitchFamily="34" charset="-122"/>
                <a:cs typeface="Calibri" pitchFamily="34" charset="-120"/>
              </a:rPr>
              <a:t>A major loss event triggers regulatory review. Your team needs every relevant claims document, across 12 syndicates, in under an hour -- not three days.</a:t>
            </a:r>
            <a:endParaRPr lang="en-US" sz="1200" dirty="0"/>
          </a:p>
          <a:p>
            <a:pPr marL="0" indent="0">
              <a:buNone/>
            </a:pPr>
            <a:endParaRPr lang="en-US" sz="1200" dirty="0"/>
          </a:p>
          <a:p>
            <a:pPr marL="0" indent="0">
              <a:buNone/>
            </a:pPr>
            <a:r>
              <a:rPr lang="en-US" sz="1200" i="1" dirty="0">
                <a:solidFill>
                  <a:srgbClr val="0D1B2A"/>
                </a:solidFill>
                <a:latin typeface="Calibri" pitchFamily="34" charset="0"/>
                <a:ea typeface="Calibri" pitchFamily="34" charset="-122"/>
                <a:cs typeface="Calibri" pitchFamily="34" charset="-120"/>
              </a:rPr>
              <a:t>With CTERA Search: done in minutes, fully governed, fully audited.</a:t>
            </a:r>
            <a:endParaRPr lang="en-US" sz="1200" dirty="0"/>
          </a:p>
        </p:txBody>
      </p:sp>
      <p:sp>
        <p:nvSpPr>
          <p:cNvPr id="21" name="Text 15"/>
          <p:cNvSpPr/>
          <p:nvPr/>
        </p:nvSpPr>
        <p:spPr>
          <a:xfrm>
            <a:off x="0" y="4892040"/>
            <a:ext cx="9144000" cy="246888"/>
          </a:xfrm>
          <a:prstGeom prst="rect">
            <a:avLst/>
          </a:prstGeom>
          <a:noFill/>
          <a:ln/>
        </p:spPr>
        <p:txBody>
          <a:bodyPr wrap="square" rtlCol="0" anchor="ctr"/>
          <a:lstStyle/>
          <a:p>
            <a:pPr marL="0" indent="0" algn="ctr">
              <a:buNone/>
            </a:pPr>
            <a:r>
              <a:rPr lang="en-US" sz="800" dirty="0">
                <a:solidFill>
                  <a:srgbClr val="4A6070"/>
                </a:solidFill>
                <a:latin typeface="Calibri" pitchFamily="34" charset="0"/>
                <a:ea typeface="Calibri" pitchFamily="34" charset="-122"/>
                <a:cs typeface="Calibri" pitchFamily="34" charset="-120"/>
              </a:rPr>
              <a:t>CTERA Networks  |  Lloyd's Security Matters Forum  |  April 2026</a:t>
            </a:r>
            <a:endParaRPr lang="en-US" sz="800" dirty="0"/>
          </a:p>
        </p:txBody>
      </p:sp>
      <p:pic>
        <p:nvPicPr>
          <p:cNvPr id="22" name="Image 4" descr="preencoded.png"/>
          <p:cNvPicPr>
            <a:picLocks noChangeAspect="1"/>
          </p:cNvPicPr>
          <p:nvPr/>
        </p:nvPicPr>
        <p:blipFill>
          <a:blip r:embed="rId7"/>
          <a:stretch>
            <a:fillRect/>
          </a:stretch>
        </p:blipFill>
        <p:spPr>
          <a:xfrm>
            <a:off x="7360920" y="-27432"/>
            <a:ext cx="1508760" cy="53035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bg>
      <p:bgPr>
        <a:solidFill>
          <a:srgbClr val="F5FAFB"/>
        </a:solidFill>
        <a:effectLst/>
      </p:bgPr>
    </p:bg>
    <p:spTree>
      <p:nvGrpSpPr>
        <p:cNvPr id="1" name=""/>
        <p:cNvGrpSpPr/>
        <p:nvPr/>
      </p:nvGrpSpPr>
      <p:grpSpPr>
        <a:xfrm>
          <a:off x="0" y="0"/>
          <a:ext cx="0" cy="0"/>
          <a:chOff x="0" y="0"/>
          <a:chExt cx="0" cy="0"/>
        </a:xfrm>
      </p:grpSpPr>
      <p:sp>
        <p:nvSpPr>
          <p:cNvPr id="2" name="Shape 0"/>
          <p:cNvSpPr/>
          <p:nvPr/>
        </p:nvSpPr>
        <p:spPr>
          <a:xfrm>
            <a:off x="0" y="8164"/>
            <a:ext cx="9144000" cy="502920"/>
          </a:xfrm>
          <a:prstGeom prst="rect">
            <a:avLst/>
          </a:prstGeom>
          <a:solidFill>
            <a:srgbClr val="0D1B2A"/>
          </a:solidFill>
          <a:ln w="12700">
            <a:solidFill>
              <a:srgbClr val="0D1B2A"/>
            </a:solidFill>
            <a:prstDash val="solid"/>
          </a:ln>
        </p:spPr>
        <p:txBody>
          <a:bodyPr/>
          <a:lstStyle/>
          <a:p>
            <a:endParaRPr lang="en-US"/>
          </a:p>
        </p:txBody>
      </p:sp>
      <p:sp>
        <p:nvSpPr>
          <p:cNvPr id="3" name="Text 1"/>
          <p:cNvSpPr/>
          <p:nvPr/>
        </p:nvSpPr>
        <p:spPr>
          <a:xfrm>
            <a:off x="274320" y="64008"/>
            <a:ext cx="8595360" cy="365760"/>
          </a:xfrm>
          <a:prstGeom prst="rect">
            <a:avLst/>
          </a:prstGeom>
          <a:noFill/>
          <a:ln/>
        </p:spPr>
        <p:txBody>
          <a:bodyPr wrap="square" rtlCol="0" anchor="ctr"/>
          <a:lstStyle/>
          <a:p>
            <a:pPr marL="0" indent="0">
              <a:buNone/>
            </a:pPr>
            <a:r>
              <a:rPr lang="en-US" sz="1400" b="1" kern="0" spc="300" dirty="0">
                <a:solidFill>
                  <a:schemeClr val="bg1"/>
                </a:solidFill>
                <a:latin typeface="Calibri" pitchFamily="34" charset="0"/>
                <a:ea typeface="Calibri" pitchFamily="34" charset="-122"/>
                <a:cs typeface="Calibri" pitchFamily="34" charset="-120"/>
              </a:rPr>
              <a:t>CTERA CLASSIFY  </a:t>
            </a:r>
            <a:r>
              <a:rPr lang="en-US" sz="1100" b="1" kern="0" spc="300" dirty="0">
                <a:solidFill>
                  <a:schemeClr val="bg1"/>
                </a:solidFill>
                <a:latin typeface="Calibri" pitchFamily="34" charset="0"/>
                <a:ea typeface="Calibri" pitchFamily="34" charset="-122"/>
                <a:cs typeface="Calibri" pitchFamily="34" charset="-120"/>
              </a:rPr>
              <a:t>·  KNOW WHAT YOU HAVE</a:t>
            </a:r>
            <a:endParaRPr lang="en-US" sz="1100" dirty="0">
              <a:solidFill>
                <a:schemeClr val="bg1"/>
              </a:solidFill>
            </a:endParaRPr>
          </a:p>
        </p:txBody>
      </p:sp>
      <p:sp>
        <p:nvSpPr>
          <p:cNvPr id="4" name="Text 2"/>
          <p:cNvSpPr/>
          <p:nvPr/>
        </p:nvSpPr>
        <p:spPr>
          <a:xfrm>
            <a:off x="365760" y="594360"/>
            <a:ext cx="8412480" cy="960120"/>
          </a:xfrm>
          <a:prstGeom prst="rect">
            <a:avLst/>
          </a:prstGeom>
          <a:noFill/>
          <a:ln/>
        </p:spPr>
        <p:txBody>
          <a:bodyPr wrap="square" rtlCol="0" anchor="ctr"/>
          <a:lstStyle/>
          <a:p>
            <a:pPr marL="0" indent="0">
              <a:buNone/>
            </a:pPr>
            <a:r>
              <a:rPr lang="en-US" sz="3400" b="1" dirty="0">
                <a:solidFill>
                  <a:srgbClr val="1A2B3C"/>
                </a:solidFill>
                <a:latin typeface="Georgia" pitchFamily="34" charset="0"/>
                <a:ea typeface="Georgia" pitchFamily="34" charset="-122"/>
                <a:cs typeface="Georgia" pitchFamily="34" charset="-120"/>
              </a:rPr>
              <a:t>If You Can't See It,</a:t>
            </a:r>
            <a:endParaRPr lang="en-US" sz="3400" dirty="0"/>
          </a:p>
          <a:p>
            <a:pPr marL="0" indent="0">
              <a:buNone/>
            </a:pPr>
            <a:r>
              <a:rPr lang="en-US" sz="3400" b="1" dirty="0">
                <a:solidFill>
                  <a:srgbClr val="1A2B3C"/>
                </a:solidFill>
                <a:latin typeface="Georgia" pitchFamily="34" charset="0"/>
                <a:ea typeface="Georgia" pitchFamily="34" charset="-122"/>
                <a:cs typeface="Georgia" pitchFamily="34" charset="-120"/>
              </a:rPr>
              <a:t>You Can't Protect It.</a:t>
            </a:r>
            <a:endParaRPr lang="en-US" sz="3400" dirty="0"/>
          </a:p>
        </p:txBody>
      </p:sp>
      <p:sp>
        <p:nvSpPr>
          <p:cNvPr id="5" name="Shape 3"/>
          <p:cNvSpPr/>
          <p:nvPr/>
        </p:nvSpPr>
        <p:spPr>
          <a:xfrm>
            <a:off x="274320" y="1719072"/>
            <a:ext cx="4023360" cy="1810512"/>
          </a:xfrm>
          <a:prstGeom prst="rect">
            <a:avLst/>
          </a:prstGeom>
          <a:solidFill>
            <a:srgbClr val="0D1B2A"/>
          </a:solidFill>
          <a:ln w="12700">
            <a:solidFill>
              <a:srgbClr val="0D1B2A"/>
            </a:solidFill>
            <a:prstDash val="solid"/>
          </a:ln>
          <a:effectLst>
            <a:outerShdw blurRad="101600" dist="38100" dir="8100000" algn="bl" rotWithShape="0">
              <a:srgbClr val="000000">
                <a:alpha val="18000"/>
              </a:srgbClr>
            </a:outerShdw>
          </a:effectLst>
        </p:spPr>
        <p:txBody>
          <a:bodyPr/>
          <a:lstStyle/>
          <a:p>
            <a:endParaRPr lang="en-US"/>
          </a:p>
        </p:txBody>
      </p:sp>
      <p:pic>
        <p:nvPicPr>
          <p:cNvPr id="6" name="Image 0" descr="preencoded.png"/>
          <p:cNvPicPr>
            <a:picLocks noChangeAspect="1"/>
          </p:cNvPicPr>
          <p:nvPr/>
        </p:nvPicPr>
        <p:blipFill>
          <a:blip r:embed="rId3"/>
          <a:stretch>
            <a:fillRect/>
          </a:stretch>
        </p:blipFill>
        <p:spPr>
          <a:xfrm>
            <a:off x="438912" y="1828800"/>
            <a:ext cx="402336" cy="402336"/>
          </a:xfrm>
          <a:prstGeom prst="rect">
            <a:avLst/>
          </a:prstGeom>
        </p:spPr>
      </p:pic>
      <p:sp>
        <p:nvSpPr>
          <p:cNvPr id="7" name="Text 4"/>
          <p:cNvSpPr/>
          <p:nvPr/>
        </p:nvSpPr>
        <p:spPr>
          <a:xfrm>
            <a:off x="960120" y="1792224"/>
            <a:ext cx="3200400" cy="420624"/>
          </a:xfrm>
          <a:prstGeom prst="rect">
            <a:avLst/>
          </a:prstGeom>
          <a:noFill/>
          <a:ln/>
        </p:spPr>
        <p:txBody>
          <a:bodyPr wrap="square" rtlCol="0" anchor="ctr"/>
          <a:lstStyle/>
          <a:p>
            <a:pPr marL="0" indent="0">
              <a:buNone/>
            </a:pPr>
            <a:r>
              <a:rPr lang="en-US" sz="1400" b="1" dirty="0">
                <a:solidFill>
                  <a:srgbClr val="00C9B1"/>
                </a:solidFill>
                <a:latin typeface="Calibri" pitchFamily="34" charset="0"/>
                <a:ea typeface="Calibri" pitchFamily="34" charset="-122"/>
                <a:cs typeface="Calibri" pitchFamily="34" charset="-120"/>
              </a:rPr>
              <a:t>Automated Classification</a:t>
            </a:r>
            <a:endParaRPr lang="en-US" sz="1400" dirty="0"/>
          </a:p>
        </p:txBody>
      </p:sp>
      <p:sp>
        <p:nvSpPr>
          <p:cNvPr id="8" name="Text 5"/>
          <p:cNvSpPr/>
          <p:nvPr/>
        </p:nvSpPr>
        <p:spPr>
          <a:xfrm>
            <a:off x="438912" y="2267712"/>
            <a:ext cx="3749040" cy="1170432"/>
          </a:xfrm>
          <a:prstGeom prst="rect">
            <a:avLst/>
          </a:prstGeom>
          <a:noFill/>
          <a:ln/>
        </p:spPr>
        <p:txBody>
          <a:bodyPr wrap="square" rtlCol="0" anchor="ctr"/>
          <a:lstStyle/>
          <a:p>
            <a:pPr marL="0" indent="0">
              <a:buNone/>
            </a:pPr>
            <a:r>
              <a:rPr lang="en-US" sz="1200" dirty="0">
                <a:solidFill>
                  <a:srgbClr val="E0EDF5"/>
                </a:solidFill>
                <a:latin typeface="Calibri" pitchFamily="34" charset="0"/>
                <a:ea typeface="Calibri" pitchFamily="34" charset="-122"/>
                <a:cs typeface="Calibri" pitchFamily="34" charset="-120"/>
              </a:rPr>
              <a:t>AI + policy rules tag every file in real time — PII, sensitive financial data, legal privilege, regulatory categories. No manual review. No delays.</a:t>
            </a:r>
            <a:endParaRPr lang="en-US" sz="1200" dirty="0"/>
          </a:p>
        </p:txBody>
      </p:sp>
      <p:sp>
        <p:nvSpPr>
          <p:cNvPr id="9" name="Shape 6"/>
          <p:cNvSpPr/>
          <p:nvPr/>
        </p:nvSpPr>
        <p:spPr>
          <a:xfrm>
            <a:off x="4663440" y="1719072"/>
            <a:ext cx="4023360" cy="1810512"/>
          </a:xfrm>
          <a:prstGeom prst="rect">
            <a:avLst/>
          </a:prstGeom>
          <a:solidFill>
            <a:srgbClr val="0D1B2A"/>
          </a:solidFill>
          <a:ln w="12700">
            <a:solidFill>
              <a:srgbClr val="0D1B2A"/>
            </a:solidFill>
            <a:prstDash val="solid"/>
          </a:ln>
          <a:effectLst>
            <a:outerShdw blurRad="101600" dist="38100" dir="8100000" algn="bl" rotWithShape="0">
              <a:srgbClr val="000000">
                <a:alpha val="18000"/>
              </a:srgbClr>
            </a:outerShdw>
          </a:effectLst>
        </p:spPr>
        <p:txBody>
          <a:bodyPr/>
          <a:lstStyle/>
          <a:p>
            <a:endParaRPr lang="en-US"/>
          </a:p>
        </p:txBody>
      </p:sp>
      <p:pic>
        <p:nvPicPr>
          <p:cNvPr id="10" name="Image 1" descr="preencoded.png"/>
          <p:cNvPicPr>
            <a:picLocks noChangeAspect="1"/>
          </p:cNvPicPr>
          <p:nvPr/>
        </p:nvPicPr>
        <p:blipFill>
          <a:blip r:embed="rId4"/>
          <a:stretch>
            <a:fillRect/>
          </a:stretch>
        </p:blipFill>
        <p:spPr>
          <a:xfrm>
            <a:off x="4828032" y="1828800"/>
            <a:ext cx="402336" cy="402336"/>
          </a:xfrm>
          <a:prstGeom prst="rect">
            <a:avLst/>
          </a:prstGeom>
        </p:spPr>
      </p:pic>
      <p:sp>
        <p:nvSpPr>
          <p:cNvPr id="11" name="Text 7"/>
          <p:cNvSpPr/>
          <p:nvPr/>
        </p:nvSpPr>
        <p:spPr>
          <a:xfrm>
            <a:off x="5349240" y="1792224"/>
            <a:ext cx="3200400" cy="420624"/>
          </a:xfrm>
          <a:prstGeom prst="rect">
            <a:avLst/>
          </a:prstGeom>
          <a:noFill/>
          <a:ln/>
        </p:spPr>
        <p:txBody>
          <a:bodyPr wrap="square" rtlCol="0" anchor="ctr"/>
          <a:lstStyle/>
          <a:p>
            <a:pPr marL="0" indent="0">
              <a:buNone/>
            </a:pPr>
            <a:r>
              <a:rPr lang="en-US" sz="1400" b="1" dirty="0">
                <a:solidFill>
                  <a:srgbClr val="00C9B1"/>
                </a:solidFill>
                <a:latin typeface="Calibri" pitchFamily="34" charset="0"/>
                <a:ea typeface="Calibri" pitchFamily="34" charset="-122"/>
                <a:cs typeface="Calibri" pitchFamily="34" charset="-120"/>
              </a:rPr>
              <a:t>AI Metadata Augmentation</a:t>
            </a:r>
            <a:endParaRPr lang="en-US" sz="1400" dirty="0"/>
          </a:p>
        </p:txBody>
      </p:sp>
      <p:sp>
        <p:nvSpPr>
          <p:cNvPr id="12" name="Text 8"/>
          <p:cNvSpPr/>
          <p:nvPr/>
        </p:nvSpPr>
        <p:spPr>
          <a:xfrm>
            <a:off x="4828032" y="2267712"/>
            <a:ext cx="3749040" cy="1170432"/>
          </a:xfrm>
          <a:prstGeom prst="rect">
            <a:avLst/>
          </a:prstGeom>
          <a:noFill/>
          <a:ln/>
        </p:spPr>
        <p:txBody>
          <a:bodyPr wrap="square" rtlCol="0" anchor="ctr"/>
          <a:lstStyle/>
          <a:p>
            <a:pPr marL="0" indent="0">
              <a:buNone/>
            </a:pPr>
            <a:r>
              <a:rPr lang="en-US" sz="1200" dirty="0">
                <a:solidFill>
                  <a:srgbClr val="E0EDF5"/>
                </a:solidFill>
                <a:latin typeface="Calibri" pitchFamily="34" charset="0"/>
                <a:ea typeface="Calibri" pitchFamily="34" charset="-122"/>
                <a:cs typeface="Calibri" pitchFamily="34" charset="-120"/>
              </a:rPr>
              <a:t>LLMs extract durable metadata from every document — turning unstructured chaos into structured, searchable, audit-ready data.</a:t>
            </a:r>
            <a:endParaRPr lang="en-US" sz="1200" dirty="0"/>
          </a:p>
        </p:txBody>
      </p:sp>
      <p:sp>
        <p:nvSpPr>
          <p:cNvPr id="13" name="Shape 9"/>
          <p:cNvSpPr/>
          <p:nvPr/>
        </p:nvSpPr>
        <p:spPr>
          <a:xfrm>
            <a:off x="0" y="3657600"/>
            <a:ext cx="9144000" cy="1188720"/>
          </a:xfrm>
          <a:prstGeom prst="rect">
            <a:avLst/>
          </a:prstGeom>
          <a:solidFill>
            <a:srgbClr val="0D1B2A"/>
          </a:solidFill>
          <a:ln w="12700">
            <a:solidFill>
              <a:srgbClr val="0D1B2A"/>
            </a:solidFill>
            <a:prstDash val="solid"/>
          </a:ln>
        </p:spPr>
        <p:txBody>
          <a:bodyPr/>
          <a:lstStyle/>
          <a:p>
            <a:endParaRPr lang="en-US"/>
          </a:p>
        </p:txBody>
      </p:sp>
      <p:sp>
        <p:nvSpPr>
          <p:cNvPr id="14" name="Text 10"/>
          <p:cNvSpPr/>
          <p:nvPr/>
        </p:nvSpPr>
        <p:spPr>
          <a:xfrm>
            <a:off x="365760" y="3749040"/>
            <a:ext cx="2743200" cy="347472"/>
          </a:xfrm>
          <a:prstGeom prst="rect">
            <a:avLst/>
          </a:prstGeom>
          <a:noFill/>
          <a:ln/>
        </p:spPr>
        <p:txBody>
          <a:bodyPr wrap="square" rtlCol="0" anchor="ctr"/>
          <a:lstStyle/>
          <a:p>
            <a:pPr marL="0" indent="0">
              <a:buNone/>
            </a:pPr>
            <a:r>
              <a:rPr lang="en-US" sz="1300" b="1" dirty="0">
                <a:solidFill>
                  <a:srgbClr val="00C9B1"/>
                </a:solidFill>
                <a:latin typeface="Calibri" pitchFamily="34" charset="0"/>
                <a:ea typeface="Calibri" pitchFamily="34" charset="-122"/>
                <a:cs typeface="Calibri" pitchFamily="34" charset="-120"/>
              </a:rPr>
              <a:t>Why this matters for Lloyd's:</a:t>
            </a:r>
            <a:endParaRPr lang="en-US" sz="1300" dirty="0"/>
          </a:p>
        </p:txBody>
      </p:sp>
      <p:pic>
        <p:nvPicPr>
          <p:cNvPr id="15" name="Image 2" descr="preencoded.png"/>
          <p:cNvPicPr>
            <a:picLocks noChangeAspect="1"/>
          </p:cNvPicPr>
          <p:nvPr/>
        </p:nvPicPr>
        <p:blipFill>
          <a:blip r:embed="rId5"/>
          <a:stretch>
            <a:fillRect/>
          </a:stretch>
        </p:blipFill>
        <p:spPr>
          <a:xfrm>
            <a:off x="274320" y="4160520"/>
            <a:ext cx="246888" cy="246888"/>
          </a:xfrm>
          <a:prstGeom prst="rect">
            <a:avLst/>
          </a:prstGeom>
        </p:spPr>
      </p:pic>
      <p:sp>
        <p:nvSpPr>
          <p:cNvPr id="16" name="Text 11"/>
          <p:cNvSpPr/>
          <p:nvPr/>
        </p:nvSpPr>
        <p:spPr>
          <a:xfrm>
            <a:off x="576072" y="4142232"/>
            <a:ext cx="1828800" cy="292608"/>
          </a:xfrm>
          <a:prstGeom prst="rect">
            <a:avLst/>
          </a:prstGeom>
          <a:noFill/>
          <a:ln/>
        </p:spPr>
        <p:txBody>
          <a:bodyPr wrap="square" rtlCol="0" anchor="ctr"/>
          <a:lstStyle/>
          <a:p>
            <a:pPr marL="0" indent="0">
              <a:buNone/>
            </a:pPr>
            <a:r>
              <a:rPr lang="en-US" sz="1050" dirty="0">
                <a:solidFill>
                  <a:srgbClr val="FFFFFF"/>
                </a:solidFill>
                <a:latin typeface="Calibri" pitchFamily="34" charset="0"/>
                <a:ea typeface="Calibri" pitchFamily="34" charset="-122"/>
                <a:cs typeface="Calibri" pitchFamily="34" charset="-120"/>
              </a:rPr>
              <a:t>DORA &amp; Solvency II data lineage</a:t>
            </a:r>
            <a:endParaRPr lang="en-US" sz="1050" dirty="0"/>
          </a:p>
        </p:txBody>
      </p:sp>
      <p:pic>
        <p:nvPicPr>
          <p:cNvPr id="17" name="Image 3" descr="preencoded.png"/>
          <p:cNvPicPr>
            <a:picLocks noChangeAspect="1"/>
          </p:cNvPicPr>
          <p:nvPr/>
        </p:nvPicPr>
        <p:blipFill>
          <a:blip r:embed="rId5"/>
          <a:stretch>
            <a:fillRect/>
          </a:stretch>
        </p:blipFill>
        <p:spPr>
          <a:xfrm>
            <a:off x="2468880" y="4160520"/>
            <a:ext cx="246888" cy="246888"/>
          </a:xfrm>
          <a:prstGeom prst="rect">
            <a:avLst/>
          </a:prstGeom>
        </p:spPr>
      </p:pic>
      <p:sp>
        <p:nvSpPr>
          <p:cNvPr id="18" name="Text 12"/>
          <p:cNvSpPr/>
          <p:nvPr/>
        </p:nvSpPr>
        <p:spPr>
          <a:xfrm>
            <a:off x="2770632" y="4142232"/>
            <a:ext cx="1828800" cy="292608"/>
          </a:xfrm>
          <a:prstGeom prst="rect">
            <a:avLst/>
          </a:prstGeom>
          <a:noFill/>
          <a:ln/>
        </p:spPr>
        <p:txBody>
          <a:bodyPr wrap="square" rtlCol="0" anchor="ctr"/>
          <a:lstStyle/>
          <a:p>
            <a:pPr marL="0" indent="0">
              <a:buNone/>
            </a:pPr>
            <a:r>
              <a:rPr lang="en-US" sz="1050" dirty="0">
                <a:solidFill>
                  <a:srgbClr val="FFFFFF"/>
                </a:solidFill>
                <a:latin typeface="Calibri" pitchFamily="34" charset="0"/>
                <a:ea typeface="Calibri" pitchFamily="34" charset="-122"/>
                <a:cs typeface="Calibri" pitchFamily="34" charset="-120"/>
              </a:rPr>
              <a:t>GDPR — know where every PII record lives</a:t>
            </a:r>
            <a:endParaRPr lang="en-US" sz="1050" dirty="0"/>
          </a:p>
        </p:txBody>
      </p:sp>
      <p:pic>
        <p:nvPicPr>
          <p:cNvPr id="19" name="Image 4" descr="preencoded.png"/>
          <p:cNvPicPr>
            <a:picLocks noChangeAspect="1"/>
          </p:cNvPicPr>
          <p:nvPr/>
        </p:nvPicPr>
        <p:blipFill>
          <a:blip r:embed="rId5"/>
          <a:stretch>
            <a:fillRect/>
          </a:stretch>
        </p:blipFill>
        <p:spPr>
          <a:xfrm>
            <a:off x="4663440" y="4160520"/>
            <a:ext cx="246888" cy="246888"/>
          </a:xfrm>
          <a:prstGeom prst="rect">
            <a:avLst/>
          </a:prstGeom>
        </p:spPr>
      </p:pic>
      <p:sp>
        <p:nvSpPr>
          <p:cNvPr id="20" name="Text 13"/>
          <p:cNvSpPr/>
          <p:nvPr/>
        </p:nvSpPr>
        <p:spPr>
          <a:xfrm>
            <a:off x="4965192" y="4142232"/>
            <a:ext cx="1828800" cy="292608"/>
          </a:xfrm>
          <a:prstGeom prst="rect">
            <a:avLst/>
          </a:prstGeom>
          <a:noFill/>
          <a:ln/>
        </p:spPr>
        <p:txBody>
          <a:bodyPr wrap="square" rtlCol="0" anchor="ctr"/>
          <a:lstStyle/>
          <a:p>
            <a:pPr marL="0" indent="0">
              <a:buNone/>
            </a:pPr>
            <a:r>
              <a:rPr lang="en-US" sz="1050" dirty="0">
                <a:solidFill>
                  <a:srgbClr val="FFFFFF"/>
                </a:solidFill>
                <a:latin typeface="Calibri" pitchFamily="34" charset="0"/>
                <a:ea typeface="Calibri" pitchFamily="34" charset="-122"/>
                <a:cs typeface="Calibri" pitchFamily="34" charset="-120"/>
              </a:rPr>
              <a:t>Sanctions screening on counterparty docs</a:t>
            </a:r>
            <a:endParaRPr lang="en-US" sz="1050" dirty="0"/>
          </a:p>
        </p:txBody>
      </p:sp>
      <p:pic>
        <p:nvPicPr>
          <p:cNvPr id="21" name="Image 5" descr="preencoded.png"/>
          <p:cNvPicPr>
            <a:picLocks noChangeAspect="1"/>
          </p:cNvPicPr>
          <p:nvPr/>
        </p:nvPicPr>
        <p:blipFill>
          <a:blip r:embed="rId5"/>
          <a:stretch>
            <a:fillRect/>
          </a:stretch>
        </p:blipFill>
        <p:spPr>
          <a:xfrm>
            <a:off x="6858000" y="4160520"/>
            <a:ext cx="246888" cy="246888"/>
          </a:xfrm>
          <a:prstGeom prst="rect">
            <a:avLst/>
          </a:prstGeom>
        </p:spPr>
      </p:pic>
      <p:sp>
        <p:nvSpPr>
          <p:cNvPr id="22" name="Text 14"/>
          <p:cNvSpPr/>
          <p:nvPr/>
        </p:nvSpPr>
        <p:spPr>
          <a:xfrm>
            <a:off x="7159752" y="4142232"/>
            <a:ext cx="1828800" cy="292608"/>
          </a:xfrm>
          <a:prstGeom prst="rect">
            <a:avLst/>
          </a:prstGeom>
          <a:noFill/>
          <a:ln/>
        </p:spPr>
        <p:txBody>
          <a:bodyPr wrap="square" rtlCol="0" anchor="ctr"/>
          <a:lstStyle/>
          <a:p>
            <a:pPr marL="0" indent="0">
              <a:buNone/>
            </a:pPr>
            <a:r>
              <a:rPr lang="en-US" sz="1050" dirty="0">
                <a:solidFill>
                  <a:srgbClr val="FFFFFF"/>
                </a:solidFill>
                <a:latin typeface="Calibri" pitchFamily="34" charset="0"/>
                <a:ea typeface="Calibri" pitchFamily="34" charset="-122"/>
                <a:cs typeface="Calibri" pitchFamily="34" charset="-120"/>
              </a:rPr>
              <a:t>AI training datasets you can actually trust</a:t>
            </a:r>
            <a:endParaRPr lang="en-US" sz="1050" dirty="0"/>
          </a:p>
        </p:txBody>
      </p:sp>
      <p:sp>
        <p:nvSpPr>
          <p:cNvPr id="23" name="Text 15"/>
          <p:cNvSpPr/>
          <p:nvPr/>
        </p:nvSpPr>
        <p:spPr>
          <a:xfrm>
            <a:off x="0" y="4892040"/>
            <a:ext cx="9144000" cy="246888"/>
          </a:xfrm>
          <a:prstGeom prst="rect">
            <a:avLst/>
          </a:prstGeom>
          <a:noFill/>
          <a:ln/>
        </p:spPr>
        <p:txBody>
          <a:bodyPr wrap="square" rtlCol="0" anchor="ctr"/>
          <a:lstStyle/>
          <a:p>
            <a:pPr marL="0" indent="0" algn="ctr">
              <a:buNone/>
            </a:pPr>
            <a:r>
              <a:rPr lang="en-US" sz="800" dirty="0">
                <a:solidFill>
                  <a:srgbClr val="64748B"/>
                </a:solidFill>
                <a:latin typeface="Calibri" pitchFamily="34" charset="0"/>
                <a:ea typeface="Calibri" pitchFamily="34" charset="-122"/>
                <a:cs typeface="Calibri" pitchFamily="34" charset="-120"/>
              </a:rPr>
              <a:t>CTERA Networks  |  Lloyd's Security Matters Forum  |  April 2026</a:t>
            </a:r>
            <a:endParaRPr lang="en-US" sz="800" dirty="0"/>
          </a:p>
        </p:txBody>
      </p:sp>
      <p:pic>
        <p:nvPicPr>
          <p:cNvPr id="24" name="Image 6" descr="preencoded.png"/>
          <p:cNvPicPr>
            <a:picLocks noChangeAspect="1"/>
          </p:cNvPicPr>
          <p:nvPr/>
        </p:nvPicPr>
        <p:blipFill>
          <a:blip r:embed="rId6"/>
          <a:stretch>
            <a:fillRect/>
          </a:stretch>
        </p:blipFill>
        <p:spPr>
          <a:xfrm>
            <a:off x="7360920" y="4617720"/>
            <a:ext cx="1554480" cy="38404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bg>
      <p:bgPr>
        <a:solidFill>
          <a:srgbClr val="0D1B2A"/>
        </a:solidFill>
        <a:effectLst/>
      </p:bgPr>
    </p:bg>
    <p:spTree>
      <p:nvGrpSpPr>
        <p:cNvPr id="1" name=""/>
        <p:cNvGrpSpPr/>
        <p:nvPr/>
      </p:nvGrpSpPr>
      <p:grpSpPr>
        <a:xfrm>
          <a:off x="0" y="0"/>
          <a:ext cx="0" cy="0"/>
          <a:chOff x="0" y="0"/>
          <a:chExt cx="0" cy="0"/>
        </a:xfrm>
      </p:grpSpPr>
      <p:sp>
        <p:nvSpPr>
          <p:cNvPr id="2" name="Shape 0"/>
          <p:cNvSpPr/>
          <p:nvPr/>
        </p:nvSpPr>
        <p:spPr>
          <a:xfrm>
            <a:off x="0" y="0"/>
            <a:ext cx="9144000" cy="502920"/>
          </a:xfrm>
          <a:prstGeom prst="rect">
            <a:avLst/>
          </a:prstGeom>
          <a:solidFill>
            <a:srgbClr val="00C9B1"/>
          </a:solidFill>
          <a:ln w="12700">
            <a:solidFill>
              <a:srgbClr val="00C9B1"/>
            </a:solidFill>
            <a:prstDash val="solid"/>
          </a:ln>
        </p:spPr>
        <p:txBody>
          <a:bodyPr/>
          <a:lstStyle/>
          <a:p>
            <a:endParaRPr lang="en-US"/>
          </a:p>
        </p:txBody>
      </p:sp>
      <p:sp>
        <p:nvSpPr>
          <p:cNvPr id="3" name="Text 1"/>
          <p:cNvSpPr/>
          <p:nvPr/>
        </p:nvSpPr>
        <p:spPr>
          <a:xfrm>
            <a:off x="274320" y="64008"/>
            <a:ext cx="8595360" cy="365760"/>
          </a:xfrm>
          <a:prstGeom prst="rect">
            <a:avLst/>
          </a:prstGeom>
          <a:noFill/>
          <a:ln/>
        </p:spPr>
        <p:txBody>
          <a:bodyPr wrap="square" rtlCol="0" anchor="ctr"/>
          <a:lstStyle/>
          <a:p>
            <a:pPr marL="0" indent="0">
              <a:buNone/>
            </a:pPr>
            <a:r>
              <a:rPr lang="en-US" sz="1400" b="1" kern="0" spc="300" dirty="0">
                <a:solidFill>
                  <a:srgbClr val="0D1B2A"/>
                </a:solidFill>
                <a:latin typeface="Calibri" pitchFamily="34" charset="0"/>
                <a:ea typeface="Calibri" pitchFamily="34" charset="-122"/>
                <a:cs typeface="Calibri" pitchFamily="34" charset="-120"/>
              </a:rPr>
              <a:t>CTERA EXPERTS  </a:t>
            </a:r>
            <a:r>
              <a:rPr lang="en-US" sz="1100" b="1" kern="0" spc="300" dirty="0">
                <a:solidFill>
                  <a:srgbClr val="0D1B2A"/>
                </a:solidFill>
                <a:latin typeface="Calibri" pitchFamily="34" charset="0"/>
                <a:ea typeface="Calibri" pitchFamily="34" charset="-122"/>
                <a:cs typeface="Calibri" pitchFamily="34" charset="-120"/>
              </a:rPr>
              <a:t>·  SECURE AI AGENTS ON YOUR DATA</a:t>
            </a:r>
            <a:endParaRPr lang="en-US" sz="1100" dirty="0"/>
          </a:p>
        </p:txBody>
      </p:sp>
      <p:sp>
        <p:nvSpPr>
          <p:cNvPr id="4" name="Text 2"/>
          <p:cNvSpPr/>
          <p:nvPr/>
        </p:nvSpPr>
        <p:spPr>
          <a:xfrm>
            <a:off x="365760" y="621792"/>
            <a:ext cx="8412480" cy="932688"/>
          </a:xfrm>
          <a:prstGeom prst="rect">
            <a:avLst/>
          </a:prstGeom>
          <a:noFill/>
          <a:ln/>
        </p:spPr>
        <p:txBody>
          <a:bodyPr wrap="square" rtlCol="0" anchor="ctr"/>
          <a:lstStyle/>
          <a:p>
            <a:pPr marL="0" indent="0">
              <a:buNone/>
            </a:pPr>
            <a:r>
              <a:rPr lang="en-US" sz="3600" b="1" dirty="0">
                <a:solidFill>
                  <a:srgbClr val="FFFFFF"/>
                </a:solidFill>
                <a:latin typeface="Georgia" pitchFamily="34" charset="0"/>
                <a:ea typeface="Georgia" pitchFamily="34" charset="-122"/>
                <a:cs typeface="Georgia" pitchFamily="34" charset="-120"/>
              </a:rPr>
              <a:t>Your Institutional Memory.</a:t>
            </a:r>
            <a:endParaRPr lang="en-US" sz="3600" dirty="0"/>
          </a:p>
          <a:p>
            <a:pPr marL="0" indent="0">
              <a:buNone/>
            </a:pPr>
            <a:r>
              <a:rPr lang="en-US" sz="3600" b="1" dirty="0">
                <a:solidFill>
                  <a:srgbClr val="FFFFFF"/>
                </a:solidFill>
                <a:latin typeface="Georgia" pitchFamily="34" charset="0"/>
                <a:ea typeface="Georgia" pitchFamily="34" charset="-122"/>
                <a:cs typeface="Georgia" pitchFamily="34" charset="-120"/>
              </a:rPr>
              <a:t>Finally Answerable.</a:t>
            </a:r>
            <a:endParaRPr lang="en-US" sz="3600" dirty="0"/>
          </a:p>
        </p:txBody>
      </p:sp>
      <p:sp>
        <p:nvSpPr>
          <p:cNvPr id="5" name="Text 3"/>
          <p:cNvSpPr/>
          <p:nvPr/>
        </p:nvSpPr>
        <p:spPr>
          <a:xfrm>
            <a:off x="365760" y="1572768"/>
            <a:ext cx="8412480" cy="402336"/>
          </a:xfrm>
          <a:prstGeom prst="rect">
            <a:avLst/>
          </a:prstGeom>
          <a:noFill/>
          <a:ln/>
        </p:spPr>
        <p:txBody>
          <a:bodyPr wrap="square" rtlCol="0" anchor="ctr"/>
          <a:lstStyle/>
          <a:p>
            <a:pPr marL="0" indent="0">
              <a:buNone/>
            </a:pPr>
            <a:r>
              <a:rPr lang="en-US" sz="1400" i="1" dirty="0">
                <a:solidFill>
                  <a:srgbClr val="00C9B1"/>
                </a:solidFill>
                <a:latin typeface="Calibri" pitchFamily="34" charset="0"/>
                <a:ea typeface="Calibri" pitchFamily="34" charset="-122"/>
                <a:cs typeface="Calibri" pitchFamily="34" charset="-120"/>
              </a:rPr>
              <a:t>Not 'chat with everything'. Chat with the right library — governed, permissioned, audited.</a:t>
            </a:r>
            <a:endParaRPr lang="en-US" sz="1400" dirty="0"/>
          </a:p>
        </p:txBody>
      </p:sp>
      <p:sp>
        <p:nvSpPr>
          <p:cNvPr id="6" name="Shape 4"/>
          <p:cNvSpPr/>
          <p:nvPr/>
        </p:nvSpPr>
        <p:spPr>
          <a:xfrm>
            <a:off x="274320" y="2084832"/>
            <a:ext cx="4114800" cy="914400"/>
          </a:xfrm>
          <a:prstGeom prst="rect">
            <a:avLst/>
          </a:prstGeom>
          <a:solidFill>
            <a:srgbClr val="112336"/>
          </a:solidFill>
          <a:ln w="10160">
            <a:solidFill>
              <a:srgbClr val="00C9B1"/>
            </a:solidFill>
            <a:prstDash val="solid"/>
          </a:ln>
        </p:spPr>
        <p:txBody>
          <a:bodyPr/>
          <a:lstStyle/>
          <a:p>
            <a:endParaRPr lang="en-US"/>
          </a:p>
        </p:txBody>
      </p:sp>
      <p:pic>
        <p:nvPicPr>
          <p:cNvPr id="7" name="Image 0" descr="preencoded.png"/>
          <p:cNvPicPr>
            <a:picLocks noChangeAspect="1"/>
          </p:cNvPicPr>
          <p:nvPr/>
        </p:nvPicPr>
        <p:blipFill>
          <a:blip r:embed="rId3"/>
          <a:stretch>
            <a:fillRect/>
          </a:stretch>
        </p:blipFill>
        <p:spPr>
          <a:xfrm>
            <a:off x="411480" y="2340864"/>
            <a:ext cx="347472" cy="347472"/>
          </a:xfrm>
          <a:prstGeom prst="rect">
            <a:avLst/>
          </a:prstGeom>
        </p:spPr>
      </p:pic>
      <p:sp>
        <p:nvSpPr>
          <p:cNvPr id="8" name="Text 5"/>
          <p:cNvSpPr/>
          <p:nvPr/>
        </p:nvSpPr>
        <p:spPr>
          <a:xfrm>
            <a:off x="868680" y="2176272"/>
            <a:ext cx="3383280" cy="347472"/>
          </a:xfrm>
          <a:prstGeom prst="rect">
            <a:avLst/>
          </a:prstGeom>
          <a:noFill/>
          <a:ln/>
        </p:spPr>
        <p:txBody>
          <a:bodyPr wrap="square" rtlCol="0" anchor="ctr"/>
          <a:lstStyle/>
          <a:p>
            <a:pPr marL="0" indent="0">
              <a:buNone/>
            </a:pPr>
            <a:r>
              <a:rPr lang="en-US" sz="1300" b="1" dirty="0">
                <a:solidFill>
                  <a:srgbClr val="00C9B1"/>
                </a:solidFill>
                <a:latin typeface="Calibri" pitchFamily="34" charset="0"/>
                <a:ea typeface="Calibri" pitchFamily="34" charset="-122"/>
                <a:cs typeface="Calibri" pitchFamily="34" charset="-120"/>
              </a:rPr>
              <a:t>Underwriting Research</a:t>
            </a:r>
            <a:endParaRPr lang="en-US" sz="1300" dirty="0"/>
          </a:p>
        </p:txBody>
      </p:sp>
      <p:sp>
        <p:nvSpPr>
          <p:cNvPr id="9" name="Text 6"/>
          <p:cNvSpPr/>
          <p:nvPr/>
        </p:nvSpPr>
        <p:spPr>
          <a:xfrm>
            <a:off x="868680" y="2542032"/>
            <a:ext cx="3383280" cy="402336"/>
          </a:xfrm>
          <a:prstGeom prst="rect">
            <a:avLst/>
          </a:prstGeom>
          <a:noFill/>
          <a:ln/>
        </p:spPr>
        <p:txBody>
          <a:bodyPr wrap="square" rtlCol="0" anchor="ctr"/>
          <a:lstStyle/>
          <a:p>
            <a:pPr marL="0" indent="0">
              <a:buNone/>
            </a:pPr>
            <a:r>
              <a:rPr lang="en-US" sz="1100" dirty="0">
                <a:solidFill>
                  <a:srgbClr val="E0EDF5"/>
                </a:solidFill>
                <a:latin typeface="Calibri" pitchFamily="34" charset="0"/>
                <a:ea typeface="Calibri" pitchFamily="34" charset="-122"/>
                <a:cs typeface="Calibri" pitchFamily="34" charset="-120"/>
              </a:rPr>
              <a:t>Query 10 years of claims files, bordereaux and risk assessments — answer in seconds, not days.</a:t>
            </a:r>
            <a:endParaRPr lang="en-US" sz="1100" dirty="0"/>
          </a:p>
        </p:txBody>
      </p:sp>
      <p:sp>
        <p:nvSpPr>
          <p:cNvPr id="10" name="Shape 7"/>
          <p:cNvSpPr/>
          <p:nvPr/>
        </p:nvSpPr>
        <p:spPr>
          <a:xfrm>
            <a:off x="274320" y="3218688"/>
            <a:ext cx="4114800" cy="914400"/>
          </a:xfrm>
          <a:prstGeom prst="rect">
            <a:avLst/>
          </a:prstGeom>
          <a:solidFill>
            <a:srgbClr val="112336"/>
          </a:solidFill>
          <a:ln w="10160">
            <a:solidFill>
              <a:srgbClr val="00C9B1"/>
            </a:solidFill>
            <a:prstDash val="solid"/>
          </a:ln>
        </p:spPr>
        <p:txBody>
          <a:bodyPr/>
          <a:lstStyle/>
          <a:p>
            <a:endParaRPr lang="en-US"/>
          </a:p>
        </p:txBody>
      </p:sp>
      <p:pic>
        <p:nvPicPr>
          <p:cNvPr id="11" name="Image 1" descr="preencoded.png"/>
          <p:cNvPicPr>
            <a:picLocks noChangeAspect="1"/>
          </p:cNvPicPr>
          <p:nvPr/>
        </p:nvPicPr>
        <p:blipFill>
          <a:blip r:embed="rId4"/>
          <a:stretch>
            <a:fillRect/>
          </a:stretch>
        </p:blipFill>
        <p:spPr>
          <a:xfrm>
            <a:off x="411480" y="3474720"/>
            <a:ext cx="347472" cy="347472"/>
          </a:xfrm>
          <a:prstGeom prst="rect">
            <a:avLst/>
          </a:prstGeom>
        </p:spPr>
      </p:pic>
      <p:sp>
        <p:nvSpPr>
          <p:cNvPr id="12" name="Text 8"/>
          <p:cNvSpPr/>
          <p:nvPr/>
        </p:nvSpPr>
        <p:spPr>
          <a:xfrm>
            <a:off x="868680" y="3310128"/>
            <a:ext cx="3383280" cy="347472"/>
          </a:xfrm>
          <a:prstGeom prst="rect">
            <a:avLst/>
          </a:prstGeom>
          <a:noFill/>
          <a:ln/>
        </p:spPr>
        <p:txBody>
          <a:bodyPr wrap="square" rtlCol="0" anchor="ctr"/>
          <a:lstStyle/>
          <a:p>
            <a:pPr marL="0" indent="0">
              <a:buNone/>
            </a:pPr>
            <a:r>
              <a:rPr lang="en-US" sz="1300" b="1" dirty="0">
                <a:solidFill>
                  <a:srgbClr val="00C9B1"/>
                </a:solidFill>
                <a:latin typeface="Calibri" pitchFamily="34" charset="0"/>
                <a:ea typeface="Calibri" pitchFamily="34" charset="-122"/>
                <a:cs typeface="Calibri" pitchFamily="34" charset="-120"/>
              </a:rPr>
              <a:t>Compliance Q&amp;A</a:t>
            </a:r>
            <a:endParaRPr lang="en-US" sz="1300" dirty="0"/>
          </a:p>
        </p:txBody>
      </p:sp>
      <p:sp>
        <p:nvSpPr>
          <p:cNvPr id="13" name="Text 9"/>
          <p:cNvSpPr/>
          <p:nvPr/>
        </p:nvSpPr>
        <p:spPr>
          <a:xfrm>
            <a:off x="868680" y="3675888"/>
            <a:ext cx="3383280" cy="402336"/>
          </a:xfrm>
          <a:prstGeom prst="rect">
            <a:avLst/>
          </a:prstGeom>
          <a:noFill/>
          <a:ln/>
        </p:spPr>
        <p:txBody>
          <a:bodyPr wrap="square" rtlCol="0" anchor="ctr"/>
          <a:lstStyle/>
          <a:p>
            <a:pPr marL="0" indent="0">
              <a:buNone/>
            </a:pPr>
            <a:r>
              <a:rPr lang="en-US" sz="1100" dirty="0">
                <a:solidFill>
                  <a:srgbClr val="E0EDF5"/>
                </a:solidFill>
                <a:latin typeface="Calibri" pitchFamily="34" charset="0"/>
                <a:ea typeface="Calibri" pitchFamily="34" charset="-122"/>
                <a:cs typeface="Calibri" pitchFamily="34" charset="-120"/>
              </a:rPr>
              <a:t>Ask: 'Which files contain US-sanctioned entity names?' — get a governed, cited answer instantly.</a:t>
            </a:r>
            <a:endParaRPr lang="en-US" sz="1100" dirty="0"/>
          </a:p>
        </p:txBody>
      </p:sp>
      <p:sp>
        <p:nvSpPr>
          <p:cNvPr id="14" name="Shape 10"/>
          <p:cNvSpPr/>
          <p:nvPr/>
        </p:nvSpPr>
        <p:spPr>
          <a:xfrm>
            <a:off x="4709160" y="2084832"/>
            <a:ext cx="4114800" cy="914400"/>
          </a:xfrm>
          <a:prstGeom prst="rect">
            <a:avLst/>
          </a:prstGeom>
          <a:solidFill>
            <a:srgbClr val="112336"/>
          </a:solidFill>
          <a:ln w="10160">
            <a:solidFill>
              <a:srgbClr val="00C9B1"/>
            </a:solidFill>
            <a:prstDash val="solid"/>
          </a:ln>
        </p:spPr>
        <p:txBody>
          <a:bodyPr/>
          <a:lstStyle/>
          <a:p>
            <a:endParaRPr lang="en-US"/>
          </a:p>
        </p:txBody>
      </p:sp>
      <p:pic>
        <p:nvPicPr>
          <p:cNvPr id="15" name="Image 2" descr="preencoded.png"/>
          <p:cNvPicPr>
            <a:picLocks noChangeAspect="1"/>
          </p:cNvPicPr>
          <p:nvPr/>
        </p:nvPicPr>
        <p:blipFill>
          <a:blip r:embed="rId5"/>
          <a:stretch>
            <a:fillRect/>
          </a:stretch>
        </p:blipFill>
        <p:spPr>
          <a:xfrm>
            <a:off x="4846320" y="2340864"/>
            <a:ext cx="347472" cy="347472"/>
          </a:xfrm>
          <a:prstGeom prst="rect">
            <a:avLst/>
          </a:prstGeom>
        </p:spPr>
      </p:pic>
      <p:sp>
        <p:nvSpPr>
          <p:cNvPr id="16" name="Text 11"/>
          <p:cNvSpPr/>
          <p:nvPr/>
        </p:nvSpPr>
        <p:spPr>
          <a:xfrm>
            <a:off x="5303520" y="2176272"/>
            <a:ext cx="3383280" cy="347472"/>
          </a:xfrm>
          <a:prstGeom prst="rect">
            <a:avLst/>
          </a:prstGeom>
          <a:noFill/>
          <a:ln/>
        </p:spPr>
        <p:txBody>
          <a:bodyPr wrap="square" rtlCol="0" anchor="ctr"/>
          <a:lstStyle/>
          <a:p>
            <a:pPr marL="0" indent="0">
              <a:buNone/>
            </a:pPr>
            <a:r>
              <a:rPr lang="en-US" sz="1300" b="1" dirty="0">
                <a:solidFill>
                  <a:srgbClr val="00C9B1"/>
                </a:solidFill>
                <a:latin typeface="Calibri" pitchFamily="34" charset="0"/>
                <a:ea typeface="Calibri" pitchFamily="34" charset="-122"/>
                <a:cs typeface="Calibri" pitchFamily="34" charset="-120"/>
              </a:rPr>
              <a:t>Claims Intelligence</a:t>
            </a:r>
            <a:endParaRPr lang="en-US" sz="1300" dirty="0"/>
          </a:p>
        </p:txBody>
      </p:sp>
      <p:sp>
        <p:nvSpPr>
          <p:cNvPr id="17" name="Text 12"/>
          <p:cNvSpPr/>
          <p:nvPr/>
        </p:nvSpPr>
        <p:spPr>
          <a:xfrm>
            <a:off x="5303520" y="2542032"/>
            <a:ext cx="3383280" cy="402336"/>
          </a:xfrm>
          <a:prstGeom prst="rect">
            <a:avLst/>
          </a:prstGeom>
          <a:noFill/>
          <a:ln/>
        </p:spPr>
        <p:txBody>
          <a:bodyPr wrap="square" rtlCol="0" anchor="ctr"/>
          <a:lstStyle/>
          <a:p>
            <a:pPr marL="0" indent="0">
              <a:buNone/>
            </a:pPr>
            <a:r>
              <a:rPr lang="en-US" sz="1100" dirty="0">
                <a:solidFill>
                  <a:srgbClr val="E0EDF5"/>
                </a:solidFill>
                <a:latin typeface="Calibri" pitchFamily="34" charset="0"/>
                <a:ea typeface="Calibri" pitchFamily="34" charset="-122"/>
                <a:cs typeface="Calibri" pitchFamily="34" charset="-120"/>
              </a:rPr>
              <a:t>Surface precedent from past settlements. Reduce leakage. Speed up settlement cycles.</a:t>
            </a:r>
            <a:endParaRPr lang="en-US" sz="1100" dirty="0"/>
          </a:p>
        </p:txBody>
      </p:sp>
      <p:sp>
        <p:nvSpPr>
          <p:cNvPr id="18" name="Shape 13"/>
          <p:cNvSpPr/>
          <p:nvPr/>
        </p:nvSpPr>
        <p:spPr>
          <a:xfrm>
            <a:off x="4709160" y="3218688"/>
            <a:ext cx="4114800" cy="914400"/>
          </a:xfrm>
          <a:prstGeom prst="rect">
            <a:avLst/>
          </a:prstGeom>
          <a:solidFill>
            <a:srgbClr val="112336"/>
          </a:solidFill>
          <a:ln w="10160">
            <a:solidFill>
              <a:srgbClr val="00C9B1"/>
            </a:solidFill>
            <a:prstDash val="solid"/>
          </a:ln>
        </p:spPr>
        <p:txBody>
          <a:bodyPr/>
          <a:lstStyle/>
          <a:p>
            <a:endParaRPr lang="en-US"/>
          </a:p>
        </p:txBody>
      </p:sp>
      <p:pic>
        <p:nvPicPr>
          <p:cNvPr id="19" name="Image 3" descr="preencoded.png"/>
          <p:cNvPicPr>
            <a:picLocks noChangeAspect="1"/>
          </p:cNvPicPr>
          <p:nvPr/>
        </p:nvPicPr>
        <p:blipFill>
          <a:blip r:embed="rId6"/>
          <a:stretch>
            <a:fillRect/>
          </a:stretch>
        </p:blipFill>
        <p:spPr>
          <a:xfrm>
            <a:off x="4846320" y="3474720"/>
            <a:ext cx="347472" cy="347472"/>
          </a:xfrm>
          <a:prstGeom prst="rect">
            <a:avLst/>
          </a:prstGeom>
        </p:spPr>
      </p:pic>
      <p:sp>
        <p:nvSpPr>
          <p:cNvPr id="20" name="Text 14"/>
          <p:cNvSpPr/>
          <p:nvPr/>
        </p:nvSpPr>
        <p:spPr>
          <a:xfrm>
            <a:off x="5303520" y="3310128"/>
            <a:ext cx="3383280" cy="347472"/>
          </a:xfrm>
          <a:prstGeom prst="rect">
            <a:avLst/>
          </a:prstGeom>
          <a:noFill/>
          <a:ln/>
        </p:spPr>
        <p:txBody>
          <a:bodyPr wrap="square" rtlCol="0" anchor="ctr"/>
          <a:lstStyle/>
          <a:p>
            <a:pPr marL="0" indent="0">
              <a:buNone/>
            </a:pPr>
            <a:r>
              <a:rPr lang="en-US" sz="1300" b="1" dirty="0">
                <a:solidFill>
                  <a:srgbClr val="00C9B1"/>
                </a:solidFill>
                <a:latin typeface="Calibri" pitchFamily="34" charset="0"/>
                <a:ea typeface="Calibri" pitchFamily="34" charset="-122"/>
                <a:cs typeface="Calibri" pitchFamily="34" charset="-120"/>
              </a:rPr>
              <a:t>Broker Enablement</a:t>
            </a:r>
            <a:endParaRPr lang="en-US" sz="1300" dirty="0"/>
          </a:p>
        </p:txBody>
      </p:sp>
      <p:sp>
        <p:nvSpPr>
          <p:cNvPr id="21" name="Text 15"/>
          <p:cNvSpPr/>
          <p:nvPr/>
        </p:nvSpPr>
        <p:spPr>
          <a:xfrm>
            <a:off x="5303520" y="3675888"/>
            <a:ext cx="3383280" cy="402336"/>
          </a:xfrm>
          <a:prstGeom prst="rect">
            <a:avLst/>
          </a:prstGeom>
          <a:noFill/>
          <a:ln/>
        </p:spPr>
        <p:txBody>
          <a:bodyPr wrap="square" rtlCol="0" anchor="ctr"/>
          <a:lstStyle/>
          <a:p>
            <a:pPr marL="0" indent="0">
              <a:buNone/>
            </a:pPr>
            <a:r>
              <a:rPr lang="en-US" sz="1100" dirty="0">
                <a:solidFill>
                  <a:srgbClr val="E0EDF5"/>
                </a:solidFill>
                <a:latin typeface="Calibri" pitchFamily="34" charset="0"/>
                <a:ea typeface="Calibri" pitchFamily="34" charset="-122"/>
                <a:cs typeface="Calibri" pitchFamily="34" charset="-120"/>
              </a:rPr>
              <a:t>Give placing brokers instant access to the right slice of data — nothing more, nothing less.</a:t>
            </a:r>
            <a:endParaRPr lang="en-US" sz="1100" dirty="0"/>
          </a:p>
        </p:txBody>
      </p:sp>
      <p:sp>
        <p:nvSpPr>
          <p:cNvPr id="22" name="Shape 16"/>
          <p:cNvSpPr/>
          <p:nvPr/>
        </p:nvSpPr>
        <p:spPr>
          <a:xfrm>
            <a:off x="274320" y="4251960"/>
            <a:ext cx="8595360" cy="438912"/>
          </a:xfrm>
          <a:prstGeom prst="rect">
            <a:avLst/>
          </a:prstGeom>
          <a:solidFill>
            <a:srgbClr val="00C9B1"/>
          </a:solidFill>
          <a:ln w="12700">
            <a:solidFill>
              <a:srgbClr val="00C9B1"/>
            </a:solidFill>
            <a:prstDash val="solid"/>
          </a:ln>
        </p:spPr>
        <p:txBody>
          <a:bodyPr/>
          <a:lstStyle/>
          <a:p>
            <a:endParaRPr lang="en-US"/>
          </a:p>
        </p:txBody>
      </p:sp>
      <p:sp>
        <p:nvSpPr>
          <p:cNvPr id="23" name="Text 17"/>
          <p:cNvSpPr/>
          <p:nvPr/>
        </p:nvSpPr>
        <p:spPr>
          <a:xfrm>
            <a:off x="457200" y="4315968"/>
            <a:ext cx="8229600" cy="310896"/>
          </a:xfrm>
          <a:prstGeom prst="rect">
            <a:avLst/>
          </a:prstGeom>
          <a:noFill/>
          <a:ln/>
        </p:spPr>
        <p:txBody>
          <a:bodyPr wrap="square" rtlCol="0" anchor="ctr"/>
          <a:lstStyle/>
          <a:p>
            <a:pPr marL="0" indent="0" algn="ctr">
              <a:buNone/>
            </a:pPr>
            <a:r>
              <a:rPr lang="en-US" sz="1200" b="1" dirty="0">
                <a:solidFill>
                  <a:srgbClr val="0D1B2A"/>
                </a:solidFill>
                <a:latin typeface="Calibri" pitchFamily="34" charset="0"/>
                <a:ea typeface="Calibri" pitchFamily="34" charset="-122"/>
                <a:cs typeface="Calibri" pitchFamily="34" charset="-120"/>
              </a:rPr>
              <a:t>Key differentiator: sensitive data never leaves your environment — AI comes to the data, not the other way round.</a:t>
            </a:r>
            <a:endParaRPr lang="en-US" sz="1200" dirty="0"/>
          </a:p>
        </p:txBody>
      </p:sp>
      <p:sp>
        <p:nvSpPr>
          <p:cNvPr id="24" name="Text 18"/>
          <p:cNvSpPr/>
          <p:nvPr/>
        </p:nvSpPr>
        <p:spPr>
          <a:xfrm>
            <a:off x="0" y="4892040"/>
            <a:ext cx="9144000" cy="246888"/>
          </a:xfrm>
          <a:prstGeom prst="rect">
            <a:avLst/>
          </a:prstGeom>
          <a:noFill/>
          <a:ln/>
        </p:spPr>
        <p:txBody>
          <a:bodyPr wrap="square" rtlCol="0" anchor="ctr"/>
          <a:lstStyle/>
          <a:p>
            <a:pPr marL="0" indent="0" algn="ctr">
              <a:buNone/>
            </a:pPr>
            <a:r>
              <a:rPr lang="en-US" sz="800" dirty="0">
                <a:solidFill>
                  <a:srgbClr val="4A6070"/>
                </a:solidFill>
                <a:latin typeface="Calibri" pitchFamily="34" charset="0"/>
                <a:ea typeface="Calibri" pitchFamily="34" charset="-122"/>
                <a:cs typeface="Calibri" pitchFamily="34" charset="-120"/>
              </a:rPr>
              <a:t>CTERA Networks  |  Lloyd's Security Matters Forum  |  April 2026</a:t>
            </a:r>
            <a:endParaRPr lang="en-US" sz="800" dirty="0"/>
          </a:p>
        </p:txBody>
      </p:sp>
      <p:pic>
        <p:nvPicPr>
          <p:cNvPr id="25" name="Image 4" descr="preencoded.png"/>
          <p:cNvPicPr>
            <a:picLocks noChangeAspect="1"/>
          </p:cNvPicPr>
          <p:nvPr/>
        </p:nvPicPr>
        <p:blipFill>
          <a:blip r:embed="rId7"/>
          <a:stretch>
            <a:fillRect/>
          </a:stretch>
        </p:blipFill>
        <p:spPr>
          <a:xfrm>
            <a:off x="7406640" y="576072"/>
            <a:ext cx="1508760" cy="61264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4911</TotalTime>
  <Words>4165</Words>
  <Application>Microsoft Macintosh PowerPoint</Application>
  <PresentationFormat>On-screen Show (16:9)</PresentationFormat>
  <Paragraphs>210</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Jon Arnold</cp:lastModifiedBy>
  <cp:revision>7</cp:revision>
  <dcterms:created xsi:type="dcterms:W3CDTF">2026-04-10T15:04:27Z</dcterms:created>
  <dcterms:modified xsi:type="dcterms:W3CDTF">2026-04-16T13:41:40Z</dcterms:modified>
</cp:coreProperties>
</file>